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20" r:id="rId1"/>
  </p:sldMasterIdLst>
  <p:notesMasterIdLst>
    <p:notesMasterId r:id="rId16"/>
  </p:notesMasterIdLst>
  <p:sldIdLst>
    <p:sldId id="259" r:id="rId2"/>
    <p:sldId id="257" r:id="rId3"/>
    <p:sldId id="262" r:id="rId4"/>
    <p:sldId id="260" r:id="rId5"/>
    <p:sldId id="263" r:id="rId6"/>
    <p:sldId id="264" r:id="rId7"/>
    <p:sldId id="267" r:id="rId8"/>
    <p:sldId id="265" r:id="rId9"/>
    <p:sldId id="268" r:id="rId10"/>
    <p:sldId id="266" r:id="rId11"/>
    <p:sldId id="270" r:id="rId12"/>
    <p:sldId id="269" r:id="rId13"/>
    <p:sldId id="261" r:id="rId14"/>
    <p:sldId id="271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ucida Sans Unicode" panose="020B0602030504020204" pitchFamily="34" charset="0"/>
      <p:regular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4660"/>
  </p:normalViewPr>
  <p:slideViewPr>
    <p:cSldViewPr>
      <p:cViewPr varScale="1">
        <p:scale>
          <a:sx n="106" d="100"/>
          <a:sy n="106" d="100"/>
        </p:scale>
        <p:origin x="1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0855B2-5FF3-4165-8240-F5C6239D8C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4CECC-9BF6-47B9-BD61-F846E75E39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BE932DB-26FD-4BBA-99DC-4A43BE1908BA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A2A2FF-E652-46DE-920E-87CBBDDCE4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134BB9-3F77-4266-A2DD-9E7643925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1D8B5-1F02-4CAF-8799-BE5621A31D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7815F-65C2-4A0A-AE3C-B3B132672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4F3862-737B-4171-B0B3-62FFD7BFE60D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BD0180B6-69ED-4423-B14C-B0A98A2768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AC313DC-67E2-45A6-920F-AE9D8FEF1E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altLang="sl-SI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A16BD86E-183D-4D7C-B1EC-02794BE73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191E4FD-0F0B-4C1F-9339-EF8D3A2AA650}" type="slidenum">
              <a:rPr lang="en-US" altLang="sl-SI"/>
              <a:pPr eaLnBrk="1" hangingPunct="1"/>
              <a:t>3</a:t>
            </a:fld>
            <a:endParaRPr lang="en-US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B95861C1-8B2B-4BBD-824E-8DF48F3384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0871CDF9-8D4B-40D3-8EA8-E3F5C9D413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altLang="sl-SI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7DF7E25D-BD2D-4AB7-8D28-0EA30797B7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D0216FBD-6EE5-4F94-A374-F3F142417CB2}" type="slidenum">
              <a:rPr lang="en-US" altLang="sl-SI"/>
              <a:pPr eaLnBrk="1" hangingPunct="1"/>
              <a:t>6</a:t>
            </a:fld>
            <a:endParaRPr lang="en-US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9">
            <a:extLst>
              <a:ext uri="{FF2B5EF4-FFF2-40B4-BE49-F238E27FC236}">
                <a16:creationId xmlns:a16="http://schemas.microsoft.com/office/drawing/2014/main" id="{89936E22-B861-49A1-A825-61DCC5454042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Skupina 1">
            <a:extLst>
              <a:ext uri="{FF2B5EF4-FFF2-40B4-BE49-F238E27FC236}">
                <a16:creationId xmlns:a16="http://schemas.microsoft.com/office/drawing/2014/main" id="{6183AEFD-0C65-4823-8704-67DDBABE69A1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Prostoročno 6">
              <a:extLst>
                <a:ext uri="{FF2B5EF4-FFF2-40B4-BE49-F238E27FC236}">
                  <a16:creationId xmlns:a16="http://schemas.microsoft.com/office/drawing/2014/main" id="{A23669D3-91BA-42A3-B7BB-A08F6EA29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Prostoročno 7">
              <a:extLst>
                <a:ext uri="{FF2B5EF4-FFF2-40B4-BE49-F238E27FC236}">
                  <a16:creationId xmlns:a16="http://schemas.microsoft.com/office/drawing/2014/main" id="{96DAB879-9466-43F2-BB63-D528DB4AB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Prostoročno 10">
              <a:extLst>
                <a:ext uri="{FF2B5EF4-FFF2-40B4-BE49-F238E27FC236}">
                  <a16:creationId xmlns:a16="http://schemas.microsoft.com/office/drawing/2014/main" id="{2144013A-F40F-44BA-A004-C6471AE02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Raven konektor 11">
              <a:extLst>
                <a:ext uri="{FF2B5EF4-FFF2-40B4-BE49-F238E27FC236}">
                  <a16:creationId xmlns:a16="http://schemas.microsoft.com/office/drawing/2014/main" id="{A8E623CB-7EB8-41AB-88E8-F8D4C02F569C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11" name="Ograda datuma 29">
            <a:extLst>
              <a:ext uri="{FF2B5EF4-FFF2-40B4-BE49-F238E27FC236}">
                <a16:creationId xmlns:a16="http://schemas.microsoft.com/office/drawing/2014/main" id="{70BCD4D1-93FC-4BD7-A0B2-51C5A650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27774B9-83ED-45E5-9EB8-DA78D09063D8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12" name="Ograda noge 18">
            <a:extLst>
              <a:ext uri="{FF2B5EF4-FFF2-40B4-BE49-F238E27FC236}">
                <a16:creationId xmlns:a16="http://schemas.microsoft.com/office/drawing/2014/main" id="{13DD06C7-77D9-4A35-8BED-C767CC298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Ograda številke diapozitiva 26">
            <a:extLst>
              <a:ext uri="{FF2B5EF4-FFF2-40B4-BE49-F238E27FC236}">
                <a16:creationId xmlns:a16="http://schemas.microsoft.com/office/drawing/2014/main" id="{A65F8F39-25E4-44F5-803A-B6C362A8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FF0BEB-50FE-4330-A8E0-F0F83FFBB1B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175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34831BF3-DA23-4379-A3BC-633D8117F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5D53F-A6D8-4810-B26B-8F32046E64A4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5EFDC818-CFC6-4760-B92E-9F0C7CB0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8F57B143-1E8B-4D48-9A49-2E5C88EE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B3F00-850D-4351-8B75-2866DCF62F2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1867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9C38D7B4-9F68-4302-9EC5-10C060B1E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1CA13-8CD9-4A56-926C-FE1FB6947E02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17B08D77-E328-48D5-BDB7-2555022E6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029C2B46-1B08-424A-B67B-DB2D0821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0E406-5AA8-42A9-ADD7-B8A8BF48F73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925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6F1A5964-C47E-4E61-9EE6-953B7F55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D3FA7-248B-49C4-ACFF-A5231ED6667C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8011EE3D-6BE8-4E00-8CA2-36CB684D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A16F4F2D-CE15-4375-A7EE-EE4D99B1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B7606-65F3-4C06-9FE5-CE6C44EEBF1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2359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karnice 6">
            <a:extLst>
              <a:ext uri="{FF2B5EF4-FFF2-40B4-BE49-F238E27FC236}">
                <a16:creationId xmlns:a16="http://schemas.microsoft.com/office/drawing/2014/main" id="{25AC95BD-7D3D-47C9-B3F6-6069DFCA345A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Škarnice 7">
            <a:extLst>
              <a:ext uri="{FF2B5EF4-FFF2-40B4-BE49-F238E27FC236}">
                <a16:creationId xmlns:a16="http://schemas.microsoft.com/office/drawing/2014/main" id="{E7CD81C1-5455-4397-B029-D0220157459C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BFE8565F-2B09-4E9D-A4BE-8FBC6827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65E24-E33F-4E9E-A28F-502C7044619B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59EFDC4C-941B-4037-B298-F6CD6023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E8042D1E-381E-4F14-8513-1F35970B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661A6-BA47-4643-88AD-5B2C2F9F688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37689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DF4DB196-04AA-426F-AC66-E1C8FA01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2231-BC9F-42B8-9D6F-4564CFCD0CF5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AAC6EB86-44FB-4108-B493-6068E480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B99DACAF-DA42-40E5-B0DC-883B885B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C8CBC-EC9A-4A81-8204-D0CB920474B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84990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D913BBFE-9711-4A6F-A862-9C6A76C1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6A8D8-CF3E-484B-9817-1445EA534325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7E268981-E0AB-4DDF-A7EE-A68E6B8B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73E03343-1C2B-45E3-A55B-D6BE691F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74B2B-2623-4E51-BD51-634B53FBC82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04801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828CBAFE-1260-448C-BCAA-08E7EA69D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3029C-EE68-4016-A24D-60674DFAF8DB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6E866117-4EED-4BF2-9523-32573CF2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AE548F50-02D4-494F-A8D0-B3036776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AC5B2-457C-4BD1-B066-7FF7E4D718C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6857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67CBAA0A-AEA9-4EF6-BF4B-A900D2DB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B163A-C5F0-43DF-A59A-499F75AF5C34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DC434894-5A43-4CDF-ABAD-6F9AC60B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B491C5AB-E43F-467C-96AB-C43A3FF7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94509-B046-46D6-8AE4-CFDD6930CED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792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EBE78D89-2188-401C-B2E7-DD8AAEAD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CAC22-A9A0-498D-B52C-C185FF9BABF9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68EDDC08-6D24-47C5-8E16-83A648CF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06889C31-9075-4113-BB0E-6CDDE974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7BCF4-6AA9-45C5-ABFD-46CC070EA1D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56867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očno 7">
            <a:extLst>
              <a:ext uri="{FF2B5EF4-FFF2-40B4-BE49-F238E27FC236}">
                <a16:creationId xmlns:a16="http://schemas.microsoft.com/office/drawing/2014/main" id="{D4DF8E0A-302A-418F-8BD0-208D80436BFB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Prostoročno 8">
            <a:extLst>
              <a:ext uri="{FF2B5EF4-FFF2-40B4-BE49-F238E27FC236}">
                <a16:creationId xmlns:a16="http://schemas.microsoft.com/office/drawing/2014/main" id="{06821E1F-3527-40AE-9506-323544A49286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" name="Pravokotni trikotnik 9">
            <a:extLst>
              <a:ext uri="{FF2B5EF4-FFF2-40B4-BE49-F238E27FC236}">
                <a16:creationId xmlns:a16="http://schemas.microsoft.com/office/drawing/2014/main" id="{62A2BE19-9EF4-4DB6-9FFC-9FDDA44C8B3B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Raven konektor 10">
            <a:extLst>
              <a:ext uri="{FF2B5EF4-FFF2-40B4-BE49-F238E27FC236}">
                <a16:creationId xmlns:a16="http://schemas.microsoft.com/office/drawing/2014/main" id="{38A25151-8D31-4098-8600-C99409454162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karnice 11">
            <a:extLst>
              <a:ext uri="{FF2B5EF4-FFF2-40B4-BE49-F238E27FC236}">
                <a16:creationId xmlns:a16="http://schemas.microsoft.com/office/drawing/2014/main" id="{6CC24E04-36D3-4006-8FF1-C8874D99F8BA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Škarnice 12">
            <a:extLst>
              <a:ext uri="{FF2B5EF4-FFF2-40B4-BE49-F238E27FC236}">
                <a16:creationId xmlns:a16="http://schemas.microsoft.com/office/drawing/2014/main" id="{FC7C333F-1D1B-4364-94FA-14936E96C20D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datuma 4">
            <a:extLst>
              <a:ext uri="{FF2B5EF4-FFF2-40B4-BE49-F238E27FC236}">
                <a16:creationId xmlns:a16="http://schemas.microsoft.com/office/drawing/2014/main" id="{D869D670-6E2F-4586-AC7D-D74FC464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6586A07-FD5C-475F-A1F1-FEEAD7FD0BA0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12" name="Ograda noge 5">
            <a:extLst>
              <a:ext uri="{FF2B5EF4-FFF2-40B4-BE49-F238E27FC236}">
                <a16:creationId xmlns:a16="http://schemas.microsoft.com/office/drawing/2014/main" id="{266267D5-2D71-4932-967E-355B1E39E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Ograda številke diapozitiva 6">
            <a:extLst>
              <a:ext uri="{FF2B5EF4-FFF2-40B4-BE49-F238E27FC236}">
                <a16:creationId xmlns:a16="http://schemas.microsoft.com/office/drawing/2014/main" id="{2FEC65D2-68D6-4FF0-A5DF-C79FDD87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B423D-6380-494E-8DE8-002128CA1D5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00606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>
            <a:extLst>
              <a:ext uri="{FF2B5EF4-FFF2-40B4-BE49-F238E27FC236}">
                <a16:creationId xmlns:a16="http://schemas.microsoft.com/office/drawing/2014/main" id="{82D94A13-E4B7-47C2-8F48-1BFCC5F7B13D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" name="Prostoročno 11">
            <a:extLst>
              <a:ext uri="{FF2B5EF4-FFF2-40B4-BE49-F238E27FC236}">
                <a16:creationId xmlns:a16="http://schemas.microsoft.com/office/drawing/2014/main" id="{6EB17ABD-5EC5-4859-9D99-BEEE690C9D4D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" name="Pravokotni trikotnik 13">
            <a:extLst>
              <a:ext uri="{FF2B5EF4-FFF2-40B4-BE49-F238E27FC236}">
                <a16:creationId xmlns:a16="http://schemas.microsoft.com/office/drawing/2014/main" id="{C168EE5A-E404-4B55-B437-88B1252C4A04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Raven konektor 14">
            <a:extLst>
              <a:ext uri="{FF2B5EF4-FFF2-40B4-BE49-F238E27FC236}">
                <a16:creationId xmlns:a16="http://schemas.microsoft.com/office/drawing/2014/main" id="{F27290DF-0868-4DBE-ABFB-AC6757112204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>
            <a:extLst>
              <a:ext uri="{FF2B5EF4-FFF2-40B4-BE49-F238E27FC236}">
                <a16:creationId xmlns:a16="http://schemas.microsoft.com/office/drawing/2014/main" id="{5793A6DA-3086-4EBF-9BDB-FE31FD88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3" name="Ograda besedila 29">
            <a:extLst>
              <a:ext uri="{FF2B5EF4-FFF2-40B4-BE49-F238E27FC236}">
                <a16:creationId xmlns:a16="http://schemas.microsoft.com/office/drawing/2014/main" id="{7CCC4269-5C1A-4210-9DE7-0E37CB800D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7FB27FA4-59C9-4B1D-83D7-A689B2DC2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22A1D42F-D2A5-4EB4-B163-680A378D9551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A281D00C-2C94-4D3D-B27A-CE74E0009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AF2C18DC-0D81-430A-A96E-9F962A2F2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17BC0CB-16B0-4799-B0D3-069D7CD88FCF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9" r:id="rId2"/>
    <p:sldLayoutId id="2147483744" r:id="rId3"/>
    <p:sldLayoutId id="2147483745" r:id="rId4"/>
    <p:sldLayoutId id="2147483746" r:id="rId5"/>
    <p:sldLayoutId id="2147483747" r:id="rId6"/>
    <p:sldLayoutId id="2147483740" r:id="rId7"/>
    <p:sldLayoutId id="2147483748" r:id="rId8"/>
    <p:sldLayoutId id="2147483749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F8D9AB58-C94D-49E6-9A91-3EE5BB935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1392" y="1916832"/>
            <a:ext cx="5472608" cy="194421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US and Russia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 in Space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5F222F0-9DD5-42D4-A48F-5880AEEFE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687257"/>
            <a:ext cx="7772400" cy="1200150"/>
          </a:xfrm>
        </p:spPr>
        <p:txBody>
          <a:bodyPr>
            <a:normAutofit/>
          </a:bodyPr>
          <a:lstStyle/>
          <a:p>
            <a:pPr marR="0" algn="l">
              <a:lnSpc>
                <a:spcPct val="80000"/>
              </a:lnSpc>
            </a:pPr>
            <a:r>
              <a:rPr lang="sl-SI" altLang="sl-SI" sz="2500" dirty="0"/>
              <a:t> </a:t>
            </a:r>
            <a:r>
              <a:rPr lang="en-GB" altLang="sl-SI" sz="2500" dirty="0"/>
              <a:t>	</a:t>
            </a:r>
          </a:p>
          <a:p>
            <a:pPr marR="0" algn="l">
              <a:lnSpc>
                <a:spcPct val="80000"/>
              </a:lnSpc>
            </a:pPr>
            <a:r>
              <a:rPr lang="en-GB" altLang="sl-SI" sz="2500" dirty="0"/>
              <a:t>Subject: </a:t>
            </a:r>
            <a:r>
              <a:rPr lang="sl-SI" altLang="sl-SI" sz="2500" dirty="0" err="1"/>
              <a:t>English</a:t>
            </a:r>
            <a:r>
              <a:rPr lang="sl-SI" altLang="sl-SI" sz="2500" dirty="0"/>
              <a:t> </a:t>
            </a:r>
          </a:p>
          <a:p>
            <a:pPr marR="0" algn="l">
              <a:lnSpc>
                <a:spcPct val="80000"/>
              </a:lnSpc>
            </a:pPr>
            <a:r>
              <a:rPr lang="sl-SI" altLang="sl-SI" sz="2500" dirty="0"/>
              <a:t>Date: 25.2.2013</a:t>
            </a:r>
          </a:p>
          <a:p>
            <a:pPr marR="0" algn="l">
              <a:lnSpc>
                <a:spcPct val="80000"/>
              </a:lnSpc>
            </a:pPr>
            <a:endParaRPr lang="en-GB" altLang="sl-SI" sz="2500" dirty="0"/>
          </a:p>
        </p:txBody>
      </p:sp>
      <p:pic>
        <p:nvPicPr>
          <p:cNvPr id="2056" name="Picture 8" descr="C:\Users\Urban\Pictures\STS-Buran-grand.jpg">
            <a:extLst>
              <a:ext uri="{FF2B5EF4-FFF2-40B4-BE49-F238E27FC236}">
                <a16:creationId xmlns:a16="http://schemas.microsoft.com/office/drawing/2014/main" id="{B2CADC9C-B421-4E54-A7CB-8203CD6C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77799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virgingalactic.com/assets/img/overview/spaceport/banner.jpg">
            <a:extLst>
              <a:ext uri="{FF2B5EF4-FFF2-40B4-BE49-F238E27FC236}">
                <a16:creationId xmlns:a16="http://schemas.microsoft.com/office/drawing/2014/main" id="{ABC58CDF-2D0D-479E-B57B-BC5F703B3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http://americaspace.com/wp-content/uploads/2012/02/800px-SS2_and_VMS_Eve-425x272.jpg">
            <a:extLst>
              <a:ext uri="{FF2B5EF4-FFF2-40B4-BE49-F238E27FC236}">
                <a16:creationId xmlns:a16="http://schemas.microsoft.com/office/drawing/2014/main" id="{32804AF9-DBD5-47FE-A29A-09CF020E0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645024"/>
            <a:ext cx="4464496" cy="2735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2" name="Picture 6" descr="http://img1.loadtr.com/b-402834-Space_tourism.jpg">
            <a:extLst>
              <a:ext uri="{FF2B5EF4-FFF2-40B4-BE49-F238E27FC236}">
                <a16:creationId xmlns:a16="http://schemas.microsoft.com/office/drawing/2014/main" id="{77BB7592-749A-4BD5-9266-A808F103E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3672408" cy="275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64F3F4-685C-48D5-9B95-409F0A5C6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United states of America </a:t>
            </a:r>
          </a:p>
          <a:p>
            <a:r>
              <a:rPr lang="sl-SI" altLang="sl-SI"/>
              <a:t> NASA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93808B-67A0-4879-8CB7-97255010D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My</a:t>
            </a:r>
            <a:r>
              <a:rPr lang="sl-SI" dirty="0"/>
              <a:t> </a:t>
            </a:r>
            <a:r>
              <a:rPr lang="sl-SI" dirty="0" err="1"/>
              <a:t>opinion</a:t>
            </a:r>
            <a:r>
              <a:rPr lang="sl-SI" dirty="0"/>
              <a:t>:</a:t>
            </a:r>
          </a:p>
        </p:txBody>
      </p:sp>
      <p:pic>
        <p:nvPicPr>
          <p:cNvPr id="27650" name="Picture 2" descr="http://2.bp.blogspot.com/-MqV1vHiJ5Fk/TwGxY9B6SdI/AAAAAAAAGgQ/2lUWQXo9UdM/s1600/3.jpg">
            <a:extLst>
              <a:ext uri="{FF2B5EF4-FFF2-40B4-BE49-F238E27FC236}">
                <a16:creationId xmlns:a16="http://schemas.microsoft.com/office/drawing/2014/main" id="{FAA2B7FD-CF62-4CB4-B724-F77AB177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0648"/>
            <a:ext cx="3780142" cy="5042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51CFB2-E711-4747-8C2D-FF3069115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Internet: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 err="1"/>
              <a:t>Space</a:t>
            </a:r>
            <a:r>
              <a:rPr lang="sl-SI" dirty="0"/>
              <a:t> race </a:t>
            </a:r>
            <a:r>
              <a:rPr lang="sl-SI" sz="2000" dirty="0">
                <a:solidFill>
                  <a:schemeClr val="bg1">
                    <a:lumMod val="50000"/>
                  </a:schemeClr>
                </a:solidFill>
              </a:rPr>
              <a:t>http://en.wikipedia.org/wiki/Space_Race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Nasa</a:t>
            </a:r>
            <a:r>
              <a:rPr lang="sl-SI" sz="2000" dirty="0">
                <a:solidFill>
                  <a:schemeClr val="bg1">
                    <a:lumMod val="50000"/>
                  </a:schemeClr>
                </a:solidFill>
              </a:rPr>
              <a:t> http://mars.jpl.nasa.gov/m2020/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 err="1"/>
              <a:t>Virgin</a:t>
            </a:r>
            <a:r>
              <a:rPr lang="sl-SI" dirty="0"/>
              <a:t> </a:t>
            </a:r>
            <a:r>
              <a:rPr lang="sl-SI" dirty="0" err="1"/>
              <a:t>Galactic</a:t>
            </a:r>
            <a:r>
              <a:rPr lang="sl-SI" dirty="0"/>
              <a:t> </a:t>
            </a:r>
            <a:r>
              <a:rPr lang="sl-SI" sz="2000" dirty="0">
                <a:solidFill>
                  <a:schemeClr val="bg1">
                    <a:lumMod val="50000"/>
                  </a:schemeClr>
                </a:solidFill>
              </a:rPr>
              <a:t>http://www.virgingalactic.com/ , http://en.wikipedia.org/wiki/Virgin_Galactic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000" dirty="0">
                <a:solidFill>
                  <a:schemeClr val="bg1">
                    <a:lumMod val="50000"/>
                  </a:schemeClr>
                </a:solidFill>
              </a:rPr>
              <a:t>http://en.wikipedia.org/wiki/Space_tourism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5130D6-8ED4-4425-ADFA-D6C620F8F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Sources</a:t>
            </a:r>
            <a:r>
              <a:rPr lang="sl-SI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142DE0AF-411C-437D-8756-3895730BC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/>
              <a:t>Images: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http://www.buran.fr/bourane-buran/img/STS-Buran-grand.jpg</a:t>
            </a:r>
            <a:endParaRPr lang="sl-SI" dirty="0">
              <a:solidFill>
                <a:schemeClr val="bg1">
                  <a:lumMod val="50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http://historymartinez.files.wordpress.com/2010/10/space-race.jpg</a:t>
            </a:r>
            <a:endParaRPr lang="sl-SI" dirty="0">
              <a:solidFill>
                <a:schemeClr val="bg1">
                  <a:lumMod val="50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http://www.ast.cam.ac.uk/sites/default/files/assets/images/outreach/gagarin.jpg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http://www.sdtimes.com/blog/image.axd?picture=2012%2F8%2Fnasa-NASA-curiosity-mars-rover-00.jpg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http://twimg0-a.akamaihd.net/profile_images/188302352/nasalogo_twitter.jpg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http://www.dailygalaxy.com/photos/uncategorized/2008/08/11/space_tourism_2.jpg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http://www.operatorchan.org/arch/src/134494227953.jpg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http://limjunying.files.wordpress.com/2008/10/virgin-galactic-in-flight.jpg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http://www.nss.org/tourism/SpaceShipTwo-1600.jpg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http://upload.wikimedia.org/wikipedia/en/1/1d/Virgin_Galactic.png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http://www.virgingalactic.com/assets/img/overview/spaceport/banner.jpg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http://americaspace.com/wp-content/uploads/2012/02/800px-SS2_and_VMS_Eve-425x272.jpg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http://img1.loadtr.com/b-402834-Space_tourism.jpg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http://cdn.inquisitr.com/wp-content/2011/10/Virgin-Galactic.jpg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http://www.sharewonders.com/wp-content/uploads/2012/03/0_61_virgin_galactic.jpg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endParaRPr lang="sl-SI" dirty="0">
              <a:solidFill>
                <a:schemeClr val="bg1">
                  <a:lumMod val="50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endParaRPr lang="sl-SI" dirty="0">
              <a:solidFill>
                <a:schemeClr val="bg1">
                  <a:lumMod val="50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endParaRPr lang="sl-SI" dirty="0">
              <a:solidFill>
                <a:schemeClr val="bg1">
                  <a:lumMod val="50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endParaRPr lang="sl-SI" dirty="0">
              <a:solidFill>
                <a:schemeClr val="bg1">
                  <a:lumMod val="50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endParaRPr lang="sl-SI" dirty="0">
              <a:solidFill>
                <a:schemeClr val="bg1">
                  <a:lumMod val="50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4FBCC2A6-5F2B-44D0-8116-F007832B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Sources: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1EE39-7198-4E60-80A6-E9557FCB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THANK YOU!</a:t>
            </a:r>
          </a:p>
        </p:txBody>
      </p:sp>
      <p:pic>
        <p:nvPicPr>
          <p:cNvPr id="29698" name="Picture 2" descr="http://www.opensecrets.org/news/bigstock_Falling_Money_669153.jpg">
            <a:extLst>
              <a:ext uri="{FF2B5EF4-FFF2-40B4-BE49-F238E27FC236}">
                <a16:creationId xmlns:a16="http://schemas.microsoft.com/office/drawing/2014/main" id="{1F8BD591-05D0-4742-9454-6583E5F72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275856" cy="2456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3EC315-CFB3-49BB-B633-7FD85A8AB0C8}"/>
              </a:ext>
            </a:extLst>
          </p:cNvPr>
          <p:cNvCxnSpPr/>
          <p:nvPr/>
        </p:nvCxnSpPr>
        <p:spPr>
          <a:xfrm>
            <a:off x="3779838" y="2852738"/>
            <a:ext cx="16557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700" name="Picture 4" descr="http://www.adweek.com/files/imagecache/node-detail/news_article/youtube.jpg">
            <a:extLst>
              <a:ext uri="{FF2B5EF4-FFF2-40B4-BE49-F238E27FC236}">
                <a16:creationId xmlns:a16="http://schemas.microsoft.com/office/drawing/2014/main" id="{597C3484-3BFD-4EEF-89F6-CCE4F41E8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81128"/>
            <a:ext cx="3523833" cy="1983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8B3057-35B0-4206-A2D4-E4A19F70DC69}"/>
              </a:ext>
            </a:extLst>
          </p:cNvPr>
          <p:cNvCxnSpPr/>
          <p:nvPr/>
        </p:nvCxnSpPr>
        <p:spPr>
          <a:xfrm flipH="1">
            <a:off x="4140200" y="4005263"/>
            <a:ext cx="1439863" cy="1223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702" name="Picture 6" descr="http://library.thinkquest.org/08aug/00981/SpaceShip.jpg">
            <a:extLst>
              <a:ext uri="{FF2B5EF4-FFF2-40B4-BE49-F238E27FC236}">
                <a16:creationId xmlns:a16="http://schemas.microsoft.com/office/drawing/2014/main" id="{0C80713A-8CAE-4FD1-80C4-CB29019BD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628800"/>
            <a:ext cx="3330068" cy="2353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AA0B5-B993-430B-A489-3F0D642F8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BCCD879A-B7DB-4A81-9383-693E1F0F9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sl-SI">
                <a:cs typeface="Arial" panose="020B0604020202020204" pitchFamily="34" charset="0"/>
              </a:rPr>
              <a:t>US (NASA), Soviet Union (USSR)</a:t>
            </a:r>
          </a:p>
          <a:p>
            <a:r>
              <a:rPr lang="en-GB" altLang="sl-SI">
                <a:cs typeface="Arial" panose="020B0604020202020204" pitchFamily="34" charset="0"/>
              </a:rPr>
              <a:t>Getting into space, Moon</a:t>
            </a:r>
          </a:p>
          <a:p>
            <a:r>
              <a:rPr lang="en-GB" altLang="sl-SI">
                <a:cs typeface="Arial" panose="020B0604020202020204" pitchFamily="34" charset="0"/>
              </a:rPr>
              <a:t>4.10.1957 – Sputnik 1</a:t>
            </a:r>
          </a:p>
          <a:p>
            <a:r>
              <a:rPr lang="en-GB" altLang="sl-SI">
                <a:cs typeface="Arial" panose="020B0604020202020204" pitchFamily="34" charset="0"/>
              </a:rPr>
              <a:t>April 169 – Vostok 1 (Yuri Gagarin)</a:t>
            </a:r>
          </a:p>
          <a:p>
            <a:r>
              <a:rPr lang="en-GB" altLang="sl-SI">
                <a:cs typeface="Arial" panose="020B0604020202020204" pitchFamily="34" charset="0"/>
              </a:rPr>
              <a:t>Astronauts, cosmonauts</a:t>
            </a:r>
          </a:p>
          <a:p>
            <a:r>
              <a:rPr lang="en-GB" altLang="sl-SI">
                <a:cs typeface="Arial" panose="020B0604020202020204" pitchFamily="34" charset="0"/>
              </a:rPr>
              <a:t>Moon-Apollo 8, 11</a:t>
            </a:r>
          </a:p>
          <a:p>
            <a:r>
              <a:rPr lang="en-GB" altLang="sl-SI">
                <a:cs typeface="Arial" panose="020B0604020202020204" pitchFamily="34" charset="0"/>
                <a:sym typeface="Wingdings" panose="05000000000000000000" pitchFamily="2" charset="2"/>
              </a:rPr>
              <a:t>Russians: human in space</a:t>
            </a:r>
          </a:p>
          <a:p>
            <a:r>
              <a:rPr lang="en-GB" altLang="sl-SI">
                <a:cs typeface="Arial" panose="020B0604020202020204" pitchFamily="34" charset="0"/>
                <a:sym typeface="Wingdings" panose="05000000000000000000" pitchFamily="2" charset="2"/>
              </a:rPr>
              <a:t>Americans: human on the Moon</a:t>
            </a:r>
          </a:p>
          <a:p>
            <a:endParaRPr lang="en-GB" altLang="sl-SI">
              <a:cs typeface="Arial" panose="020B0604020202020204" pitchFamily="34" charset="0"/>
            </a:endParaRPr>
          </a:p>
          <a:p>
            <a:endParaRPr lang="en-US" altLang="sl-SI">
              <a:cs typeface="Arial" panose="020B0604020202020204" pitchFamily="34" charset="0"/>
            </a:endParaRPr>
          </a:p>
        </p:txBody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id="{AA73063D-75A9-42DC-9285-72668698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Space</a:t>
            </a:r>
            <a:r>
              <a:rPr lang="sl-SI" dirty="0"/>
              <a:t> race: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storymartinez.files.wordpress.com/2010/10/space-race.jpg">
            <a:extLst>
              <a:ext uri="{FF2B5EF4-FFF2-40B4-BE49-F238E27FC236}">
                <a16:creationId xmlns:a16="http://schemas.microsoft.com/office/drawing/2014/main" id="{048A884B-F02C-40B6-B2A8-E11143294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112568" cy="4070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www.ast.cam.ac.uk/sites/default/files/assets/images/outreach/gagarin.jpg">
            <a:extLst>
              <a:ext uri="{FF2B5EF4-FFF2-40B4-BE49-F238E27FC236}">
                <a16:creationId xmlns:a16="http://schemas.microsoft.com/office/drawing/2014/main" id="{7A76A9B3-50FA-4C05-A070-ECE7220FE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4664"/>
            <a:ext cx="3089375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upload.wikimedia.org/wikipedia/commons/thumb/0/0d/Neil_Armstrong_pose.jpg/220px-Neil_Armstrong_pose.jpg">
            <a:extLst>
              <a:ext uri="{FF2B5EF4-FFF2-40B4-BE49-F238E27FC236}">
                <a16:creationId xmlns:a16="http://schemas.microsoft.com/office/drawing/2014/main" id="{1D17FD57-50D4-4880-B9D9-B5DBC6D86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501008"/>
            <a:ext cx="2448272" cy="2828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763A2A-A786-48CE-86F6-1443A60AB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437063"/>
            <a:ext cx="5822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l-SI" altLang="sl-SI"/>
              <a:t>Neil Armstrong:</a:t>
            </a:r>
          </a:p>
          <a:p>
            <a:pPr eaLnBrk="1" hangingPunct="1"/>
            <a:r>
              <a:rPr lang="sl-SI" altLang="sl-SI"/>
              <a:t>“</a:t>
            </a:r>
            <a:r>
              <a:rPr lang="en-US" altLang="sl-SI"/>
              <a:t>That's one small step for man, one giant leap for mankind</a:t>
            </a:r>
            <a:r>
              <a:rPr lang="sl-SI" altLang="sl-SI"/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E0130943-15C9-4787-AA75-21BA3734D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sl-SI"/>
              <a:t>End of Union of Soviet Socialist Republics (USSR)</a:t>
            </a:r>
          </a:p>
          <a:p>
            <a:r>
              <a:rPr lang="en-GB" altLang="sl-SI"/>
              <a:t>NASA focusing on Mars</a:t>
            </a:r>
          </a:p>
          <a:p>
            <a:r>
              <a:rPr lang="en-GB" altLang="sl-SI"/>
              <a:t>Russia continue U</a:t>
            </a:r>
            <a:r>
              <a:rPr lang="sl-SI" altLang="sl-SI"/>
              <a:t>SSR</a:t>
            </a:r>
            <a:r>
              <a:rPr lang="en-GB" altLang="sl-SI"/>
              <a:t>'s program</a:t>
            </a:r>
          </a:p>
          <a:p>
            <a:r>
              <a:rPr lang="en-GB" altLang="sl-SI"/>
              <a:t>Both countries trying to implement space tourism.</a:t>
            </a:r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8A2BAF5-9BFB-4505-AAEB-EB22004E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Nowadays</a:t>
            </a:r>
            <a:r>
              <a:rPr lang="sl-SI" dirty="0"/>
              <a:t>:</a:t>
            </a:r>
            <a:endParaRPr lang="en-GB" dirty="0"/>
          </a:p>
        </p:txBody>
      </p:sp>
      <p:pic>
        <p:nvPicPr>
          <p:cNvPr id="3074" name="Picture 2" descr="http://www.operatorchan.org/arch/src/134494227953.jpg">
            <a:extLst>
              <a:ext uri="{FF2B5EF4-FFF2-40B4-BE49-F238E27FC236}">
                <a16:creationId xmlns:a16="http://schemas.microsoft.com/office/drawing/2014/main" id="{F7A9CF23-69D5-44C3-945C-91CBC0E02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789040"/>
            <a:ext cx="3598368" cy="2398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twimg0-a.akamaihd.net/profile_images/188302352/nasalogo_twitter.jpg">
            <a:extLst>
              <a:ext uri="{FF2B5EF4-FFF2-40B4-BE49-F238E27FC236}">
                <a16:creationId xmlns:a16="http://schemas.microsoft.com/office/drawing/2014/main" id="{175A68D5-51E4-4B8F-8E21-C54787715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88913"/>
            <a:ext cx="3238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http://www.dailygalaxy.com/photos/uncategorized/2008/08/11/space_tourism_2.jpg">
            <a:extLst>
              <a:ext uri="{FF2B5EF4-FFF2-40B4-BE49-F238E27FC236}">
                <a16:creationId xmlns:a16="http://schemas.microsoft.com/office/drawing/2014/main" id="{24BF4701-5ED8-40C9-8CCB-748CBE16D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68960"/>
            <a:ext cx="4565140" cy="3047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8" name="Picture 2" descr="http://www.sdtimes.com/blog/image.axd?picture=2012%2F8%2Fnasa-NASA-curiosity-mars-rover-00.jpg">
            <a:extLst>
              <a:ext uri="{FF2B5EF4-FFF2-40B4-BE49-F238E27FC236}">
                <a16:creationId xmlns:a16="http://schemas.microsoft.com/office/drawing/2014/main" id="{CCDEE2BF-9E2B-4373-9000-56BA58208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542925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1E50A3-F362-4DC2-9E09-EAA45F785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sl-SI"/>
              <a:t>Soyuz (2013)</a:t>
            </a:r>
          </a:p>
          <a:p>
            <a:r>
              <a:rPr lang="en-GB" altLang="sl-SI"/>
              <a:t>Virgin Galactic:</a:t>
            </a:r>
          </a:p>
          <a:p>
            <a:pPr>
              <a:buFontTx/>
              <a:buChar char="-"/>
            </a:pPr>
            <a:r>
              <a:rPr lang="en-GB" altLang="sl-SI"/>
              <a:t>White Knight</a:t>
            </a:r>
          </a:p>
          <a:p>
            <a:pPr>
              <a:buFontTx/>
              <a:buChar char="-"/>
            </a:pPr>
            <a:r>
              <a:rPr lang="en-GB" altLang="sl-SI"/>
              <a:t>White Knight 2</a:t>
            </a:r>
          </a:p>
          <a:p>
            <a:r>
              <a:rPr lang="en-GB" altLang="sl-SI"/>
              <a:t>Russia </a:t>
            </a:r>
            <a:r>
              <a:rPr lang="sl-SI" altLang="sl-SI"/>
              <a:t>$</a:t>
            </a:r>
            <a:r>
              <a:rPr lang="en-GB" altLang="sl-SI"/>
              <a:t>20-40milion</a:t>
            </a:r>
            <a:r>
              <a:rPr lang="sl-SI" altLang="sl-SI"/>
              <a:t> </a:t>
            </a:r>
            <a:endParaRPr lang="en-GB" altLang="sl-SI"/>
          </a:p>
          <a:p>
            <a:r>
              <a:rPr lang="en-GB" altLang="sl-SI"/>
              <a:t>US less then </a:t>
            </a:r>
            <a:r>
              <a:rPr lang="sl-SI" altLang="sl-SI"/>
              <a:t>$</a:t>
            </a:r>
            <a:r>
              <a:rPr lang="en-GB" altLang="sl-SI"/>
              <a:t>200.000</a:t>
            </a:r>
            <a:r>
              <a:rPr lang="sl-SI" altLang="sl-SI"/>
              <a:t> </a:t>
            </a:r>
            <a:endParaRPr lang="en-GB" altLang="sl-SI"/>
          </a:p>
          <a:p>
            <a:pPr>
              <a:buFont typeface="Wingdings 3" panose="05040102010807070707" pitchFamily="18" charset="2"/>
              <a:buNone/>
            </a:pPr>
            <a:endParaRPr lang="en-GB" altLang="sl-SI"/>
          </a:p>
          <a:p>
            <a:pPr>
              <a:buFontTx/>
              <a:buChar char="-"/>
            </a:pPr>
            <a:endParaRPr lang="sl-SI" altLang="sl-S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A4584C-99C1-452B-958F-95C0A1C7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Space Tourism</a:t>
            </a:r>
            <a:r>
              <a:rPr lang="sl-SI" dirty="0"/>
              <a:t>: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eebau.com/flightpics/soy/soytma15roll.jpg">
            <a:extLst>
              <a:ext uri="{FF2B5EF4-FFF2-40B4-BE49-F238E27FC236}">
                <a16:creationId xmlns:a16="http://schemas.microsoft.com/office/drawing/2014/main" id="{893E163B-ACF9-478D-97DF-478643791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49181"/>
          <a:stretch>
            <a:fillRect/>
          </a:stretch>
        </p:blipFill>
        <p:spPr bwMode="auto">
          <a:xfrm>
            <a:off x="323528" y="404664"/>
            <a:ext cx="832157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http://cache.gawkerassets.com/assets/images/gizmodo/2009/05/Leroy_In_Soyuz.jpg">
            <a:extLst>
              <a:ext uri="{FF2B5EF4-FFF2-40B4-BE49-F238E27FC236}">
                <a16:creationId xmlns:a16="http://schemas.microsoft.com/office/drawing/2014/main" id="{CFA0BC9F-DD03-4443-96C4-B13B02A5B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4464496" cy="3348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limjunying.files.wordpress.com/2008/10/virgin-galactic-in-flight.jpg">
            <a:extLst>
              <a:ext uri="{FF2B5EF4-FFF2-40B4-BE49-F238E27FC236}">
                <a16:creationId xmlns:a16="http://schemas.microsoft.com/office/drawing/2014/main" id="{BA7479BF-6C92-4CC6-AFE5-6DA7AEEA4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6602"/>
          <a:stretch>
            <a:fillRect/>
          </a:stretch>
        </p:blipFill>
        <p:spPr bwMode="auto">
          <a:xfrm>
            <a:off x="323528" y="260648"/>
            <a:ext cx="5838878" cy="3515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://www.nss.org/tourism/SpaceShipTwo-1600.jpg">
            <a:extLst>
              <a:ext uri="{FF2B5EF4-FFF2-40B4-BE49-F238E27FC236}">
                <a16:creationId xmlns:a16="http://schemas.microsoft.com/office/drawing/2014/main" id="{F68859A5-0DEE-4182-9107-EAE3A91CC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068960"/>
            <a:ext cx="4991535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4" name="Picture 6" descr="http://upload.wikimedia.org/wikipedia/en/1/1d/Virgin_Galactic.png">
            <a:extLst>
              <a:ext uri="{FF2B5EF4-FFF2-40B4-BE49-F238E27FC236}">
                <a16:creationId xmlns:a16="http://schemas.microsoft.com/office/drawing/2014/main" id="{73E7E42A-A855-40C0-81FF-73E264A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0648"/>
            <a:ext cx="2627784" cy="1705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8" name="Picture 10" descr="The View - Virgin Galactic">
            <a:extLst>
              <a:ext uri="{FF2B5EF4-FFF2-40B4-BE49-F238E27FC236}">
                <a16:creationId xmlns:a16="http://schemas.microsoft.com/office/drawing/2014/main" id="{CF1F4BC0-51AF-47B7-99C1-54FA7E71F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0"/>
            <a:ext cx="3461398" cy="1354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dn.inquisitr.com/wp-content/2011/10/Virgin-Galactic.jpg">
            <a:extLst>
              <a:ext uri="{FF2B5EF4-FFF2-40B4-BE49-F238E27FC236}">
                <a16:creationId xmlns:a16="http://schemas.microsoft.com/office/drawing/2014/main" id="{0FED5FC5-4F9F-4380-9D4F-43F570FAB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48745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0" name="Picture 6" descr="http://cache.gizmodo.com/assets/images/12/2010/03/vss_enterprise_spaceshiptwo.jpg">
            <a:extLst>
              <a:ext uri="{FF2B5EF4-FFF2-40B4-BE49-F238E27FC236}">
                <a16:creationId xmlns:a16="http://schemas.microsoft.com/office/drawing/2014/main" id="{E9222D2C-4E80-4ACC-94AC-9733F56A0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0575" y="188640"/>
            <a:ext cx="4253425" cy="3014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2" name="Picture 8" descr="http://www.sharewonders.com/wp-content/uploads/2012/03/0_61_virgin_galactic.jpg">
            <a:extLst>
              <a:ext uri="{FF2B5EF4-FFF2-40B4-BE49-F238E27FC236}">
                <a16:creationId xmlns:a16="http://schemas.microsoft.com/office/drawing/2014/main" id="{3CC2FC32-0240-479E-97AF-C08A3827F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6045" y="3356992"/>
            <a:ext cx="4187955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4" name="Picture 10" descr="Space Tickets, A Journey of a Lifetime into Space.  - Virgin Galactic">
            <a:extLst>
              <a:ext uri="{FF2B5EF4-FFF2-40B4-BE49-F238E27FC236}">
                <a16:creationId xmlns:a16="http://schemas.microsoft.com/office/drawing/2014/main" id="{505667E6-1797-4BB0-BC6C-688B57EC6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77072"/>
            <a:ext cx="3939417" cy="1729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Stek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tek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472</Words>
  <Application>Microsoft Office PowerPoint</Application>
  <PresentationFormat>On-screen Show (4:3)</PresentationFormat>
  <Paragraphs>61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Wingdings 2</vt:lpstr>
      <vt:lpstr>Verdana</vt:lpstr>
      <vt:lpstr>Wingdings 3</vt:lpstr>
      <vt:lpstr>Lucida Sans Unicode</vt:lpstr>
      <vt:lpstr>Calibri</vt:lpstr>
      <vt:lpstr>Stekanje</vt:lpstr>
      <vt:lpstr>US and Russia  in Space</vt:lpstr>
      <vt:lpstr>Space race:</vt:lpstr>
      <vt:lpstr>PowerPoint Presentation</vt:lpstr>
      <vt:lpstr>Nowadays:</vt:lpstr>
      <vt:lpstr>PowerPoint Presentation</vt:lpstr>
      <vt:lpstr>Space Tourism:</vt:lpstr>
      <vt:lpstr>PowerPoint Presentation</vt:lpstr>
      <vt:lpstr>PowerPoint Presentation</vt:lpstr>
      <vt:lpstr>PowerPoint Presentation</vt:lpstr>
      <vt:lpstr>PowerPoint Presentation</vt:lpstr>
      <vt:lpstr>My opinion:</vt:lpstr>
      <vt:lpstr>Sources:</vt:lpstr>
      <vt:lpstr>Sources: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2019-05-30T09:23:38Z</dcterms:created>
  <dcterms:modified xsi:type="dcterms:W3CDTF">2019-05-30T09:23:41Z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