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1"/>
  </p:notesMasterIdLst>
  <p:handoutMasterIdLst>
    <p:handoutMasterId r:id="rId22"/>
  </p:handoutMasterIdLst>
  <p:sldIdLst>
    <p:sldId id="256" r:id="rId2"/>
    <p:sldId id="259" r:id="rId3"/>
    <p:sldId id="260" r:id="rId4"/>
    <p:sldId id="261" r:id="rId5"/>
    <p:sldId id="257" r:id="rId6"/>
    <p:sldId id="262" r:id="rId7"/>
    <p:sldId id="263" r:id="rId8"/>
    <p:sldId id="264" r:id="rId9"/>
    <p:sldId id="265" r:id="rId10"/>
    <p:sldId id="266" r:id="rId11"/>
    <p:sldId id="267" r:id="rId12"/>
    <p:sldId id="268" r:id="rId13"/>
    <p:sldId id="270" r:id="rId14"/>
    <p:sldId id="269" r:id="rId15"/>
    <p:sldId id="271" r:id="rId16"/>
    <p:sldId id="272" r:id="rId17"/>
    <p:sldId id="273" r:id="rId18"/>
    <p:sldId id="275" r:id="rId19"/>
    <p:sldId id="276" r:id="rId20"/>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F371B171-F018-4742-A713-F1977E961A18}"/>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ltLang="sl-SI"/>
          </a:p>
        </p:txBody>
      </p:sp>
      <p:sp>
        <p:nvSpPr>
          <p:cNvPr id="8195" name="Rectangle 3">
            <a:extLst>
              <a:ext uri="{FF2B5EF4-FFF2-40B4-BE49-F238E27FC236}">
                <a16:creationId xmlns:a16="http://schemas.microsoft.com/office/drawing/2014/main" id="{3DDA2D84-EB82-4E07-949C-7FD88F6611C1}"/>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sl-SI"/>
          </a:p>
        </p:txBody>
      </p:sp>
      <p:sp>
        <p:nvSpPr>
          <p:cNvPr id="8196" name="Rectangle 4">
            <a:extLst>
              <a:ext uri="{FF2B5EF4-FFF2-40B4-BE49-F238E27FC236}">
                <a16:creationId xmlns:a16="http://schemas.microsoft.com/office/drawing/2014/main" id="{97149564-45EA-40BE-B762-3E926462112A}"/>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ltLang="sl-SI"/>
          </a:p>
        </p:txBody>
      </p:sp>
      <p:sp>
        <p:nvSpPr>
          <p:cNvPr id="8197" name="Rectangle 5">
            <a:extLst>
              <a:ext uri="{FF2B5EF4-FFF2-40B4-BE49-F238E27FC236}">
                <a16:creationId xmlns:a16="http://schemas.microsoft.com/office/drawing/2014/main" id="{F82C0DB7-F202-44D2-967E-4027F1D3375E}"/>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3C1E38A-549A-40F7-85AE-4756A0CFEA5B}" type="slidenum">
              <a:rPr lang="en-GB" altLang="sl-SI"/>
              <a:pPr/>
              <a:t>‹#›</a:t>
            </a:fld>
            <a:endParaRPr lang="en-GB" altLang="sl-SI"/>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AE508FC-288C-454D-86DF-B772E637F998}"/>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ltLang="sl-SI"/>
          </a:p>
        </p:txBody>
      </p:sp>
      <p:sp>
        <p:nvSpPr>
          <p:cNvPr id="9219" name="Rectangle 3">
            <a:extLst>
              <a:ext uri="{FF2B5EF4-FFF2-40B4-BE49-F238E27FC236}">
                <a16:creationId xmlns:a16="http://schemas.microsoft.com/office/drawing/2014/main" id="{DBF7F702-37E1-43CA-917D-1D4835140839}"/>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sl-SI"/>
          </a:p>
        </p:txBody>
      </p:sp>
      <p:sp>
        <p:nvSpPr>
          <p:cNvPr id="9220" name="Rectangle 4">
            <a:extLst>
              <a:ext uri="{FF2B5EF4-FFF2-40B4-BE49-F238E27FC236}">
                <a16:creationId xmlns:a16="http://schemas.microsoft.com/office/drawing/2014/main" id="{A418A317-D33F-449C-96C3-728B11A27721}"/>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a:extLst>
              <a:ext uri="{FF2B5EF4-FFF2-40B4-BE49-F238E27FC236}">
                <a16:creationId xmlns:a16="http://schemas.microsoft.com/office/drawing/2014/main" id="{052E4628-DEE8-44EE-9EB2-5B7611C45C3C}"/>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sl-SI"/>
              <a:t>Kliknite, če želite urediti sloge besedila matrice</a:t>
            </a:r>
          </a:p>
          <a:p>
            <a:pPr lvl="1"/>
            <a:r>
              <a:rPr lang="en-GB" altLang="sl-SI"/>
              <a:t>Druga raven</a:t>
            </a:r>
          </a:p>
          <a:p>
            <a:pPr lvl="2"/>
            <a:r>
              <a:rPr lang="en-GB" altLang="sl-SI"/>
              <a:t>Tretja raven</a:t>
            </a:r>
          </a:p>
          <a:p>
            <a:pPr lvl="3"/>
            <a:r>
              <a:rPr lang="en-GB" altLang="sl-SI"/>
              <a:t>Četrta raven</a:t>
            </a:r>
          </a:p>
          <a:p>
            <a:pPr lvl="4"/>
            <a:r>
              <a:rPr lang="en-GB" altLang="sl-SI"/>
              <a:t>Peta raven</a:t>
            </a:r>
          </a:p>
        </p:txBody>
      </p:sp>
      <p:sp>
        <p:nvSpPr>
          <p:cNvPr id="9222" name="Rectangle 6">
            <a:extLst>
              <a:ext uri="{FF2B5EF4-FFF2-40B4-BE49-F238E27FC236}">
                <a16:creationId xmlns:a16="http://schemas.microsoft.com/office/drawing/2014/main" id="{E754C9E8-5F14-4219-AA28-ADC856E66BA1}"/>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ltLang="sl-SI"/>
          </a:p>
        </p:txBody>
      </p:sp>
      <p:sp>
        <p:nvSpPr>
          <p:cNvPr id="9223" name="Rectangle 7">
            <a:extLst>
              <a:ext uri="{FF2B5EF4-FFF2-40B4-BE49-F238E27FC236}">
                <a16:creationId xmlns:a16="http://schemas.microsoft.com/office/drawing/2014/main" id="{D0F94BC9-8FA1-4B67-89E3-73D5D302DC42}"/>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B72DD62-BD82-46F7-AFA8-70D8281A03E8}" type="slidenum">
              <a:rPr lang="en-GB" altLang="sl-SI"/>
              <a:pPr/>
              <a:t>‹#›</a:t>
            </a:fld>
            <a:endParaRPr lang="en-GB" altLang="sl-SI"/>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427ECF9-7629-4525-BE40-47087B0B828E}"/>
              </a:ext>
            </a:extLst>
          </p:cNvPr>
          <p:cNvSpPr>
            <a:spLocks noGrp="1" noChangeArrowheads="1"/>
          </p:cNvSpPr>
          <p:nvPr>
            <p:ph type="sldNum" sz="quarter" idx="5"/>
          </p:nvPr>
        </p:nvSpPr>
        <p:spPr>
          <a:ln/>
        </p:spPr>
        <p:txBody>
          <a:bodyPr/>
          <a:lstStyle/>
          <a:p>
            <a:fld id="{3F5369CF-419C-4BF5-96AD-A39ECD3746C1}" type="slidenum">
              <a:rPr lang="en-GB" altLang="sl-SI"/>
              <a:pPr/>
              <a:t>1</a:t>
            </a:fld>
            <a:endParaRPr lang="en-GB" altLang="sl-SI"/>
          </a:p>
        </p:txBody>
      </p:sp>
      <p:sp>
        <p:nvSpPr>
          <p:cNvPr id="10242" name="Rectangle 2">
            <a:extLst>
              <a:ext uri="{FF2B5EF4-FFF2-40B4-BE49-F238E27FC236}">
                <a16:creationId xmlns:a16="http://schemas.microsoft.com/office/drawing/2014/main" id="{EDF3BB21-6E51-4736-84A9-21DF9916FEE4}"/>
              </a:ext>
            </a:extLst>
          </p:cNvPr>
          <p:cNvSpPr>
            <a:spLocks noGrp="1" noRot="1" noChangeAspect="1" noChangeArrowheads="1" noTextEdit="1"/>
          </p:cNvSpPr>
          <p:nvPr>
            <p:ph type="sldImg"/>
          </p:nvPr>
        </p:nvSpPr>
        <p:spPr>
          <a:ln/>
        </p:spPr>
      </p:sp>
      <p:sp>
        <p:nvSpPr>
          <p:cNvPr id="10243" name="Rectangle 3">
            <a:extLst>
              <a:ext uri="{FF2B5EF4-FFF2-40B4-BE49-F238E27FC236}">
                <a16:creationId xmlns:a16="http://schemas.microsoft.com/office/drawing/2014/main" id="{33999039-AA49-447F-BB7E-D867C6994DD8}"/>
              </a:ext>
            </a:extLst>
          </p:cNvPr>
          <p:cNvSpPr>
            <a:spLocks noGrp="1" noChangeArrowheads="1"/>
          </p:cNvSpPr>
          <p:nvPr>
            <p:ph type="body" idx="1"/>
          </p:nvPr>
        </p:nvSpPr>
        <p:spPr/>
        <p:txBody>
          <a:bodyPr/>
          <a:lstStyle/>
          <a:p>
            <a:endParaRPr lang="sl-SI" altLang="sl-S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3741F46-F071-45DA-BF93-95C5132AFAC6}"/>
              </a:ext>
            </a:extLst>
          </p:cNvPr>
          <p:cNvSpPr>
            <a:spLocks noGrp="1" noChangeArrowheads="1"/>
          </p:cNvSpPr>
          <p:nvPr>
            <p:ph type="sldNum" sz="quarter" idx="5"/>
          </p:nvPr>
        </p:nvSpPr>
        <p:spPr>
          <a:ln/>
        </p:spPr>
        <p:txBody>
          <a:bodyPr/>
          <a:lstStyle/>
          <a:p>
            <a:fld id="{82DC42D7-7570-4E20-83FB-64CEE805B630}" type="slidenum">
              <a:rPr lang="en-GB" altLang="sl-SI"/>
              <a:pPr/>
              <a:t>2</a:t>
            </a:fld>
            <a:endParaRPr lang="en-GB" altLang="sl-SI"/>
          </a:p>
        </p:txBody>
      </p:sp>
      <p:sp>
        <p:nvSpPr>
          <p:cNvPr id="11266" name="Rectangle 2">
            <a:extLst>
              <a:ext uri="{FF2B5EF4-FFF2-40B4-BE49-F238E27FC236}">
                <a16:creationId xmlns:a16="http://schemas.microsoft.com/office/drawing/2014/main" id="{9B79E3A2-AE35-424B-9DFD-0FAEB856296A}"/>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944F078B-E543-4862-9D3F-90F2DECDFE2F}"/>
              </a:ext>
            </a:extLst>
          </p:cNvPr>
          <p:cNvSpPr>
            <a:spLocks noGrp="1" noChangeArrowheads="1"/>
          </p:cNvSpPr>
          <p:nvPr>
            <p:ph type="body" idx="1"/>
          </p:nvPr>
        </p:nvSpPr>
        <p:spPr/>
        <p:txBody>
          <a:bodyPr/>
          <a:lstStyle/>
          <a:p>
            <a:endParaRPr lang="sl-SI" altLang="sl-SI"/>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FC56188-BCF4-436A-910F-89F38D4E3984}"/>
              </a:ext>
            </a:extLst>
          </p:cNvPr>
          <p:cNvSpPr>
            <a:spLocks noGrp="1" noChangeArrowheads="1"/>
          </p:cNvSpPr>
          <p:nvPr>
            <p:ph type="sldNum" sz="quarter" idx="5"/>
          </p:nvPr>
        </p:nvSpPr>
        <p:spPr>
          <a:ln/>
        </p:spPr>
        <p:txBody>
          <a:bodyPr/>
          <a:lstStyle/>
          <a:p>
            <a:fld id="{CE5BA62F-C46D-45DB-AECF-AE334F6197C5}" type="slidenum">
              <a:rPr lang="en-GB" altLang="sl-SI"/>
              <a:pPr/>
              <a:t>3</a:t>
            </a:fld>
            <a:endParaRPr lang="en-GB" altLang="sl-SI"/>
          </a:p>
        </p:txBody>
      </p:sp>
      <p:sp>
        <p:nvSpPr>
          <p:cNvPr id="12290" name="Rectangle 2">
            <a:extLst>
              <a:ext uri="{FF2B5EF4-FFF2-40B4-BE49-F238E27FC236}">
                <a16:creationId xmlns:a16="http://schemas.microsoft.com/office/drawing/2014/main" id="{819D9871-6617-4E35-8261-F4F142A5A9D9}"/>
              </a:ext>
            </a:extLst>
          </p:cNvPr>
          <p:cNvSpPr>
            <a:spLocks noGrp="1" noRot="1" noChangeAspect="1" noChangeArrowheads="1" noTextEdit="1"/>
          </p:cNvSpPr>
          <p:nvPr>
            <p:ph type="sldImg"/>
          </p:nvPr>
        </p:nvSpPr>
        <p:spPr>
          <a:ln/>
        </p:spPr>
      </p:sp>
      <p:sp>
        <p:nvSpPr>
          <p:cNvPr id="12291" name="Rectangle 3">
            <a:extLst>
              <a:ext uri="{FF2B5EF4-FFF2-40B4-BE49-F238E27FC236}">
                <a16:creationId xmlns:a16="http://schemas.microsoft.com/office/drawing/2014/main" id="{AF453E3B-F0A8-4485-A41E-43383074484E}"/>
              </a:ext>
            </a:extLst>
          </p:cNvPr>
          <p:cNvSpPr>
            <a:spLocks noGrp="1" noChangeArrowheads="1"/>
          </p:cNvSpPr>
          <p:nvPr>
            <p:ph type="body" idx="1"/>
          </p:nvPr>
        </p:nvSpPr>
        <p:spPr/>
        <p:txBody>
          <a:bodyPr/>
          <a:lstStyle/>
          <a:p>
            <a:endParaRPr lang="sl-SI" altLang="sl-SI"/>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20632B1-BD02-417E-89D1-0C890509454E}"/>
              </a:ext>
            </a:extLst>
          </p:cNvPr>
          <p:cNvSpPr>
            <a:spLocks noGrp="1" noChangeArrowheads="1"/>
          </p:cNvSpPr>
          <p:nvPr>
            <p:ph type="sldNum" sz="quarter" idx="5"/>
          </p:nvPr>
        </p:nvSpPr>
        <p:spPr>
          <a:ln/>
        </p:spPr>
        <p:txBody>
          <a:bodyPr/>
          <a:lstStyle/>
          <a:p>
            <a:fld id="{97434F0B-8DF6-48EB-8755-DF7FC617E719}" type="slidenum">
              <a:rPr lang="en-GB" altLang="sl-SI"/>
              <a:pPr/>
              <a:t>5</a:t>
            </a:fld>
            <a:endParaRPr lang="en-GB" altLang="sl-SI"/>
          </a:p>
        </p:txBody>
      </p:sp>
      <p:sp>
        <p:nvSpPr>
          <p:cNvPr id="13314" name="Rectangle 2">
            <a:extLst>
              <a:ext uri="{FF2B5EF4-FFF2-40B4-BE49-F238E27FC236}">
                <a16:creationId xmlns:a16="http://schemas.microsoft.com/office/drawing/2014/main" id="{72C05896-BE01-454A-AE16-7FF3A45EE4C1}"/>
              </a:ext>
            </a:extLst>
          </p:cNvPr>
          <p:cNvSpPr>
            <a:spLocks noGrp="1" noRot="1" noChangeAspect="1" noChangeArrowheads="1" noTextEdit="1"/>
          </p:cNvSpPr>
          <p:nvPr>
            <p:ph type="sldImg"/>
          </p:nvPr>
        </p:nvSpPr>
        <p:spPr>
          <a:ln/>
        </p:spPr>
      </p:sp>
      <p:sp>
        <p:nvSpPr>
          <p:cNvPr id="13315" name="Rectangle 3">
            <a:extLst>
              <a:ext uri="{FF2B5EF4-FFF2-40B4-BE49-F238E27FC236}">
                <a16:creationId xmlns:a16="http://schemas.microsoft.com/office/drawing/2014/main" id="{41B4A5F3-F5F0-471A-9F12-E14339A66A48}"/>
              </a:ext>
            </a:extLst>
          </p:cNvPr>
          <p:cNvSpPr>
            <a:spLocks noGrp="1" noChangeArrowheads="1"/>
          </p:cNvSpPr>
          <p:nvPr>
            <p:ph type="body" idx="1"/>
          </p:nvPr>
        </p:nvSpPr>
        <p:spPr/>
        <p:txBody>
          <a:bodyPr/>
          <a:lstStyle/>
          <a:p>
            <a:endParaRPr lang="sl-SI" altLang="sl-SI"/>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B362EE2-026D-4141-91EB-91FE4D94602B}"/>
              </a:ext>
            </a:extLst>
          </p:cNvPr>
          <p:cNvSpPr>
            <a:spLocks noGrp="1" noChangeArrowheads="1"/>
          </p:cNvSpPr>
          <p:nvPr>
            <p:ph type="sldNum" sz="quarter" idx="5"/>
          </p:nvPr>
        </p:nvSpPr>
        <p:spPr>
          <a:ln/>
        </p:spPr>
        <p:txBody>
          <a:bodyPr/>
          <a:lstStyle/>
          <a:p>
            <a:fld id="{9102477D-8F76-4DB4-A878-2F3F1E3B970E}" type="slidenum">
              <a:rPr lang="en-GB" altLang="sl-SI"/>
              <a:pPr/>
              <a:t>19</a:t>
            </a:fld>
            <a:endParaRPr lang="en-GB" altLang="sl-SI"/>
          </a:p>
        </p:txBody>
      </p:sp>
      <p:sp>
        <p:nvSpPr>
          <p:cNvPr id="31746" name="Rectangle 2">
            <a:extLst>
              <a:ext uri="{FF2B5EF4-FFF2-40B4-BE49-F238E27FC236}">
                <a16:creationId xmlns:a16="http://schemas.microsoft.com/office/drawing/2014/main" id="{BED011E1-2981-4A20-AE78-67489F33C993}"/>
              </a:ext>
            </a:extLst>
          </p:cNvPr>
          <p:cNvSpPr>
            <a:spLocks noGrp="1" noRot="1" noChangeAspect="1" noChangeArrowheads="1" noTextEdit="1"/>
          </p:cNvSpPr>
          <p:nvPr>
            <p:ph type="sldImg"/>
          </p:nvPr>
        </p:nvSpPr>
        <p:spPr>
          <a:ln/>
        </p:spPr>
      </p:sp>
      <p:sp>
        <p:nvSpPr>
          <p:cNvPr id="31747" name="Rectangle 3">
            <a:extLst>
              <a:ext uri="{FF2B5EF4-FFF2-40B4-BE49-F238E27FC236}">
                <a16:creationId xmlns:a16="http://schemas.microsoft.com/office/drawing/2014/main" id="{49FA4123-7FA9-4D49-8B10-4FC55043700D}"/>
              </a:ext>
            </a:extLst>
          </p:cNvPr>
          <p:cNvSpPr>
            <a:spLocks noGrp="1" noChangeArrowheads="1"/>
          </p:cNvSpPr>
          <p:nvPr>
            <p:ph type="body" idx="1"/>
          </p:nvPr>
        </p:nvSpPr>
        <p:spPr/>
        <p:txBody>
          <a:bodyPr/>
          <a:lstStyle/>
          <a:p>
            <a:endParaRPr lang="sl-SI" altLang="sl-S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61E55-3520-4835-8373-16C13C7EF35A}"/>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sl-SI"/>
          </a:p>
        </p:txBody>
      </p:sp>
      <p:sp>
        <p:nvSpPr>
          <p:cNvPr id="3" name="Subtitle 2">
            <a:extLst>
              <a:ext uri="{FF2B5EF4-FFF2-40B4-BE49-F238E27FC236}">
                <a16:creationId xmlns:a16="http://schemas.microsoft.com/office/drawing/2014/main" id="{04C94433-5C74-40CC-AB88-035FFA8DC2A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33E2484D-9250-4DCA-B0DC-7A46E2824DAE}"/>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BD6BC1FB-22C7-4996-B795-0A58E9D684A3}"/>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6C2D0ABA-7DEF-4C9D-BF7E-EDD5DFBA5F2A}"/>
              </a:ext>
            </a:extLst>
          </p:cNvPr>
          <p:cNvSpPr>
            <a:spLocks noGrp="1"/>
          </p:cNvSpPr>
          <p:nvPr>
            <p:ph type="sldNum" sz="quarter" idx="12"/>
          </p:nvPr>
        </p:nvSpPr>
        <p:spPr/>
        <p:txBody>
          <a:bodyPr/>
          <a:lstStyle>
            <a:lvl1pPr>
              <a:defRPr/>
            </a:lvl1pPr>
          </a:lstStyle>
          <a:p>
            <a:fld id="{3D912D70-0B32-47A9-ABAE-44D763A14208}" type="slidenum">
              <a:rPr lang="sl-SI" altLang="sl-SI"/>
              <a:pPr/>
              <a:t>‹#›</a:t>
            </a:fld>
            <a:endParaRPr lang="sl-SI" altLang="sl-SI"/>
          </a:p>
        </p:txBody>
      </p:sp>
    </p:spTree>
    <p:extLst>
      <p:ext uri="{BB962C8B-B14F-4D97-AF65-F5344CB8AC3E}">
        <p14:creationId xmlns:p14="http://schemas.microsoft.com/office/powerpoint/2010/main" val="4208689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73EC5-74A4-4056-B61A-AE11910ED76A}"/>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F03CCFB1-D38A-4D05-ADF5-F247C76E30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91ADD522-824E-4BF4-9CFA-7A0C9ABB54C8}"/>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EC7C9E7F-09B0-4467-BA7E-9903508CCDC8}"/>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40F52312-A889-4AFE-BD32-059DCDAF0FCF}"/>
              </a:ext>
            </a:extLst>
          </p:cNvPr>
          <p:cNvSpPr>
            <a:spLocks noGrp="1"/>
          </p:cNvSpPr>
          <p:nvPr>
            <p:ph type="sldNum" sz="quarter" idx="12"/>
          </p:nvPr>
        </p:nvSpPr>
        <p:spPr/>
        <p:txBody>
          <a:bodyPr/>
          <a:lstStyle>
            <a:lvl1pPr>
              <a:defRPr/>
            </a:lvl1pPr>
          </a:lstStyle>
          <a:p>
            <a:fld id="{D53ECDC8-EE8E-40C7-8842-60A0C2931BD2}" type="slidenum">
              <a:rPr lang="sl-SI" altLang="sl-SI"/>
              <a:pPr/>
              <a:t>‹#›</a:t>
            </a:fld>
            <a:endParaRPr lang="sl-SI" altLang="sl-SI"/>
          </a:p>
        </p:txBody>
      </p:sp>
    </p:spTree>
    <p:extLst>
      <p:ext uri="{BB962C8B-B14F-4D97-AF65-F5344CB8AC3E}">
        <p14:creationId xmlns:p14="http://schemas.microsoft.com/office/powerpoint/2010/main" val="1578539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714549-1EA3-4E25-BF28-62E4A23DCD8D}"/>
              </a:ext>
            </a:extLst>
          </p:cNvPr>
          <p:cNvSpPr>
            <a:spLocks noGrp="1"/>
          </p:cNvSpPr>
          <p:nvPr>
            <p:ph type="title" orient="vert"/>
          </p:nvPr>
        </p:nvSpPr>
        <p:spPr>
          <a:xfrm>
            <a:off x="6629400" y="274638"/>
            <a:ext cx="2057400" cy="5851525"/>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0CACB330-E787-470F-9F76-D6374A9A7F8C}"/>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7B84502B-CB2B-4423-8F70-A2E1957F6317}"/>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7C2CA506-CBFB-45E3-9EE2-ADA1DE617BC7}"/>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3EF3C684-2705-48FD-8BE0-7F0809B379E6}"/>
              </a:ext>
            </a:extLst>
          </p:cNvPr>
          <p:cNvSpPr>
            <a:spLocks noGrp="1"/>
          </p:cNvSpPr>
          <p:nvPr>
            <p:ph type="sldNum" sz="quarter" idx="12"/>
          </p:nvPr>
        </p:nvSpPr>
        <p:spPr/>
        <p:txBody>
          <a:bodyPr/>
          <a:lstStyle>
            <a:lvl1pPr>
              <a:defRPr/>
            </a:lvl1pPr>
          </a:lstStyle>
          <a:p>
            <a:fld id="{001F0F49-BC29-4225-9BD4-7D0F9CFE4EDC}" type="slidenum">
              <a:rPr lang="sl-SI" altLang="sl-SI"/>
              <a:pPr/>
              <a:t>‹#›</a:t>
            </a:fld>
            <a:endParaRPr lang="sl-SI" altLang="sl-SI"/>
          </a:p>
        </p:txBody>
      </p:sp>
    </p:spTree>
    <p:extLst>
      <p:ext uri="{BB962C8B-B14F-4D97-AF65-F5344CB8AC3E}">
        <p14:creationId xmlns:p14="http://schemas.microsoft.com/office/powerpoint/2010/main" val="363972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8987D-EEAE-47C1-AAC0-41B73650A8D8}"/>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E5BB05D8-5AC6-44F4-AD99-C45D55AC7C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04DFA0EF-6864-4E15-9DFF-8B1A0AF0A3C0}"/>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6F442AC6-1C0B-4E81-8432-5B19CAF9EA9E}"/>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9D4BBD71-327B-4BC7-A747-811356D396EF}"/>
              </a:ext>
            </a:extLst>
          </p:cNvPr>
          <p:cNvSpPr>
            <a:spLocks noGrp="1"/>
          </p:cNvSpPr>
          <p:nvPr>
            <p:ph type="sldNum" sz="quarter" idx="12"/>
          </p:nvPr>
        </p:nvSpPr>
        <p:spPr/>
        <p:txBody>
          <a:bodyPr/>
          <a:lstStyle>
            <a:lvl1pPr>
              <a:defRPr/>
            </a:lvl1pPr>
          </a:lstStyle>
          <a:p>
            <a:fld id="{3460DBFB-6137-4069-B668-DD7F27123E54}" type="slidenum">
              <a:rPr lang="sl-SI" altLang="sl-SI"/>
              <a:pPr/>
              <a:t>‹#›</a:t>
            </a:fld>
            <a:endParaRPr lang="sl-SI" altLang="sl-SI"/>
          </a:p>
        </p:txBody>
      </p:sp>
    </p:spTree>
    <p:extLst>
      <p:ext uri="{BB962C8B-B14F-4D97-AF65-F5344CB8AC3E}">
        <p14:creationId xmlns:p14="http://schemas.microsoft.com/office/powerpoint/2010/main" val="2629937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417FE-460B-4209-9C85-92456B86197E}"/>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A3A59A5F-8A3E-462E-9F2E-A13BC5153B30}"/>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B74D2F90-E384-4017-88CA-58C8955E7E10}"/>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BC6D7F55-9FE4-40FD-A4C4-36E5C661C8F3}"/>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DC4F2F2B-5A80-4D9B-90C4-4CD99AD6204B}"/>
              </a:ext>
            </a:extLst>
          </p:cNvPr>
          <p:cNvSpPr>
            <a:spLocks noGrp="1"/>
          </p:cNvSpPr>
          <p:nvPr>
            <p:ph type="sldNum" sz="quarter" idx="12"/>
          </p:nvPr>
        </p:nvSpPr>
        <p:spPr/>
        <p:txBody>
          <a:bodyPr/>
          <a:lstStyle>
            <a:lvl1pPr>
              <a:defRPr/>
            </a:lvl1pPr>
          </a:lstStyle>
          <a:p>
            <a:fld id="{1B68343A-0A48-429A-8AAB-34B006483E76}" type="slidenum">
              <a:rPr lang="sl-SI" altLang="sl-SI"/>
              <a:pPr/>
              <a:t>‹#›</a:t>
            </a:fld>
            <a:endParaRPr lang="sl-SI" altLang="sl-SI"/>
          </a:p>
        </p:txBody>
      </p:sp>
    </p:spTree>
    <p:extLst>
      <p:ext uri="{BB962C8B-B14F-4D97-AF65-F5344CB8AC3E}">
        <p14:creationId xmlns:p14="http://schemas.microsoft.com/office/powerpoint/2010/main" val="207062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852E9-B0A2-4D7A-A923-062FC38F5892}"/>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8F4CB198-CA21-4FD0-926E-AA3C69576A62}"/>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6B86243F-321F-4AD8-B1D0-A00CA6862AFD}"/>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4E178A95-DD52-45F3-86BC-EC5743683712}"/>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ED3A8980-49B3-4A60-9E0E-4C0395E13F32}"/>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65ACFF17-B330-4E49-958B-1D5E3AB33D66}"/>
              </a:ext>
            </a:extLst>
          </p:cNvPr>
          <p:cNvSpPr>
            <a:spLocks noGrp="1"/>
          </p:cNvSpPr>
          <p:nvPr>
            <p:ph type="sldNum" sz="quarter" idx="12"/>
          </p:nvPr>
        </p:nvSpPr>
        <p:spPr/>
        <p:txBody>
          <a:bodyPr/>
          <a:lstStyle>
            <a:lvl1pPr>
              <a:defRPr/>
            </a:lvl1pPr>
          </a:lstStyle>
          <a:p>
            <a:fld id="{3970F490-ED04-4658-A80C-C235FC5661B4}" type="slidenum">
              <a:rPr lang="sl-SI" altLang="sl-SI"/>
              <a:pPr/>
              <a:t>‹#›</a:t>
            </a:fld>
            <a:endParaRPr lang="sl-SI" altLang="sl-SI"/>
          </a:p>
        </p:txBody>
      </p:sp>
    </p:spTree>
    <p:extLst>
      <p:ext uri="{BB962C8B-B14F-4D97-AF65-F5344CB8AC3E}">
        <p14:creationId xmlns:p14="http://schemas.microsoft.com/office/powerpoint/2010/main" val="3766888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A0FEB-E12F-4098-B58A-1F3EA393FE85}"/>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E718211F-B962-4829-ABD9-C2A840E4572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A1B895-E49C-4FCA-B232-338859F8189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667F749E-5C75-4110-A528-19A5A3E190D8}"/>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69E916-BC0D-4E2D-8050-B87CF36D01D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7D0515B1-43EB-4932-9310-03804A16062F}"/>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458D7B08-5C2A-4C20-B6AA-FEFB352021E1}"/>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740E74B0-F41B-490C-BFC7-533928F64D2C}"/>
              </a:ext>
            </a:extLst>
          </p:cNvPr>
          <p:cNvSpPr>
            <a:spLocks noGrp="1"/>
          </p:cNvSpPr>
          <p:nvPr>
            <p:ph type="sldNum" sz="quarter" idx="12"/>
          </p:nvPr>
        </p:nvSpPr>
        <p:spPr/>
        <p:txBody>
          <a:bodyPr/>
          <a:lstStyle>
            <a:lvl1pPr>
              <a:defRPr/>
            </a:lvl1pPr>
          </a:lstStyle>
          <a:p>
            <a:fld id="{E5BAFBC2-15B1-49BB-9F7E-49F190AC8560}" type="slidenum">
              <a:rPr lang="sl-SI" altLang="sl-SI"/>
              <a:pPr/>
              <a:t>‹#›</a:t>
            </a:fld>
            <a:endParaRPr lang="sl-SI" altLang="sl-SI"/>
          </a:p>
        </p:txBody>
      </p:sp>
    </p:spTree>
    <p:extLst>
      <p:ext uri="{BB962C8B-B14F-4D97-AF65-F5344CB8AC3E}">
        <p14:creationId xmlns:p14="http://schemas.microsoft.com/office/powerpoint/2010/main" val="65724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EC378-BAA8-417A-BCFB-4D3D971CE68C}"/>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4B491F90-E752-49E6-BDB8-5E0E34004256}"/>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33255BC0-912A-4CD4-9B81-FC91234A3926}"/>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26352658-CBE3-435C-9565-B7E24849637C}"/>
              </a:ext>
            </a:extLst>
          </p:cNvPr>
          <p:cNvSpPr>
            <a:spLocks noGrp="1"/>
          </p:cNvSpPr>
          <p:nvPr>
            <p:ph type="sldNum" sz="quarter" idx="12"/>
          </p:nvPr>
        </p:nvSpPr>
        <p:spPr/>
        <p:txBody>
          <a:bodyPr/>
          <a:lstStyle>
            <a:lvl1pPr>
              <a:defRPr/>
            </a:lvl1pPr>
          </a:lstStyle>
          <a:p>
            <a:fld id="{71837EC3-0589-4741-B687-2252FF7DC7F4}" type="slidenum">
              <a:rPr lang="sl-SI" altLang="sl-SI"/>
              <a:pPr/>
              <a:t>‹#›</a:t>
            </a:fld>
            <a:endParaRPr lang="sl-SI" altLang="sl-SI"/>
          </a:p>
        </p:txBody>
      </p:sp>
    </p:spTree>
    <p:extLst>
      <p:ext uri="{BB962C8B-B14F-4D97-AF65-F5344CB8AC3E}">
        <p14:creationId xmlns:p14="http://schemas.microsoft.com/office/powerpoint/2010/main" val="1702238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C76E53-0C8A-4F2C-9283-8038A8B18FDE}"/>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564C2658-4126-4EA6-8404-FEFF54850DEB}"/>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D9B08858-BCFD-4023-83B1-FCAD1935F1E9}"/>
              </a:ext>
            </a:extLst>
          </p:cNvPr>
          <p:cNvSpPr>
            <a:spLocks noGrp="1"/>
          </p:cNvSpPr>
          <p:nvPr>
            <p:ph type="sldNum" sz="quarter" idx="12"/>
          </p:nvPr>
        </p:nvSpPr>
        <p:spPr/>
        <p:txBody>
          <a:bodyPr/>
          <a:lstStyle>
            <a:lvl1pPr>
              <a:defRPr/>
            </a:lvl1pPr>
          </a:lstStyle>
          <a:p>
            <a:fld id="{3F8800EE-0084-45C2-816F-79A7B58DE72C}" type="slidenum">
              <a:rPr lang="sl-SI" altLang="sl-SI"/>
              <a:pPr/>
              <a:t>‹#›</a:t>
            </a:fld>
            <a:endParaRPr lang="sl-SI" altLang="sl-SI"/>
          </a:p>
        </p:txBody>
      </p:sp>
    </p:spTree>
    <p:extLst>
      <p:ext uri="{BB962C8B-B14F-4D97-AF65-F5344CB8AC3E}">
        <p14:creationId xmlns:p14="http://schemas.microsoft.com/office/powerpoint/2010/main" val="2337227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86F4C-385E-4708-AF62-7E25975DFF4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9B37A58E-5758-4F76-B732-07B79DE2EAD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2D29F581-434B-41CE-B567-B94F94C44EC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E738D0-2CB3-41AE-AC42-B21AA300BB51}"/>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35764626-8B90-4F8D-B39A-2520D958E443}"/>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322B9FB6-084D-45B4-A20E-8D29A0FBF71D}"/>
              </a:ext>
            </a:extLst>
          </p:cNvPr>
          <p:cNvSpPr>
            <a:spLocks noGrp="1"/>
          </p:cNvSpPr>
          <p:nvPr>
            <p:ph type="sldNum" sz="quarter" idx="12"/>
          </p:nvPr>
        </p:nvSpPr>
        <p:spPr/>
        <p:txBody>
          <a:bodyPr/>
          <a:lstStyle>
            <a:lvl1pPr>
              <a:defRPr/>
            </a:lvl1pPr>
          </a:lstStyle>
          <a:p>
            <a:fld id="{5EB69023-7D49-46CE-B2A6-F10E78E43D9B}" type="slidenum">
              <a:rPr lang="sl-SI" altLang="sl-SI"/>
              <a:pPr/>
              <a:t>‹#›</a:t>
            </a:fld>
            <a:endParaRPr lang="sl-SI" altLang="sl-SI"/>
          </a:p>
        </p:txBody>
      </p:sp>
    </p:spTree>
    <p:extLst>
      <p:ext uri="{BB962C8B-B14F-4D97-AF65-F5344CB8AC3E}">
        <p14:creationId xmlns:p14="http://schemas.microsoft.com/office/powerpoint/2010/main" val="3500556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7988A-32AA-4637-8559-363918E4D2E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ACA69D10-79D2-4C18-9663-9CB210E67E0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EB5F385E-8CA9-4C74-B86F-7FFE5C8CF36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45A444-8973-4231-9882-0DB5EBD9FBA5}"/>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5FF99CCD-6711-4CB6-A178-795567ACD302}"/>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DC2004EB-44E1-432F-9465-F264FD83DA37}"/>
              </a:ext>
            </a:extLst>
          </p:cNvPr>
          <p:cNvSpPr>
            <a:spLocks noGrp="1"/>
          </p:cNvSpPr>
          <p:nvPr>
            <p:ph type="sldNum" sz="quarter" idx="12"/>
          </p:nvPr>
        </p:nvSpPr>
        <p:spPr/>
        <p:txBody>
          <a:bodyPr/>
          <a:lstStyle>
            <a:lvl1pPr>
              <a:defRPr/>
            </a:lvl1pPr>
          </a:lstStyle>
          <a:p>
            <a:fld id="{E8316D64-9AFA-49B5-8F0F-0233E80F90A8}" type="slidenum">
              <a:rPr lang="sl-SI" altLang="sl-SI"/>
              <a:pPr/>
              <a:t>‹#›</a:t>
            </a:fld>
            <a:endParaRPr lang="sl-SI" altLang="sl-SI"/>
          </a:p>
        </p:txBody>
      </p:sp>
    </p:spTree>
    <p:extLst>
      <p:ext uri="{BB962C8B-B14F-4D97-AF65-F5344CB8AC3E}">
        <p14:creationId xmlns:p14="http://schemas.microsoft.com/office/powerpoint/2010/main" val="934714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C59C647-4D26-4B60-A364-BCBDC9467ECF}"/>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1027" name="Rectangle 3">
            <a:extLst>
              <a:ext uri="{FF2B5EF4-FFF2-40B4-BE49-F238E27FC236}">
                <a16:creationId xmlns:a16="http://schemas.microsoft.com/office/drawing/2014/main" id="{CC5F2AD6-B742-4A11-B5D2-0DDA61C31E90}"/>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1028" name="Rectangle 4">
            <a:extLst>
              <a:ext uri="{FF2B5EF4-FFF2-40B4-BE49-F238E27FC236}">
                <a16:creationId xmlns:a16="http://schemas.microsoft.com/office/drawing/2014/main" id="{1A6AC774-EA56-404C-8F26-70DA42C3378D}"/>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sl-SI" altLang="sl-SI"/>
          </a:p>
        </p:txBody>
      </p:sp>
      <p:sp>
        <p:nvSpPr>
          <p:cNvPr id="1029" name="Rectangle 5">
            <a:extLst>
              <a:ext uri="{FF2B5EF4-FFF2-40B4-BE49-F238E27FC236}">
                <a16:creationId xmlns:a16="http://schemas.microsoft.com/office/drawing/2014/main" id="{0C182476-6DDC-4B76-8395-2D08A3AF61FB}"/>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sl-SI" altLang="sl-SI"/>
          </a:p>
        </p:txBody>
      </p:sp>
      <p:sp>
        <p:nvSpPr>
          <p:cNvPr id="1030" name="Rectangle 6">
            <a:extLst>
              <a:ext uri="{FF2B5EF4-FFF2-40B4-BE49-F238E27FC236}">
                <a16:creationId xmlns:a16="http://schemas.microsoft.com/office/drawing/2014/main" id="{54B8332C-A9F2-4FD6-8EA8-4155E4851B0E}"/>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AFE5B552-6CBC-4B18-8F48-440D4A632F69}" type="slidenum">
              <a:rPr lang="sl-SI" altLang="sl-SI"/>
              <a:pPr/>
              <a:t>‹#›</a:t>
            </a:fld>
            <a:endParaRPr lang="sl-SI" alt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a:extLst>
              <a:ext uri="{FF2B5EF4-FFF2-40B4-BE49-F238E27FC236}">
                <a16:creationId xmlns:a16="http://schemas.microsoft.com/office/drawing/2014/main" id="{A2A9413A-16DD-4821-A1BF-B65FB268C1BB}"/>
              </a:ext>
            </a:extLst>
          </p:cNvPr>
          <p:cNvSpPr>
            <a:spLocks noChangeArrowheads="1"/>
          </p:cNvSpPr>
          <p:nvPr/>
        </p:nvSpPr>
        <p:spPr bwMode="auto">
          <a:xfrm>
            <a:off x="0" y="0"/>
            <a:ext cx="914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sl-SI" altLang="sl-SI">
                <a:solidFill>
                  <a:schemeClr val="accent2"/>
                </a:solidFill>
              </a:rPr>
              <a:t>Theme C: The world of films &amp; music</a:t>
            </a:r>
          </a:p>
        </p:txBody>
      </p:sp>
      <p:graphicFrame>
        <p:nvGraphicFramePr>
          <p:cNvPr id="2206" name="Group 158">
            <a:extLst>
              <a:ext uri="{FF2B5EF4-FFF2-40B4-BE49-F238E27FC236}">
                <a16:creationId xmlns:a16="http://schemas.microsoft.com/office/drawing/2014/main" id="{0460AFF0-16D2-437A-8E3C-5B7590A7300F}"/>
              </a:ext>
            </a:extLst>
          </p:cNvPr>
          <p:cNvGraphicFramePr>
            <a:graphicFrameLocks noGrp="1"/>
          </p:cNvGraphicFramePr>
          <p:nvPr/>
        </p:nvGraphicFramePr>
        <p:xfrm>
          <a:off x="0" y="476250"/>
          <a:ext cx="9144000" cy="6415410"/>
        </p:xfrm>
        <a:graphic>
          <a:graphicData uri="http://schemas.openxmlformats.org/drawingml/2006/table">
            <a:tbl>
              <a:tblPr/>
              <a:tblGrid>
                <a:gridCol w="1828800">
                  <a:extLst>
                    <a:ext uri="{9D8B030D-6E8A-4147-A177-3AD203B41FA5}">
                      <a16:colId xmlns:a16="http://schemas.microsoft.com/office/drawing/2014/main" val="839500548"/>
                    </a:ext>
                  </a:extLst>
                </a:gridCol>
                <a:gridCol w="1828800">
                  <a:extLst>
                    <a:ext uri="{9D8B030D-6E8A-4147-A177-3AD203B41FA5}">
                      <a16:colId xmlns:a16="http://schemas.microsoft.com/office/drawing/2014/main" val="42282649"/>
                    </a:ext>
                  </a:extLst>
                </a:gridCol>
                <a:gridCol w="1828800">
                  <a:extLst>
                    <a:ext uri="{9D8B030D-6E8A-4147-A177-3AD203B41FA5}">
                      <a16:colId xmlns:a16="http://schemas.microsoft.com/office/drawing/2014/main" val="125440756"/>
                    </a:ext>
                  </a:extLst>
                </a:gridCol>
                <a:gridCol w="1828800">
                  <a:extLst>
                    <a:ext uri="{9D8B030D-6E8A-4147-A177-3AD203B41FA5}">
                      <a16:colId xmlns:a16="http://schemas.microsoft.com/office/drawing/2014/main" val="2040887007"/>
                    </a:ext>
                  </a:extLst>
                </a:gridCol>
                <a:gridCol w="1828800">
                  <a:extLst>
                    <a:ext uri="{9D8B030D-6E8A-4147-A177-3AD203B41FA5}">
                      <a16:colId xmlns:a16="http://schemas.microsoft.com/office/drawing/2014/main" val="3518604982"/>
                    </a:ext>
                  </a:extLst>
                </a:gridCol>
              </a:tblGrid>
              <a:tr h="53181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Attract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privabiti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To draw a causing or tending to cause to approach, adhere, or unite.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Atrekt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crowd got attracted by 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21748316"/>
                  </a:ext>
                </a:extLst>
              </a:tr>
              <a:tr h="53181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Develop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razvijati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To cause to grow or expand.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Develp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They developed it into something beter.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40909687"/>
                  </a:ext>
                </a:extLst>
              </a:tr>
              <a:tr h="53181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Introduce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predstaviti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To present something.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Intrudus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They introduced me to her..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95304209"/>
                  </a:ext>
                </a:extLst>
              </a:tr>
              <a:tr h="53181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Replace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nadomestiti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To restore; return.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Riplejs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liver replace was succesful.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3619840"/>
                  </a:ext>
                </a:extLst>
              </a:tr>
              <a:tr h="53181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Combine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združiti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To bring into or join something.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Kombajn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They combined glass and plastic together.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44866512"/>
                  </a:ext>
                </a:extLst>
              </a:tr>
              <a:tr h="53181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Last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zadnji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For someone or something to be the last 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Lest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He came home last.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94937768"/>
                  </a:ext>
                </a:extLst>
              </a:tr>
              <a:tr h="53181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Break up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razpadati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To put an end 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Brejk ap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break up was very important for them.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54300905"/>
                  </a:ext>
                </a:extLst>
              </a:tr>
              <a:tr h="53181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Experiment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poskušanje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test, trial, or tentative procedure.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Eksperiment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Scientists made a experiment about rats.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25769417"/>
                  </a:ext>
                </a:extLst>
              </a:tr>
              <a:tr h="53181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Record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zapis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state of being recorded, as in writing.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Rekord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This record was the best seller.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77776727"/>
                  </a:ext>
                </a:extLst>
              </a:tr>
              <a:tr h="53181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Take (time)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Vzeti (čas)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To get into one's hold or possession by voluntary action.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Tejk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she needed to take more time for the homework.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16871370"/>
                  </a:ext>
                </a:extLst>
              </a:tr>
              <a:tr h="53181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Mix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mešat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To combine, unite, or join.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Miks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music  mix sounded good.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86171580"/>
                  </a:ext>
                </a:extLst>
              </a:tr>
              <a:tr h="53181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analyse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analizirati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To examine critically.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analize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They analysed the rat’s brai 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7505806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AutoShape 4">
            <a:extLst>
              <a:ext uri="{FF2B5EF4-FFF2-40B4-BE49-F238E27FC236}">
                <a16:creationId xmlns:a16="http://schemas.microsoft.com/office/drawing/2014/main" id="{D8934547-3828-4D59-80D1-BBA7D175312A}"/>
              </a:ext>
            </a:extLst>
          </p:cNvPr>
          <p:cNvSpPr>
            <a:spLocks noChangeArrowheads="1"/>
          </p:cNvSpPr>
          <p:nvPr/>
        </p:nvSpPr>
        <p:spPr bwMode="auto">
          <a:xfrm>
            <a:off x="3203575" y="2852738"/>
            <a:ext cx="2520950" cy="936625"/>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sl-SI" altLang="sl-SI"/>
              <a:t>Chinese movies &amp; songs</a:t>
            </a:r>
          </a:p>
        </p:txBody>
      </p:sp>
      <p:sp>
        <p:nvSpPr>
          <p:cNvPr id="20485" name="Line 5">
            <a:extLst>
              <a:ext uri="{FF2B5EF4-FFF2-40B4-BE49-F238E27FC236}">
                <a16:creationId xmlns:a16="http://schemas.microsoft.com/office/drawing/2014/main" id="{5017C8A0-D5FF-476B-A692-F33B2B663E5B}"/>
              </a:ext>
            </a:extLst>
          </p:cNvPr>
          <p:cNvSpPr>
            <a:spLocks noChangeShapeType="1"/>
          </p:cNvSpPr>
          <p:nvPr/>
        </p:nvSpPr>
        <p:spPr bwMode="auto">
          <a:xfrm flipH="1" flipV="1">
            <a:off x="2627313" y="2349500"/>
            <a:ext cx="576262"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20486" name="Text Box 6">
            <a:extLst>
              <a:ext uri="{FF2B5EF4-FFF2-40B4-BE49-F238E27FC236}">
                <a16:creationId xmlns:a16="http://schemas.microsoft.com/office/drawing/2014/main" id="{A1466E4F-1866-4EF6-B537-EFA9DA505855}"/>
              </a:ext>
            </a:extLst>
          </p:cNvPr>
          <p:cNvSpPr txBox="1">
            <a:spLocks noChangeArrowheads="1"/>
          </p:cNvSpPr>
          <p:nvPr/>
        </p:nvSpPr>
        <p:spPr bwMode="auto">
          <a:xfrm>
            <a:off x="755650" y="1341438"/>
            <a:ext cx="273685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1. Chinese people have they’re own style of movies, songs etc.</a:t>
            </a:r>
          </a:p>
        </p:txBody>
      </p:sp>
      <p:sp>
        <p:nvSpPr>
          <p:cNvPr id="20487" name="Line 7">
            <a:extLst>
              <a:ext uri="{FF2B5EF4-FFF2-40B4-BE49-F238E27FC236}">
                <a16:creationId xmlns:a16="http://schemas.microsoft.com/office/drawing/2014/main" id="{F131C41E-F00C-4062-B7AA-69A7DD7E6565}"/>
              </a:ext>
            </a:extLst>
          </p:cNvPr>
          <p:cNvSpPr>
            <a:spLocks noChangeShapeType="1"/>
          </p:cNvSpPr>
          <p:nvPr/>
        </p:nvSpPr>
        <p:spPr bwMode="auto">
          <a:xfrm flipV="1">
            <a:off x="4572000" y="2349500"/>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20488" name="Text Box 8">
            <a:extLst>
              <a:ext uri="{FF2B5EF4-FFF2-40B4-BE49-F238E27FC236}">
                <a16:creationId xmlns:a16="http://schemas.microsoft.com/office/drawing/2014/main" id="{13BCDDD4-F14F-4614-84D0-702381D58977}"/>
              </a:ext>
            </a:extLst>
          </p:cNvPr>
          <p:cNvSpPr txBox="1">
            <a:spLocks noChangeArrowheads="1"/>
          </p:cNvSpPr>
          <p:nvPr/>
        </p:nvSpPr>
        <p:spPr bwMode="auto">
          <a:xfrm>
            <a:off x="3419475" y="1484313"/>
            <a:ext cx="2736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2. A famouse song in China is Heiseyoumo.</a:t>
            </a:r>
          </a:p>
        </p:txBody>
      </p:sp>
      <p:sp>
        <p:nvSpPr>
          <p:cNvPr id="20489" name="Line 9">
            <a:extLst>
              <a:ext uri="{FF2B5EF4-FFF2-40B4-BE49-F238E27FC236}">
                <a16:creationId xmlns:a16="http://schemas.microsoft.com/office/drawing/2014/main" id="{3C4FBEEB-418A-4A68-BC35-9B7C573AAFB0}"/>
              </a:ext>
            </a:extLst>
          </p:cNvPr>
          <p:cNvSpPr>
            <a:spLocks noChangeShapeType="1"/>
          </p:cNvSpPr>
          <p:nvPr/>
        </p:nvSpPr>
        <p:spPr bwMode="auto">
          <a:xfrm flipV="1">
            <a:off x="5651500" y="2565400"/>
            <a:ext cx="792163"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20490" name="Text Box 10">
            <a:extLst>
              <a:ext uri="{FF2B5EF4-FFF2-40B4-BE49-F238E27FC236}">
                <a16:creationId xmlns:a16="http://schemas.microsoft.com/office/drawing/2014/main" id="{FAC4C77E-90DA-49AC-92E8-53FD618DADD0}"/>
              </a:ext>
            </a:extLst>
          </p:cNvPr>
          <p:cNvSpPr txBox="1">
            <a:spLocks noChangeArrowheads="1"/>
          </p:cNvSpPr>
          <p:nvPr/>
        </p:nvSpPr>
        <p:spPr bwMode="auto">
          <a:xfrm>
            <a:off x="6588125" y="2133600"/>
            <a:ext cx="2376488"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3. The most famouse singer in China is Zhen de Aini. He sings about love. He started he’s career in 1990. He’s most famouse song is Beyond (rock ‘n’ roll style) </a:t>
            </a:r>
          </a:p>
        </p:txBody>
      </p:sp>
      <p:sp>
        <p:nvSpPr>
          <p:cNvPr id="20491" name="Line 11">
            <a:extLst>
              <a:ext uri="{FF2B5EF4-FFF2-40B4-BE49-F238E27FC236}">
                <a16:creationId xmlns:a16="http://schemas.microsoft.com/office/drawing/2014/main" id="{F54D7F40-DBDE-4C20-A306-FE8A466CA9D7}"/>
              </a:ext>
            </a:extLst>
          </p:cNvPr>
          <p:cNvSpPr>
            <a:spLocks noChangeShapeType="1"/>
          </p:cNvSpPr>
          <p:nvPr/>
        </p:nvSpPr>
        <p:spPr bwMode="auto">
          <a:xfrm>
            <a:off x="4572000" y="3789363"/>
            <a:ext cx="0" cy="7191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20492" name="Text Box 12">
            <a:extLst>
              <a:ext uri="{FF2B5EF4-FFF2-40B4-BE49-F238E27FC236}">
                <a16:creationId xmlns:a16="http://schemas.microsoft.com/office/drawing/2014/main" id="{366398CE-F877-44E2-A44D-56D582BD2026}"/>
              </a:ext>
            </a:extLst>
          </p:cNvPr>
          <p:cNvSpPr txBox="1">
            <a:spLocks noChangeArrowheads="1"/>
          </p:cNvSpPr>
          <p:nvPr/>
        </p:nvSpPr>
        <p:spPr bwMode="auto">
          <a:xfrm>
            <a:off x="3203575" y="4652963"/>
            <a:ext cx="3167063"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4. It is not easy for chinese people to sing in english. So they usually sing in chinese language. </a:t>
            </a:r>
          </a:p>
        </p:txBody>
      </p:sp>
      <p:sp>
        <p:nvSpPr>
          <p:cNvPr id="20493" name="Line 13">
            <a:extLst>
              <a:ext uri="{FF2B5EF4-FFF2-40B4-BE49-F238E27FC236}">
                <a16:creationId xmlns:a16="http://schemas.microsoft.com/office/drawing/2014/main" id="{644A0962-BE95-4227-9DAC-592183CCBA8B}"/>
              </a:ext>
            </a:extLst>
          </p:cNvPr>
          <p:cNvSpPr>
            <a:spLocks noChangeShapeType="1"/>
          </p:cNvSpPr>
          <p:nvPr/>
        </p:nvSpPr>
        <p:spPr bwMode="auto">
          <a:xfrm flipH="1">
            <a:off x="2771775" y="3789363"/>
            <a:ext cx="504825"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20494" name="Text Box 14">
            <a:extLst>
              <a:ext uri="{FF2B5EF4-FFF2-40B4-BE49-F238E27FC236}">
                <a16:creationId xmlns:a16="http://schemas.microsoft.com/office/drawing/2014/main" id="{A53083E5-E165-4133-B2F8-7003BBDEFCAE}"/>
              </a:ext>
            </a:extLst>
          </p:cNvPr>
          <p:cNvSpPr txBox="1">
            <a:spLocks noChangeArrowheads="1"/>
          </p:cNvSpPr>
          <p:nvPr/>
        </p:nvSpPr>
        <p:spPr bwMode="auto">
          <a:xfrm>
            <a:off x="827088" y="4508500"/>
            <a:ext cx="223202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5. They’re Nationsl song (Anthem) was made in 1949. They are very proud of it.</a:t>
            </a:r>
          </a:p>
        </p:txBody>
      </p:sp>
      <p:sp>
        <p:nvSpPr>
          <p:cNvPr id="20495" name="Line 15">
            <a:extLst>
              <a:ext uri="{FF2B5EF4-FFF2-40B4-BE49-F238E27FC236}">
                <a16:creationId xmlns:a16="http://schemas.microsoft.com/office/drawing/2014/main" id="{C8604DCE-4F66-42F8-8924-B491405D2C16}"/>
              </a:ext>
            </a:extLst>
          </p:cNvPr>
          <p:cNvSpPr>
            <a:spLocks noChangeShapeType="1"/>
          </p:cNvSpPr>
          <p:nvPr/>
        </p:nvSpPr>
        <p:spPr bwMode="auto">
          <a:xfrm flipH="1">
            <a:off x="2627313" y="3284538"/>
            <a:ext cx="5762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20496" name="Text Box 16">
            <a:extLst>
              <a:ext uri="{FF2B5EF4-FFF2-40B4-BE49-F238E27FC236}">
                <a16:creationId xmlns:a16="http://schemas.microsoft.com/office/drawing/2014/main" id="{CACDD24E-31B7-4917-A98C-EC38BDD53161}"/>
              </a:ext>
            </a:extLst>
          </p:cNvPr>
          <p:cNvSpPr txBox="1">
            <a:spLocks noChangeArrowheads="1"/>
          </p:cNvSpPr>
          <p:nvPr/>
        </p:nvSpPr>
        <p:spPr bwMode="auto">
          <a:xfrm>
            <a:off x="395288" y="2636838"/>
            <a:ext cx="2376487"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6. Chinese movies are usualy about fighting (kung fu, karate, …) a famouse movie like that is Fist of Legend.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a:extLst>
              <a:ext uri="{FF2B5EF4-FFF2-40B4-BE49-F238E27FC236}">
                <a16:creationId xmlns:a16="http://schemas.microsoft.com/office/drawing/2014/main" id="{2E2E0D5A-9421-45F7-9B12-0702563B6622}"/>
              </a:ext>
            </a:extLst>
          </p:cNvPr>
          <p:cNvSpPr>
            <a:spLocks noChangeArrowheads="1"/>
          </p:cNvSpPr>
          <p:nvPr/>
        </p:nvSpPr>
        <p:spPr bwMode="auto">
          <a:xfrm>
            <a:off x="0" y="0"/>
            <a:ext cx="9251950" cy="588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sl-SI" altLang="sl-SI" sz="2800" b="1" u="sng">
                <a:solidFill>
                  <a:schemeClr val="folHlink"/>
                </a:solidFill>
              </a:rPr>
              <a:t>Grammar Record</a:t>
            </a:r>
            <a:endParaRPr lang="sl-SI" altLang="sl-SI" sz="2800">
              <a:solidFill>
                <a:schemeClr val="folHlink"/>
              </a:solidFill>
            </a:endParaRPr>
          </a:p>
          <a:p>
            <a:endParaRPr lang="sl-SI" altLang="sl-SI" sz="1400" b="1" u="sng"/>
          </a:p>
          <a:p>
            <a:r>
              <a:rPr lang="sl-SI" altLang="sl-SI" b="1" u="sng">
                <a:solidFill>
                  <a:srgbClr val="00CC00"/>
                </a:solidFill>
              </a:rPr>
              <a:t>Present Simple</a:t>
            </a:r>
            <a:endParaRPr lang="sl-SI" altLang="sl-SI">
              <a:solidFill>
                <a:srgbClr val="00CC00"/>
              </a:solidFill>
            </a:endParaRPr>
          </a:p>
          <a:p>
            <a:endParaRPr lang="sl-SI" altLang="sl-SI" sz="1600"/>
          </a:p>
          <a:p>
            <a:r>
              <a:rPr lang="sl-SI" altLang="sl-SI" sz="1600"/>
              <a:t>Use the Simple Present to express the idea that an action is repeated or usual. The action can be a habit, a hobby, a daily event, a scheduled event or something that often happens. It can also be something a person often forgets or usually does not do.</a:t>
            </a:r>
            <a:br>
              <a:rPr lang="sl-SI" altLang="sl-SI" sz="1600"/>
            </a:br>
            <a:endParaRPr lang="sl-SI" altLang="sl-SI" sz="1600"/>
          </a:p>
          <a:p>
            <a:r>
              <a:rPr lang="sl-SI" altLang="sl-SI" sz="1600"/>
              <a:t>Example: </a:t>
            </a:r>
            <a:br>
              <a:rPr lang="sl-SI" altLang="sl-SI"/>
            </a:br>
            <a:endParaRPr lang="sl-SI" altLang="sl-SI"/>
          </a:p>
          <a:p>
            <a:r>
              <a:rPr lang="sl-SI" altLang="sl-SI"/>
              <a:t>+ I </a:t>
            </a:r>
            <a:r>
              <a:rPr lang="sl-SI" altLang="sl-SI" b="1"/>
              <a:t>play</a:t>
            </a:r>
            <a:r>
              <a:rPr lang="sl-SI" altLang="sl-SI"/>
              <a:t> tennis. The train </a:t>
            </a:r>
            <a:r>
              <a:rPr lang="sl-SI" altLang="sl-SI" b="1"/>
              <a:t>leaves</a:t>
            </a:r>
            <a:r>
              <a:rPr lang="sl-SI" altLang="sl-SI"/>
              <a:t> every morning at 8 AM. She always </a:t>
            </a:r>
            <a:r>
              <a:rPr lang="sl-SI" altLang="sl-SI" b="1"/>
              <a:t>forgets</a:t>
            </a:r>
            <a:r>
              <a:rPr lang="sl-SI" altLang="sl-SI"/>
              <a:t> her purse</a:t>
            </a:r>
          </a:p>
          <a:p>
            <a:endParaRPr lang="sl-SI" altLang="sl-SI"/>
          </a:p>
          <a:p>
            <a:r>
              <a:rPr lang="sl-SI" altLang="sl-SI"/>
              <a:t>- She </a:t>
            </a:r>
            <a:r>
              <a:rPr lang="sl-SI" altLang="sl-SI" b="1"/>
              <a:t>does not play</a:t>
            </a:r>
            <a:r>
              <a:rPr lang="sl-SI" altLang="sl-SI"/>
              <a:t> tennis. The train </a:t>
            </a:r>
            <a:r>
              <a:rPr lang="sl-SI" altLang="sl-SI" b="1"/>
              <a:t>does not leave</a:t>
            </a:r>
            <a:r>
              <a:rPr lang="sl-SI" altLang="sl-SI"/>
              <a:t> at 9 AM. He never </a:t>
            </a:r>
            <a:r>
              <a:rPr lang="sl-SI" altLang="sl-SI" b="1"/>
              <a:t>forgets</a:t>
            </a:r>
            <a:r>
              <a:rPr lang="sl-SI" altLang="sl-SI"/>
              <a:t> his wallet.</a:t>
            </a:r>
          </a:p>
          <a:p>
            <a:endParaRPr lang="sl-SI" altLang="sl-SI"/>
          </a:p>
          <a:p>
            <a:endParaRPr lang="sl-SI" altLang="sl-SI"/>
          </a:p>
          <a:p>
            <a:r>
              <a:rPr lang="sl-SI" altLang="sl-SI"/>
              <a:t>?</a:t>
            </a:r>
            <a:r>
              <a:rPr lang="sl-SI" altLang="sl-SI" b="1"/>
              <a:t> Does</a:t>
            </a:r>
            <a:r>
              <a:rPr lang="sl-SI" altLang="sl-SI"/>
              <a:t> he </a:t>
            </a:r>
            <a:r>
              <a:rPr lang="sl-SI" altLang="sl-SI" b="1"/>
              <a:t>play</a:t>
            </a:r>
            <a:r>
              <a:rPr lang="sl-SI" altLang="sl-SI"/>
              <a:t> tennis? When </a:t>
            </a:r>
            <a:r>
              <a:rPr lang="sl-SI" altLang="sl-SI" b="1"/>
              <a:t>does</a:t>
            </a:r>
            <a:r>
              <a:rPr lang="sl-SI" altLang="sl-SI"/>
              <a:t> the train usually </a:t>
            </a:r>
            <a:r>
              <a:rPr lang="sl-SI" altLang="sl-SI" b="1"/>
              <a:t>leave</a:t>
            </a:r>
            <a:r>
              <a:rPr lang="sl-SI" altLang="sl-SI"/>
              <a:t>? </a:t>
            </a:r>
            <a:r>
              <a:rPr lang="sl-SI" altLang="sl-SI" b="1"/>
              <a:t>Does</a:t>
            </a:r>
            <a:r>
              <a:rPr lang="sl-SI" altLang="sl-SI"/>
              <a:t> the Sun </a:t>
            </a:r>
            <a:r>
              <a:rPr lang="sl-SI" altLang="sl-SI" b="1"/>
              <a:t>circle</a:t>
            </a:r>
            <a:r>
              <a:rPr lang="sl-SI" altLang="sl-SI"/>
              <a:t> the Earth? </a:t>
            </a:r>
          </a:p>
          <a:p>
            <a:endParaRPr lang="sl-SI" altLang="sl-SI"/>
          </a:p>
          <a:p>
            <a:endParaRPr lang="sl-SI" altLang="sl-SI" sz="1600" b="1" u="sng"/>
          </a:p>
          <a:p>
            <a:endParaRPr lang="sl-SI" altLang="sl-SI" sz="1400" b="1" u="sng"/>
          </a:p>
          <a:p>
            <a:endParaRPr lang="sl-SI" altLang="sl-SI" sz="1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a:extLst>
              <a:ext uri="{FF2B5EF4-FFF2-40B4-BE49-F238E27FC236}">
                <a16:creationId xmlns:a16="http://schemas.microsoft.com/office/drawing/2014/main" id="{10307E27-957F-4BDC-86E7-AF2AFFEBC8F3}"/>
              </a:ext>
            </a:extLst>
          </p:cNvPr>
          <p:cNvSpPr>
            <a:spLocks noChangeArrowheads="1"/>
          </p:cNvSpPr>
          <p:nvPr/>
        </p:nvSpPr>
        <p:spPr bwMode="auto">
          <a:xfrm>
            <a:off x="0" y="0"/>
            <a:ext cx="9144000" cy="613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l-SI" altLang="sl-SI" b="1" u="sng">
                <a:solidFill>
                  <a:srgbClr val="00CC00"/>
                </a:solidFill>
              </a:rPr>
              <a:t>Present Continuous</a:t>
            </a:r>
            <a:endParaRPr lang="sl-SI" altLang="sl-SI">
              <a:solidFill>
                <a:srgbClr val="00CC00"/>
              </a:solidFill>
            </a:endParaRPr>
          </a:p>
          <a:p>
            <a:endParaRPr lang="sl-SI" altLang="sl-SI"/>
          </a:p>
          <a:p>
            <a:r>
              <a:rPr lang="sl-SI" altLang="sl-SI"/>
              <a:t>Use the Present Continuous with normal verbs to express the idea that something is happening now, at this very moment. It can also be used to show that something is not happening now. In English, "now" can mean: this second, today, this month, this year, this century, and so on. Sometimes, we use the Present Continuous to say that we are in the process of doing a longer action which is in progress; however, we might not be doing it at this exact second. </a:t>
            </a:r>
          </a:p>
          <a:p>
            <a:endParaRPr lang="sl-SI" altLang="sl-SI"/>
          </a:p>
          <a:p>
            <a:r>
              <a:rPr lang="sl-SI" altLang="sl-SI"/>
              <a:t>For example:</a:t>
            </a:r>
            <a:br>
              <a:rPr lang="sl-SI" altLang="sl-SI"/>
            </a:br>
            <a:r>
              <a:rPr lang="sl-SI" altLang="sl-SI"/>
              <a:t>Matthew is reading a new book. </a:t>
            </a:r>
          </a:p>
          <a:p>
            <a:r>
              <a:rPr lang="sl-SI" altLang="sl-SI"/>
              <a:t>Can also be used to show that something is not happening now. </a:t>
            </a:r>
            <a:br>
              <a:rPr lang="sl-SI" altLang="sl-SI"/>
            </a:br>
            <a:r>
              <a:rPr lang="sl-SI" altLang="sl-SI"/>
              <a:t>Example:</a:t>
            </a:r>
          </a:p>
          <a:p>
            <a:r>
              <a:rPr lang="sl-SI" altLang="sl-SI"/>
              <a:t>+ You </a:t>
            </a:r>
            <a:r>
              <a:rPr lang="sl-SI" altLang="sl-SI" b="1"/>
              <a:t>are learning</a:t>
            </a:r>
            <a:r>
              <a:rPr lang="sl-SI" altLang="sl-SI"/>
              <a:t> English now. I </a:t>
            </a:r>
            <a:r>
              <a:rPr lang="sl-SI" altLang="sl-SI" b="1"/>
              <a:t>am studying</a:t>
            </a:r>
            <a:r>
              <a:rPr lang="sl-SI" altLang="sl-SI"/>
              <a:t> to become a doctor.</a:t>
            </a:r>
          </a:p>
          <a:p>
            <a:endParaRPr lang="sl-SI" altLang="sl-SI"/>
          </a:p>
          <a:p>
            <a:r>
              <a:rPr lang="sl-SI" altLang="sl-SI"/>
              <a:t>- You </a:t>
            </a:r>
            <a:r>
              <a:rPr lang="sl-SI" altLang="sl-SI" b="1"/>
              <a:t>are not swimming</a:t>
            </a:r>
            <a:r>
              <a:rPr lang="sl-SI" altLang="sl-SI"/>
              <a:t> now. I </a:t>
            </a:r>
            <a:r>
              <a:rPr lang="sl-SI" altLang="sl-SI" b="1"/>
              <a:t>am not studying</a:t>
            </a:r>
            <a:r>
              <a:rPr lang="sl-SI" altLang="sl-SI"/>
              <a:t> to become a dentist. </a:t>
            </a:r>
          </a:p>
          <a:p>
            <a:endParaRPr lang="sl-SI" altLang="sl-SI"/>
          </a:p>
          <a:p>
            <a:r>
              <a:rPr lang="sl-SI" altLang="sl-SI"/>
              <a:t>?</a:t>
            </a:r>
            <a:r>
              <a:rPr lang="sl-SI" altLang="sl-SI" b="1"/>
              <a:t> Are</a:t>
            </a:r>
            <a:r>
              <a:rPr lang="sl-SI" altLang="sl-SI"/>
              <a:t> you </a:t>
            </a:r>
            <a:r>
              <a:rPr lang="sl-SI" altLang="sl-SI" b="1"/>
              <a:t>learning </a:t>
            </a:r>
            <a:r>
              <a:rPr lang="sl-SI" altLang="sl-SI"/>
              <a:t>english? </a:t>
            </a:r>
            <a:r>
              <a:rPr lang="sl-SI" altLang="sl-SI" b="1"/>
              <a:t>Are</a:t>
            </a:r>
            <a:r>
              <a:rPr lang="sl-SI" altLang="sl-SI"/>
              <a:t> you </a:t>
            </a:r>
            <a:r>
              <a:rPr lang="sl-SI" altLang="sl-SI" b="1"/>
              <a:t>working</a:t>
            </a:r>
            <a:r>
              <a:rPr lang="sl-SI" altLang="sl-SI"/>
              <a:t> on any special projects at work?</a:t>
            </a:r>
          </a:p>
          <a:p>
            <a:r>
              <a:rPr lang="sl-SI" altLang="sl-SI" b="1"/>
              <a:t>Aren't</a:t>
            </a:r>
            <a:r>
              <a:rPr lang="sl-SI" altLang="sl-SI"/>
              <a:t> you </a:t>
            </a:r>
            <a:r>
              <a:rPr lang="sl-SI" altLang="sl-SI" b="1"/>
              <a:t>teaching</a:t>
            </a:r>
            <a:r>
              <a:rPr lang="sl-SI" altLang="sl-SI"/>
              <a:t> at the university now?</a:t>
            </a:r>
          </a:p>
          <a:p>
            <a:pPr>
              <a:buFontTx/>
              <a:buChar char="•"/>
            </a:pPr>
            <a:endParaRPr lang="sl-SI" altLang="sl-SI"/>
          </a:p>
          <a:p>
            <a:endParaRPr lang="sl-SI" altLang="sl-SI"/>
          </a:p>
          <a:p>
            <a:endParaRPr lang="sl-SI" altLang="sl-SI" b="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a:extLst>
              <a:ext uri="{FF2B5EF4-FFF2-40B4-BE49-F238E27FC236}">
                <a16:creationId xmlns:a16="http://schemas.microsoft.com/office/drawing/2014/main" id="{BFD692CC-D6D1-44A7-9EFD-7E22415E0C70}"/>
              </a:ext>
            </a:extLst>
          </p:cNvPr>
          <p:cNvSpPr>
            <a:spLocks noChangeArrowheads="1"/>
          </p:cNvSpPr>
          <p:nvPr/>
        </p:nvSpPr>
        <p:spPr bwMode="auto">
          <a:xfrm>
            <a:off x="0" y="0"/>
            <a:ext cx="9144000" cy="585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l-SI" altLang="sl-SI" b="1" u="sng">
                <a:solidFill>
                  <a:srgbClr val="00CC00"/>
                </a:solidFill>
              </a:rPr>
              <a:t>Past Simple</a:t>
            </a:r>
            <a:endParaRPr lang="sl-SI" altLang="sl-SI">
              <a:solidFill>
                <a:srgbClr val="00CC00"/>
              </a:solidFill>
            </a:endParaRPr>
          </a:p>
          <a:p>
            <a:endParaRPr lang="sl-SI" altLang="sl-SI"/>
          </a:p>
          <a:p>
            <a:r>
              <a:rPr lang="sl-SI" altLang="sl-SI"/>
              <a:t>Use the Simple Past to express the idea that an action started and finished at a specific time in the past. Sometimes, the speaker may not actually mention the specific time, but they do have one specific time in mind. The Simple Past can also be used to describe a habit which stopped in the past. It can have the same meaning as "</a:t>
            </a:r>
            <a:r>
              <a:rPr lang="sl-SI" altLang="sl-SI" u="sng"/>
              <a:t>used to</a:t>
            </a:r>
            <a:r>
              <a:rPr lang="sl-SI" altLang="sl-SI"/>
              <a:t>." To make it clear that we are talking about a habit, we often add expressions such as: always, often, usually, never, when I was a child, when I was younger, etc </a:t>
            </a:r>
          </a:p>
          <a:p>
            <a:endParaRPr lang="sl-SI" altLang="sl-SI"/>
          </a:p>
          <a:p>
            <a:r>
              <a:rPr lang="sl-SI" altLang="sl-SI"/>
              <a:t>For example:</a:t>
            </a:r>
            <a:br>
              <a:rPr lang="sl-SI" altLang="sl-SI"/>
            </a:br>
            <a:r>
              <a:rPr lang="sl-SI" altLang="sl-SI"/>
              <a:t>+ I </a:t>
            </a:r>
            <a:r>
              <a:rPr lang="sl-SI" altLang="sl-SI" b="1"/>
              <a:t>saw</a:t>
            </a:r>
            <a:r>
              <a:rPr lang="sl-SI" altLang="sl-SI"/>
              <a:t> a movie yesterday. He </a:t>
            </a:r>
            <a:r>
              <a:rPr lang="sl-SI" altLang="sl-SI" b="1"/>
              <a:t>played</a:t>
            </a:r>
            <a:r>
              <a:rPr lang="sl-SI" altLang="sl-SI"/>
              <a:t> the violin.</a:t>
            </a:r>
          </a:p>
          <a:p>
            <a:endParaRPr lang="sl-SI" altLang="sl-SI"/>
          </a:p>
          <a:p>
            <a:endParaRPr lang="sl-SI" altLang="sl-SI"/>
          </a:p>
          <a:p>
            <a:r>
              <a:rPr lang="sl-SI" altLang="sl-SI"/>
              <a:t>- I </a:t>
            </a:r>
            <a:r>
              <a:rPr lang="sl-SI" altLang="sl-SI" b="1"/>
              <a:t>didn't see</a:t>
            </a:r>
            <a:r>
              <a:rPr lang="sl-SI" altLang="sl-SI"/>
              <a:t> a play yesterday. He </a:t>
            </a:r>
            <a:r>
              <a:rPr lang="sl-SI" altLang="sl-SI" b="1"/>
              <a:t>didn't play</a:t>
            </a:r>
            <a:r>
              <a:rPr lang="sl-SI" altLang="sl-SI"/>
              <a:t> the piano.</a:t>
            </a:r>
          </a:p>
          <a:p>
            <a:endParaRPr lang="sl-SI" altLang="sl-SI"/>
          </a:p>
          <a:p>
            <a:endParaRPr lang="sl-SI" altLang="sl-SI" b="1"/>
          </a:p>
          <a:p>
            <a:r>
              <a:rPr lang="sl-SI" altLang="sl-SI"/>
              <a:t>?</a:t>
            </a:r>
            <a:r>
              <a:rPr lang="sl-SI" altLang="sl-SI" b="1"/>
              <a:t> Did</a:t>
            </a:r>
            <a:r>
              <a:rPr lang="sl-SI" altLang="sl-SI"/>
              <a:t> you </a:t>
            </a:r>
            <a:r>
              <a:rPr lang="sl-SI" altLang="sl-SI" b="1"/>
              <a:t>have</a:t>
            </a:r>
            <a:r>
              <a:rPr lang="sl-SI" altLang="sl-SI"/>
              <a:t> dinner last night? </a:t>
            </a:r>
            <a:r>
              <a:rPr lang="sl-SI" altLang="sl-SI" b="1"/>
              <a:t>Did</a:t>
            </a:r>
            <a:r>
              <a:rPr lang="sl-SI" altLang="sl-SI"/>
              <a:t> you </a:t>
            </a:r>
            <a:r>
              <a:rPr lang="sl-SI" altLang="sl-SI" b="1"/>
              <a:t>play</a:t>
            </a:r>
            <a:r>
              <a:rPr lang="sl-SI" altLang="sl-SI"/>
              <a:t> a musical instrument when you were a kid?</a:t>
            </a:r>
          </a:p>
          <a:p>
            <a:endParaRPr lang="sl-SI" altLang="sl-SI"/>
          </a:p>
          <a:p>
            <a:pPr>
              <a:buFontTx/>
              <a:buChar char="•"/>
            </a:pPr>
            <a:endParaRPr lang="sl-SI" altLang="sl-SI"/>
          </a:p>
          <a:p>
            <a:pPr>
              <a:buFontTx/>
              <a:buChar char="•"/>
            </a:pPr>
            <a:endParaRPr lang="sl-SI" altLang="sl-SI"/>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5">
            <a:extLst>
              <a:ext uri="{FF2B5EF4-FFF2-40B4-BE49-F238E27FC236}">
                <a16:creationId xmlns:a16="http://schemas.microsoft.com/office/drawing/2014/main" id="{C5697B07-89E2-4EDF-8AF4-5D48E505F5F2}"/>
              </a:ext>
            </a:extLst>
          </p:cNvPr>
          <p:cNvSpPr>
            <a:spLocks noChangeArrowheads="1"/>
          </p:cNvSpPr>
          <p:nvPr/>
        </p:nvSpPr>
        <p:spPr bwMode="auto">
          <a:xfrm>
            <a:off x="0" y="0"/>
            <a:ext cx="9144000" cy="640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l-SI" altLang="sl-SI" b="1" u="sng">
                <a:solidFill>
                  <a:srgbClr val="00CC00"/>
                </a:solidFill>
              </a:rPr>
              <a:t>Past Continuous</a:t>
            </a:r>
            <a:endParaRPr lang="sl-SI" altLang="sl-SI">
              <a:solidFill>
                <a:srgbClr val="00CC00"/>
              </a:solidFill>
            </a:endParaRPr>
          </a:p>
          <a:p>
            <a:r>
              <a:rPr lang="sl-SI" altLang="sl-SI"/>
              <a:t>Use the Past Continuous to show that a longer action in the past was interrupted. The interruption is usually a shorter action in the Simple Past. Remember this can be a real interruption or just an interruption in time. When you use the Past Continuous with two actions in the same sentence, it expresses the idea that both actions were happening at the same time.  </a:t>
            </a:r>
          </a:p>
          <a:p>
            <a:endParaRPr lang="sl-SI" altLang="sl-SI"/>
          </a:p>
          <a:p>
            <a:r>
              <a:rPr lang="sl-SI" altLang="sl-SI"/>
              <a:t>For example:</a:t>
            </a:r>
            <a:br>
              <a:rPr lang="sl-SI" altLang="sl-SI"/>
            </a:br>
            <a:r>
              <a:rPr lang="sl-SI" altLang="sl-SI"/>
              <a:t>+ You </a:t>
            </a:r>
            <a:r>
              <a:rPr lang="sl-SI" altLang="sl-SI" b="1"/>
              <a:t>were studying</a:t>
            </a:r>
            <a:r>
              <a:rPr lang="sl-SI" altLang="sl-SI"/>
              <a:t> when she called. I </a:t>
            </a:r>
            <a:r>
              <a:rPr lang="sl-SI" altLang="sl-SI" b="1"/>
              <a:t>was studying</a:t>
            </a:r>
            <a:r>
              <a:rPr lang="sl-SI" altLang="sl-SI"/>
              <a:t> while he </a:t>
            </a:r>
            <a:r>
              <a:rPr lang="sl-SI" altLang="sl-SI" b="1"/>
              <a:t>was making</a:t>
            </a:r>
            <a:r>
              <a:rPr lang="sl-SI" altLang="sl-SI"/>
              <a:t> dinner. She </a:t>
            </a:r>
            <a:r>
              <a:rPr lang="sl-SI" altLang="sl-SI" b="1"/>
              <a:t>was always coming</a:t>
            </a:r>
            <a:r>
              <a:rPr lang="sl-SI" altLang="sl-SI"/>
              <a:t> to class late.</a:t>
            </a:r>
          </a:p>
          <a:p>
            <a:endParaRPr lang="sl-SI" altLang="sl-SI"/>
          </a:p>
          <a:p>
            <a:endParaRPr lang="sl-SI" altLang="sl-SI"/>
          </a:p>
          <a:p>
            <a:r>
              <a:rPr lang="sl-SI" altLang="sl-SI"/>
              <a:t>- You </a:t>
            </a:r>
            <a:r>
              <a:rPr lang="sl-SI" altLang="sl-SI" b="1"/>
              <a:t>were not studying</a:t>
            </a:r>
            <a:r>
              <a:rPr lang="sl-SI" altLang="sl-SI"/>
              <a:t> when she called. I </a:t>
            </a:r>
            <a:r>
              <a:rPr lang="sl-SI" altLang="sl-SI" b="1"/>
              <a:t>wasn't paying</a:t>
            </a:r>
            <a:r>
              <a:rPr lang="sl-SI" altLang="sl-SI"/>
              <a:t> attention while I </a:t>
            </a:r>
            <a:r>
              <a:rPr lang="sl-SI" altLang="sl-SI" b="1"/>
              <a:t>was writing</a:t>
            </a:r>
            <a:r>
              <a:rPr lang="sl-SI" altLang="sl-SI"/>
              <a:t> the letter, so I made several mistakes.</a:t>
            </a:r>
          </a:p>
          <a:p>
            <a:endParaRPr lang="sl-SI" altLang="sl-SI"/>
          </a:p>
          <a:p>
            <a:endParaRPr lang="sl-SI" altLang="sl-SI"/>
          </a:p>
          <a:p>
            <a:r>
              <a:rPr lang="sl-SI" altLang="sl-SI"/>
              <a:t>? </a:t>
            </a:r>
            <a:r>
              <a:rPr lang="sl-SI" altLang="sl-SI" b="1"/>
              <a:t>Were</a:t>
            </a:r>
            <a:r>
              <a:rPr lang="sl-SI" altLang="sl-SI"/>
              <a:t> you </a:t>
            </a:r>
            <a:r>
              <a:rPr lang="sl-SI" altLang="sl-SI" b="1"/>
              <a:t>studying</a:t>
            </a:r>
            <a:r>
              <a:rPr lang="sl-SI" altLang="sl-SI"/>
              <a:t> when she called? </a:t>
            </a:r>
            <a:r>
              <a:rPr lang="sl-SI" altLang="sl-SI" b="1"/>
              <a:t>Were</a:t>
            </a:r>
            <a:r>
              <a:rPr lang="sl-SI" altLang="sl-SI"/>
              <a:t> you </a:t>
            </a:r>
            <a:r>
              <a:rPr lang="sl-SI" altLang="sl-SI" b="1"/>
              <a:t>listening</a:t>
            </a:r>
            <a:r>
              <a:rPr lang="sl-SI" altLang="sl-SI"/>
              <a:t> while he </a:t>
            </a:r>
            <a:r>
              <a:rPr lang="sl-SI" altLang="sl-SI" b="1"/>
              <a:t>was talking</a:t>
            </a:r>
            <a:r>
              <a:rPr lang="sl-SI" altLang="sl-SI"/>
              <a:t>?</a:t>
            </a:r>
          </a:p>
          <a:p>
            <a:endParaRPr lang="sl-SI" altLang="sl-SI"/>
          </a:p>
          <a:p>
            <a:endParaRPr lang="sl-SI" altLang="sl-SI"/>
          </a:p>
          <a:p>
            <a:endParaRPr lang="sl-SI" altLang="sl-SI"/>
          </a:p>
          <a:p>
            <a:endParaRPr lang="sl-SI" altLang="sl-SI"/>
          </a:p>
          <a:p>
            <a:endParaRPr lang="sl-SI" altLang="sl-SI"/>
          </a:p>
          <a:p>
            <a:endParaRPr lang="sl-SI" altLang="sl-SI"/>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a:extLst>
              <a:ext uri="{FF2B5EF4-FFF2-40B4-BE49-F238E27FC236}">
                <a16:creationId xmlns:a16="http://schemas.microsoft.com/office/drawing/2014/main" id="{B78D6C5F-4A2D-40CD-AFFD-B0CDB63C9AFE}"/>
              </a:ext>
            </a:extLst>
          </p:cNvPr>
          <p:cNvSpPr>
            <a:spLocks noChangeArrowheads="1"/>
          </p:cNvSpPr>
          <p:nvPr/>
        </p:nvSpPr>
        <p:spPr bwMode="auto">
          <a:xfrm>
            <a:off x="0" y="0"/>
            <a:ext cx="9144000" cy="366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l-SI" altLang="sl-SI" b="1" u="sng">
                <a:solidFill>
                  <a:srgbClr val="00CC00"/>
                </a:solidFill>
              </a:rPr>
              <a:t>Will future</a:t>
            </a:r>
            <a:endParaRPr lang="sl-SI" altLang="sl-SI">
              <a:solidFill>
                <a:srgbClr val="00CC00"/>
              </a:solidFill>
            </a:endParaRPr>
          </a:p>
          <a:p>
            <a:endParaRPr lang="sl-SI" altLang="sl-SI"/>
          </a:p>
          <a:p>
            <a:r>
              <a:rPr lang="sl-SI" altLang="sl-SI"/>
              <a:t>Will future expresses a spontaneous decision, an assumption with regard to the future or an action in the future that cannot be influenced.</a:t>
            </a:r>
            <a:br>
              <a:rPr lang="sl-SI" altLang="sl-SI"/>
            </a:br>
            <a:endParaRPr lang="sl-SI" altLang="sl-SI"/>
          </a:p>
          <a:p>
            <a:r>
              <a:rPr lang="sl-SI" altLang="sl-SI"/>
              <a:t>For example:</a:t>
            </a:r>
          </a:p>
          <a:p>
            <a:endParaRPr lang="sl-SI" altLang="sl-SI"/>
          </a:p>
          <a:p>
            <a:r>
              <a:rPr lang="sl-SI" altLang="sl-SI"/>
              <a:t>+ I will visit you when i come home.</a:t>
            </a:r>
          </a:p>
          <a:p>
            <a:endParaRPr lang="sl-SI" altLang="sl-SI"/>
          </a:p>
          <a:p>
            <a:pPr>
              <a:buFontTx/>
              <a:buChar char="-"/>
            </a:pPr>
            <a:r>
              <a:rPr lang="sl-SI" altLang="sl-SI"/>
              <a:t> I will not clean the house.</a:t>
            </a:r>
          </a:p>
          <a:p>
            <a:r>
              <a:rPr lang="sl-SI" altLang="sl-SI"/>
              <a:t> </a:t>
            </a:r>
          </a:p>
          <a:p>
            <a:endParaRPr lang="sl-SI" altLang="sl-SI"/>
          </a:p>
          <a:p>
            <a:endParaRPr lang="sl-SI" altLang="sl-SI"/>
          </a:p>
        </p:txBody>
      </p:sp>
      <p:sp>
        <p:nvSpPr>
          <p:cNvPr id="25605" name="Rectangle 5">
            <a:extLst>
              <a:ext uri="{FF2B5EF4-FFF2-40B4-BE49-F238E27FC236}">
                <a16:creationId xmlns:a16="http://schemas.microsoft.com/office/drawing/2014/main" id="{C6EBED16-55D9-45F6-BCB5-12FF14D87A49}"/>
              </a:ext>
            </a:extLst>
          </p:cNvPr>
          <p:cNvSpPr>
            <a:spLocks noChangeArrowheads="1"/>
          </p:cNvSpPr>
          <p:nvPr/>
        </p:nvSpPr>
        <p:spPr bwMode="auto">
          <a:xfrm>
            <a:off x="0" y="3141663"/>
            <a:ext cx="9144000" cy="3113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l-SI" altLang="sl-SI" b="1" u="sng">
                <a:solidFill>
                  <a:srgbClr val="00CC00"/>
                </a:solidFill>
              </a:rPr>
              <a:t>Going to Future</a:t>
            </a:r>
          </a:p>
          <a:p>
            <a:endParaRPr lang="sl-SI" altLang="sl-SI"/>
          </a:p>
          <a:p>
            <a:r>
              <a:rPr lang="sl-SI" altLang="sl-SI"/>
              <a:t>Going to future expresses a conclusion regarding the immediate future or an action in the near future that has already been planned or prepared.</a:t>
            </a:r>
          </a:p>
          <a:p>
            <a:endParaRPr lang="sl-SI" altLang="sl-SI"/>
          </a:p>
          <a:p>
            <a:r>
              <a:rPr lang="sl-SI" altLang="sl-SI"/>
              <a:t>For example:</a:t>
            </a:r>
          </a:p>
          <a:p>
            <a:endParaRPr lang="sl-SI" altLang="sl-SI"/>
          </a:p>
          <a:p>
            <a:r>
              <a:rPr lang="sl-SI" altLang="sl-SI"/>
              <a:t>+ I am going to bake a cake for a party.</a:t>
            </a:r>
          </a:p>
          <a:p>
            <a:endParaRPr lang="sl-SI" altLang="sl-SI"/>
          </a:p>
          <a:p>
            <a:pPr>
              <a:buFontTx/>
              <a:buChar char="-"/>
            </a:pPr>
            <a:r>
              <a:rPr lang="sl-SI" altLang="sl-SI"/>
              <a:t>I am not going to do my homework.</a:t>
            </a:r>
          </a:p>
          <a:p>
            <a:endParaRPr lang="sl-SI" altLang="sl-SI"/>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a:extLst>
              <a:ext uri="{FF2B5EF4-FFF2-40B4-BE49-F238E27FC236}">
                <a16:creationId xmlns:a16="http://schemas.microsoft.com/office/drawing/2014/main" id="{04CF921C-03D3-461C-A2C4-804EAA195924}"/>
              </a:ext>
            </a:extLst>
          </p:cNvPr>
          <p:cNvSpPr>
            <a:spLocks noChangeArrowheads="1"/>
          </p:cNvSpPr>
          <p:nvPr/>
        </p:nvSpPr>
        <p:spPr bwMode="auto">
          <a:xfrm>
            <a:off x="0" y="0"/>
            <a:ext cx="9144000" cy="531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l-SI" altLang="sl-SI" b="1" u="sng">
                <a:solidFill>
                  <a:srgbClr val="00CC00"/>
                </a:solidFill>
              </a:rPr>
              <a:t>IF Clause</a:t>
            </a:r>
          </a:p>
          <a:p>
            <a:endParaRPr lang="sl-SI" altLang="sl-SI" b="1" u="sng">
              <a:solidFill>
                <a:srgbClr val="00CC00"/>
              </a:solidFill>
            </a:endParaRPr>
          </a:p>
          <a:p>
            <a:r>
              <a:rPr lang="sl-SI" altLang="sl-SI" b="1" u="sng">
                <a:solidFill>
                  <a:srgbClr val="00CC00"/>
                </a:solidFill>
              </a:rPr>
              <a:t>Zero Conditional</a:t>
            </a:r>
            <a:endParaRPr lang="sl-SI" altLang="sl-SI">
              <a:solidFill>
                <a:srgbClr val="00CC00"/>
              </a:solidFill>
            </a:endParaRPr>
          </a:p>
          <a:p>
            <a:endParaRPr lang="sl-SI" altLang="sl-SI"/>
          </a:p>
          <a:p>
            <a:r>
              <a:rPr lang="sl-SI" altLang="sl-SI"/>
              <a:t>The zero conditional is a structure used for talking about general truths - things which always happen under certain conditions. </a:t>
            </a:r>
          </a:p>
          <a:p>
            <a:r>
              <a:rPr lang="sl-SI" altLang="sl-SI"/>
              <a:t>The zero conditional is used to talk about things which are always true — such as scientific facts and general truths </a:t>
            </a:r>
          </a:p>
          <a:p>
            <a:endParaRPr lang="sl-SI" altLang="sl-SI"/>
          </a:p>
          <a:p>
            <a:r>
              <a:rPr lang="sl-SI" altLang="sl-SI"/>
              <a:t>For example:</a:t>
            </a:r>
          </a:p>
          <a:p>
            <a:r>
              <a:rPr lang="sl-SI" altLang="sl-SI" b="1"/>
              <a:t>When</a:t>
            </a:r>
            <a:r>
              <a:rPr lang="sl-SI" altLang="sl-SI"/>
              <a:t> water reaches 100˙C, it boils</a:t>
            </a:r>
          </a:p>
          <a:p>
            <a:r>
              <a:rPr lang="sl-SI" altLang="sl-SI" b="1"/>
              <a:t>If</a:t>
            </a:r>
            <a:r>
              <a:rPr lang="sl-SI" altLang="sl-SI"/>
              <a:t> you heat ice, it melts.</a:t>
            </a:r>
          </a:p>
          <a:p>
            <a:r>
              <a:rPr lang="sl-SI" altLang="sl-SI" b="1"/>
              <a:t>When</a:t>
            </a:r>
            <a:r>
              <a:rPr lang="sl-SI" altLang="sl-SI"/>
              <a:t> you study hard enough, you get a good grade.</a:t>
            </a:r>
          </a:p>
          <a:p>
            <a:r>
              <a:rPr lang="sl-SI" altLang="sl-SI" b="1"/>
              <a:t>If </a:t>
            </a:r>
            <a:r>
              <a:rPr lang="sl-SI" altLang="sl-SI"/>
              <a:t>you study hard enough, you get a good grade.</a:t>
            </a:r>
          </a:p>
          <a:p>
            <a:endParaRPr lang="sl-SI" altLang="sl-SI"/>
          </a:p>
          <a:p>
            <a:endParaRPr lang="sl-SI" altLang="sl-SI" b="1" u="sng">
              <a:solidFill>
                <a:srgbClr val="00CC00"/>
              </a:solidFill>
            </a:endParaRPr>
          </a:p>
          <a:p>
            <a:endParaRPr lang="sl-SI" altLang="sl-SI"/>
          </a:p>
          <a:p>
            <a:endParaRPr lang="sl-SI" altLang="sl-SI"/>
          </a:p>
          <a:p>
            <a:endParaRPr lang="sl-SI" altLang="sl-SI"/>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a:extLst>
              <a:ext uri="{FF2B5EF4-FFF2-40B4-BE49-F238E27FC236}">
                <a16:creationId xmlns:a16="http://schemas.microsoft.com/office/drawing/2014/main" id="{E27BBF44-9988-4071-992B-C9EF3FE90161}"/>
              </a:ext>
            </a:extLst>
          </p:cNvPr>
          <p:cNvSpPr>
            <a:spLocks noChangeArrowheads="1"/>
          </p:cNvSpPr>
          <p:nvPr/>
        </p:nvSpPr>
        <p:spPr bwMode="auto">
          <a:xfrm>
            <a:off x="0" y="0"/>
            <a:ext cx="9144000" cy="4211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l-SI" altLang="sl-SI" b="1" u="sng">
                <a:solidFill>
                  <a:srgbClr val="00CC00"/>
                </a:solidFill>
              </a:rPr>
              <a:t>First Conditional</a:t>
            </a:r>
          </a:p>
          <a:p>
            <a:endParaRPr lang="sl-SI" altLang="sl-SI"/>
          </a:p>
          <a:p>
            <a:r>
              <a:rPr lang="sl-SI" altLang="sl-SI"/>
              <a:t>We use The 1st conditional to express something that can happen in the near future. The reference time is future. You must not confuse it with zero con. Wich expresses universač truth, laws of nature, …</a:t>
            </a:r>
          </a:p>
          <a:p>
            <a:r>
              <a:rPr lang="sl-SI" altLang="sl-SI"/>
              <a:t>If,When- we never use will future or woud in 1st conditional.</a:t>
            </a:r>
          </a:p>
          <a:p>
            <a:endParaRPr lang="sl-SI" altLang="sl-SI"/>
          </a:p>
          <a:p>
            <a:r>
              <a:rPr lang="sl-SI" altLang="sl-SI"/>
              <a:t>For example:</a:t>
            </a:r>
          </a:p>
          <a:p>
            <a:endParaRPr lang="sl-SI" altLang="sl-SI"/>
          </a:p>
          <a:p>
            <a:r>
              <a:rPr lang="sl-SI" altLang="sl-SI"/>
              <a:t>If I buy meat, i will cook it.</a:t>
            </a:r>
          </a:p>
          <a:p>
            <a:r>
              <a:rPr lang="sl-SI" altLang="sl-SI"/>
              <a:t>If I have alot of money, I will go buy a big house.</a:t>
            </a:r>
          </a:p>
          <a:p>
            <a:r>
              <a:rPr lang="sl-SI" altLang="sl-SI"/>
              <a:t>If They steal my phone, I’ll go to the police. </a:t>
            </a:r>
          </a:p>
          <a:p>
            <a:endParaRPr lang="sl-SI" altLang="sl-SI" b="1" u="sng">
              <a:solidFill>
                <a:srgbClr val="00CC00"/>
              </a:solidFill>
            </a:endParaRPr>
          </a:p>
          <a:p>
            <a:endParaRPr lang="sl-SI" altLang="sl-SI">
              <a:solidFill>
                <a:srgbClr val="00CC00"/>
              </a:solidFill>
            </a:endParaRPr>
          </a:p>
          <a:p>
            <a:endParaRPr lang="sl-SI" altLang="sl-SI" b="1" u="sng">
              <a:solidFill>
                <a:srgbClr val="00CC00"/>
              </a:solidFill>
            </a:endParaRPr>
          </a:p>
        </p:txBody>
      </p:sp>
      <p:sp>
        <p:nvSpPr>
          <p:cNvPr id="27653" name="Rectangle 5">
            <a:extLst>
              <a:ext uri="{FF2B5EF4-FFF2-40B4-BE49-F238E27FC236}">
                <a16:creationId xmlns:a16="http://schemas.microsoft.com/office/drawing/2014/main" id="{2EF61330-B6DE-4ACC-80C2-443A84B4B31A}"/>
              </a:ext>
            </a:extLst>
          </p:cNvPr>
          <p:cNvSpPr>
            <a:spLocks noChangeArrowheads="1"/>
          </p:cNvSpPr>
          <p:nvPr/>
        </p:nvSpPr>
        <p:spPr bwMode="auto">
          <a:xfrm>
            <a:off x="0" y="3500438"/>
            <a:ext cx="9144000" cy="3525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l-SI" altLang="sl-SI" b="1" u="sng">
                <a:solidFill>
                  <a:srgbClr val="00CC00"/>
                </a:solidFill>
              </a:rPr>
              <a:t>2nd Conditional</a:t>
            </a:r>
          </a:p>
          <a:p>
            <a:endParaRPr lang="sl-SI" altLang="sl-SI"/>
          </a:p>
          <a:p>
            <a:r>
              <a:rPr lang="sl-SI" altLang="sl-SI"/>
              <a:t>The Second Conditional is used to talk about 'impossible' situations. It is like the first conditional. We are still thinking about the future. We are thinking about a particular condition in the future, and the result of this condition. But there is </a:t>
            </a:r>
            <a:r>
              <a:rPr lang="sl-SI" altLang="sl-SI" b="1"/>
              <a:t>not</a:t>
            </a:r>
            <a:r>
              <a:rPr lang="sl-SI" altLang="sl-SI"/>
              <a:t> a real possibility that this condition will happen. </a:t>
            </a:r>
          </a:p>
          <a:p>
            <a:endParaRPr lang="sl-SI" altLang="sl-SI"/>
          </a:p>
          <a:p>
            <a:r>
              <a:rPr lang="sl-SI" altLang="sl-SI"/>
              <a:t>For example:</a:t>
            </a:r>
          </a:p>
          <a:p>
            <a:r>
              <a:rPr lang="sl-SI" altLang="sl-SI"/>
              <a:t>If I won the lottery, I would buy a car.</a:t>
            </a:r>
          </a:p>
          <a:p>
            <a:r>
              <a:rPr lang="sl-SI" altLang="sl-SI"/>
              <a:t>If  it snowed next July, woud you be surprised?</a:t>
            </a:r>
          </a:p>
          <a:p>
            <a:r>
              <a:rPr lang="sl-SI" altLang="sl-SI"/>
              <a:t>If he got robed, he woudnt be happy.</a:t>
            </a:r>
          </a:p>
          <a:p>
            <a:pPr>
              <a:spcBef>
                <a:spcPct val="50000"/>
              </a:spcBef>
            </a:pPr>
            <a:endParaRPr lang="sl-SI" altLang="sl-SI"/>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a:extLst>
              <a:ext uri="{FF2B5EF4-FFF2-40B4-BE49-F238E27FC236}">
                <a16:creationId xmlns:a16="http://schemas.microsoft.com/office/drawing/2014/main" id="{249481B1-663D-4AEE-B925-311D874A1D78}"/>
              </a:ext>
            </a:extLst>
          </p:cNvPr>
          <p:cNvSpPr>
            <a:spLocks noChangeArrowheads="1"/>
          </p:cNvSpPr>
          <p:nvPr/>
        </p:nvSpPr>
        <p:spPr bwMode="auto">
          <a:xfrm>
            <a:off x="0" y="0"/>
            <a:ext cx="9144000" cy="476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l-SI" altLang="sl-SI" b="1" u="sng">
                <a:solidFill>
                  <a:srgbClr val="00CC00"/>
                </a:solidFill>
              </a:rPr>
              <a:t>Present perfect</a:t>
            </a:r>
          </a:p>
          <a:p>
            <a:endParaRPr lang="sl-SI" altLang="sl-SI" b="1" u="sng">
              <a:solidFill>
                <a:srgbClr val="00CC00"/>
              </a:solidFill>
            </a:endParaRPr>
          </a:p>
          <a:p>
            <a:r>
              <a:rPr lang="sl-SI" altLang="sl-SI"/>
              <a:t>We use the Present Perfect to say that an action happened at an unspecified time before now. The exact time is not important. You cannot use the Present Perfect with specific time expressions such as: yesterday, one year ago, last week, when I was a child, when I lived in Japan, at that moment, that day, one day, etc. We CAN use the Present Perfect with unspecific expressions such as: ever, never, once, many times, several times, before, so far, already, yet, etc. </a:t>
            </a:r>
            <a:endParaRPr lang="sl-SI" altLang="sl-SI" b="1">
              <a:solidFill>
                <a:srgbClr val="00CC00"/>
              </a:solidFill>
            </a:endParaRPr>
          </a:p>
          <a:p>
            <a:endParaRPr lang="sl-SI" altLang="sl-SI" b="1">
              <a:solidFill>
                <a:srgbClr val="00CC00"/>
              </a:solidFill>
            </a:endParaRPr>
          </a:p>
          <a:p>
            <a:r>
              <a:rPr lang="sl-SI" altLang="sl-SI"/>
              <a:t>For example:</a:t>
            </a:r>
            <a:endParaRPr lang="sl-SI" altLang="sl-SI">
              <a:solidFill>
                <a:srgbClr val="00CC00"/>
              </a:solidFill>
            </a:endParaRPr>
          </a:p>
          <a:p>
            <a:endParaRPr lang="sl-SI" altLang="sl-SI">
              <a:solidFill>
                <a:srgbClr val="00CC00"/>
              </a:solidFill>
            </a:endParaRPr>
          </a:p>
          <a:p>
            <a:r>
              <a:rPr lang="sl-SI" altLang="sl-SI"/>
              <a:t>+ I </a:t>
            </a:r>
            <a:r>
              <a:rPr lang="sl-SI" altLang="sl-SI" b="1"/>
              <a:t>have seen</a:t>
            </a:r>
            <a:r>
              <a:rPr lang="sl-SI" altLang="sl-SI"/>
              <a:t> that movie twenty times. I </a:t>
            </a:r>
            <a:r>
              <a:rPr lang="sl-SI" altLang="sl-SI" b="1"/>
              <a:t>have been</a:t>
            </a:r>
            <a:r>
              <a:rPr lang="sl-SI" altLang="sl-SI"/>
              <a:t> to France. </a:t>
            </a:r>
          </a:p>
          <a:p>
            <a:endParaRPr lang="sl-SI" altLang="sl-SI"/>
          </a:p>
          <a:p>
            <a:pPr>
              <a:buFontTx/>
              <a:buChar char="-"/>
            </a:pPr>
            <a:r>
              <a:rPr lang="sl-SI" altLang="sl-SI"/>
              <a:t> People </a:t>
            </a:r>
            <a:r>
              <a:rPr lang="sl-SI" altLang="sl-SI" b="1"/>
              <a:t>have not traveled</a:t>
            </a:r>
            <a:r>
              <a:rPr lang="sl-SI" altLang="sl-SI"/>
              <a:t> to Mars. The rain </a:t>
            </a:r>
            <a:r>
              <a:rPr lang="sl-SI" altLang="sl-SI" b="1"/>
              <a:t>hasn't stopped</a:t>
            </a:r>
            <a:r>
              <a:rPr lang="sl-SI" altLang="sl-SI"/>
              <a:t>. </a:t>
            </a:r>
          </a:p>
          <a:p>
            <a:endParaRPr lang="sl-SI" altLang="sl-SI"/>
          </a:p>
          <a:p>
            <a:r>
              <a:rPr lang="sl-SI" altLang="sl-SI"/>
              <a:t>? </a:t>
            </a:r>
            <a:r>
              <a:rPr lang="sl-SI" altLang="sl-SI" b="1"/>
              <a:t>Have</a:t>
            </a:r>
            <a:r>
              <a:rPr lang="sl-SI" altLang="sl-SI"/>
              <a:t> you </a:t>
            </a:r>
            <a:r>
              <a:rPr lang="sl-SI" altLang="sl-SI" b="1"/>
              <a:t>read</a:t>
            </a:r>
            <a:r>
              <a:rPr lang="sl-SI" altLang="sl-SI"/>
              <a:t> the book yet? </a:t>
            </a:r>
            <a:r>
              <a:rPr lang="sl-SI" altLang="sl-SI" b="1"/>
              <a:t>Have</a:t>
            </a:r>
            <a:r>
              <a:rPr lang="sl-SI" altLang="sl-SI"/>
              <a:t> you </a:t>
            </a:r>
            <a:r>
              <a:rPr lang="sl-SI" altLang="sl-SI" b="1"/>
              <a:t>been</a:t>
            </a:r>
            <a:r>
              <a:rPr lang="sl-SI" altLang="sl-SI"/>
              <a:t> to Mexico </a:t>
            </a:r>
            <a:r>
              <a:rPr lang="sl-SI" altLang="sl-SI" b="1"/>
              <a:t>in the last year</a:t>
            </a:r>
            <a:r>
              <a:rPr lang="sl-SI" altLang="sl-SI"/>
              <a:t>? </a:t>
            </a:r>
          </a:p>
          <a:p>
            <a:endParaRPr lang="sl-SI" altLang="sl-SI">
              <a:solidFill>
                <a:srgbClr val="00CC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a:extLst>
              <a:ext uri="{FF2B5EF4-FFF2-40B4-BE49-F238E27FC236}">
                <a16:creationId xmlns:a16="http://schemas.microsoft.com/office/drawing/2014/main" id="{B06A24F4-D41D-493C-A24F-8A0BEA526093}"/>
              </a:ext>
            </a:extLst>
          </p:cNvPr>
          <p:cNvSpPr txBox="1">
            <a:spLocks noChangeArrowheads="1"/>
          </p:cNvSpPr>
          <p:nvPr/>
        </p:nvSpPr>
        <p:spPr bwMode="auto">
          <a:xfrm>
            <a:off x="250825" y="0"/>
            <a:ext cx="88931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b="1" u="sng">
                <a:solidFill>
                  <a:srgbClr val="00CC00"/>
                </a:solidFill>
              </a:rPr>
              <a:t>Question Tags</a:t>
            </a:r>
          </a:p>
        </p:txBody>
      </p:sp>
      <p:sp>
        <p:nvSpPr>
          <p:cNvPr id="30723" name="Rectangle 3">
            <a:extLst>
              <a:ext uri="{FF2B5EF4-FFF2-40B4-BE49-F238E27FC236}">
                <a16:creationId xmlns:a16="http://schemas.microsoft.com/office/drawing/2014/main" id="{53D26C6D-C1F8-44C7-8F96-D2D2462EDC14}"/>
              </a:ext>
            </a:extLst>
          </p:cNvPr>
          <p:cNvSpPr>
            <a:spLocks noChangeArrowheads="1"/>
          </p:cNvSpPr>
          <p:nvPr/>
        </p:nvSpPr>
        <p:spPr bwMode="auto">
          <a:xfrm>
            <a:off x="0" y="908050"/>
            <a:ext cx="5091113"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tabLst>
                <a:tab pos="160338" algn="l"/>
              </a:tabLst>
              <a:defRPr>
                <a:solidFill>
                  <a:schemeClr val="tx1"/>
                </a:solidFill>
                <a:latin typeface="Arial" panose="020B0604020202020204" pitchFamily="34" charset="0"/>
                <a:cs typeface="Arial" panose="020B0604020202020204" pitchFamily="34" charset="0"/>
              </a:defRPr>
            </a:lvl1pPr>
            <a:lvl2pPr>
              <a:tabLst>
                <a:tab pos="160338" algn="l"/>
              </a:tabLst>
              <a:defRPr>
                <a:solidFill>
                  <a:schemeClr val="tx1"/>
                </a:solidFill>
                <a:latin typeface="Arial" panose="020B0604020202020204" pitchFamily="34" charset="0"/>
                <a:cs typeface="Arial" panose="020B0604020202020204" pitchFamily="34" charset="0"/>
              </a:defRPr>
            </a:lvl2pPr>
            <a:lvl3pPr>
              <a:tabLst>
                <a:tab pos="160338" algn="l"/>
              </a:tabLst>
              <a:defRPr>
                <a:solidFill>
                  <a:schemeClr val="tx1"/>
                </a:solidFill>
                <a:latin typeface="Arial" panose="020B0604020202020204" pitchFamily="34" charset="0"/>
                <a:cs typeface="Arial" panose="020B0604020202020204" pitchFamily="34" charset="0"/>
              </a:defRPr>
            </a:lvl3pPr>
            <a:lvl4pPr>
              <a:tabLst>
                <a:tab pos="160338" algn="l"/>
              </a:tabLst>
              <a:defRPr>
                <a:solidFill>
                  <a:schemeClr val="tx1"/>
                </a:solidFill>
                <a:latin typeface="Arial" panose="020B0604020202020204" pitchFamily="34" charset="0"/>
                <a:cs typeface="Arial" panose="020B0604020202020204" pitchFamily="34" charset="0"/>
              </a:defRPr>
            </a:lvl4pPr>
            <a:lvl5pPr>
              <a:tabLst>
                <a:tab pos="160338"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tabLst>
                <a:tab pos="160338"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tabLst>
                <a:tab pos="160338"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tabLst>
                <a:tab pos="160338"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tabLst>
                <a:tab pos="160338" algn="l"/>
              </a:tabLst>
              <a:defRPr>
                <a:solidFill>
                  <a:schemeClr val="tx1"/>
                </a:solidFill>
                <a:latin typeface="Arial" panose="020B0604020202020204" pitchFamily="34" charset="0"/>
                <a:cs typeface="Arial" panose="020B0604020202020204" pitchFamily="34" charset="0"/>
              </a:defRPr>
            </a:lvl9pPr>
          </a:lstStyle>
          <a:p>
            <a:r>
              <a:rPr lang="sl-SI" altLang="sl-SI"/>
              <a:t>	I am late, </a:t>
            </a:r>
            <a:r>
              <a:rPr lang="sl-SI" altLang="sl-SI" u="sng"/>
              <a:t>aren't I</a:t>
            </a:r>
            <a:r>
              <a:rPr lang="sl-SI" altLang="sl-SI"/>
              <a:t>? (I am not late, am I?)</a:t>
            </a:r>
          </a:p>
          <a:p>
            <a:r>
              <a:rPr lang="sl-SI" altLang="sl-SI"/>
              <a:t>	Let's go home, </a:t>
            </a:r>
            <a:r>
              <a:rPr lang="sl-SI" altLang="sl-SI" u="sng"/>
              <a:t>shall we</a:t>
            </a:r>
            <a:r>
              <a:rPr lang="sl-SI" altLang="sl-SI"/>
              <a:t>?</a:t>
            </a:r>
          </a:p>
          <a:p>
            <a:r>
              <a:rPr lang="sl-SI" altLang="sl-SI"/>
              <a:t>	Speak louder, </a:t>
            </a:r>
            <a:r>
              <a:rPr lang="sl-SI" altLang="sl-SI" u="sng"/>
              <a:t>will you</a:t>
            </a:r>
            <a:r>
              <a:rPr lang="sl-SI" altLang="sl-SI"/>
              <a:t>.</a:t>
            </a:r>
          </a:p>
          <a:p>
            <a:r>
              <a:rPr lang="sl-SI" altLang="sl-SI"/>
              <a:t>	Don't smoke, </a:t>
            </a:r>
            <a:r>
              <a:rPr lang="sl-SI" altLang="sl-SI" u="sng"/>
              <a:t>will you</a:t>
            </a:r>
            <a:r>
              <a:rPr lang="sl-SI" altLang="sl-SI"/>
              <a:t>. </a:t>
            </a:r>
          </a:p>
        </p:txBody>
      </p:sp>
      <p:sp>
        <p:nvSpPr>
          <p:cNvPr id="30724" name="Rectangle 4">
            <a:extLst>
              <a:ext uri="{FF2B5EF4-FFF2-40B4-BE49-F238E27FC236}">
                <a16:creationId xmlns:a16="http://schemas.microsoft.com/office/drawing/2014/main" id="{474F0F2C-DB7B-401C-9577-92DA03E13711}"/>
              </a:ext>
            </a:extLst>
          </p:cNvPr>
          <p:cNvSpPr>
            <a:spLocks noChangeArrowheads="1"/>
          </p:cNvSpPr>
          <p:nvPr/>
        </p:nvSpPr>
        <p:spPr bwMode="auto">
          <a:xfrm>
            <a:off x="0" y="2060575"/>
            <a:ext cx="52387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sl-SI" altLang="sl-SI"/>
              <a:t>. </a:t>
            </a:r>
            <a:r>
              <a:rPr lang="sl-SI" altLang="sl-SI" b="1" u="sng"/>
              <a:t>Short questions</a:t>
            </a:r>
            <a:r>
              <a:rPr lang="sl-SI" altLang="sl-SI"/>
              <a:t>:</a:t>
            </a:r>
          </a:p>
          <a:p>
            <a:r>
              <a:rPr lang="sl-SI" altLang="sl-SI"/>
              <a:t>	She has just lost her job. – </a:t>
            </a:r>
            <a:r>
              <a:rPr lang="sl-SI" altLang="sl-SI" u="sng"/>
              <a:t>Has she</a:t>
            </a:r>
            <a:r>
              <a:rPr lang="sl-SI" altLang="sl-SI"/>
              <a:t>?</a:t>
            </a:r>
          </a:p>
          <a:p>
            <a:r>
              <a:rPr lang="sl-SI" altLang="sl-SI"/>
              <a:t>	He wrote an interesting article? - </a:t>
            </a:r>
            <a:r>
              <a:rPr lang="sl-SI" altLang="sl-SI" u="sng"/>
              <a:t>Did he</a:t>
            </a:r>
            <a:r>
              <a:rPr lang="sl-SI" altLang="sl-SI"/>
              <a:t>?</a:t>
            </a:r>
          </a:p>
          <a:p>
            <a:r>
              <a:rPr lang="sl-SI" altLang="sl-SI"/>
              <a:t>	I am a teacher. – </a:t>
            </a:r>
            <a:r>
              <a:rPr lang="sl-SI" altLang="sl-SI" u="sng"/>
              <a:t>Are you</a:t>
            </a:r>
            <a:r>
              <a:rPr lang="sl-SI" altLang="sl-SI"/>
              <a:t>? </a:t>
            </a:r>
          </a:p>
        </p:txBody>
      </p:sp>
      <p:sp>
        <p:nvSpPr>
          <p:cNvPr id="30725" name="Rectangle 5">
            <a:extLst>
              <a:ext uri="{FF2B5EF4-FFF2-40B4-BE49-F238E27FC236}">
                <a16:creationId xmlns:a16="http://schemas.microsoft.com/office/drawing/2014/main" id="{B16D310F-F3D8-461C-8408-3AC021935631}"/>
              </a:ext>
            </a:extLst>
          </p:cNvPr>
          <p:cNvSpPr>
            <a:spLocks noChangeArrowheads="1"/>
          </p:cNvSpPr>
          <p:nvPr/>
        </p:nvSpPr>
        <p:spPr bwMode="auto">
          <a:xfrm>
            <a:off x="0" y="476250"/>
            <a:ext cx="3511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sl-SI" altLang="sl-SI"/>
              <a:t>. </a:t>
            </a:r>
            <a:r>
              <a:rPr lang="sl-SI" altLang="sl-SI" b="1" u="sng"/>
              <a:t>Question tags/Tag questions</a:t>
            </a:r>
            <a:r>
              <a:rPr lang="sl-SI" altLang="sl-SI"/>
              <a:t> </a:t>
            </a:r>
          </a:p>
        </p:txBody>
      </p:sp>
      <p:sp>
        <p:nvSpPr>
          <p:cNvPr id="30726" name="Rectangle 6">
            <a:extLst>
              <a:ext uri="{FF2B5EF4-FFF2-40B4-BE49-F238E27FC236}">
                <a16:creationId xmlns:a16="http://schemas.microsoft.com/office/drawing/2014/main" id="{3AB7B372-8DB5-4BA8-80BF-277A1BF13316}"/>
              </a:ext>
            </a:extLst>
          </p:cNvPr>
          <p:cNvSpPr>
            <a:spLocks noChangeArrowheads="1"/>
          </p:cNvSpPr>
          <p:nvPr/>
        </p:nvSpPr>
        <p:spPr bwMode="auto">
          <a:xfrm>
            <a:off x="0" y="3213100"/>
            <a:ext cx="7766050" cy="3113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sl-SI" altLang="sl-SI" b="1" u="sng"/>
              <a:t>Questions wih the preposition at the end</a:t>
            </a:r>
            <a:r>
              <a:rPr lang="sl-SI" altLang="sl-SI"/>
              <a:t>:</a:t>
            </a:r>
          </a:p>
          <a:p>
            <a:r>
              <a:rPr lang="sl-SI" altLang="sl-SI"/>
              <a:t>	He died of cancer. – </a:t>
            </a:r>
            <a:r>
              <a:rPr lang="sl-SI" altLang="sl-SI" u="sng"/>
              <a:t>What did he die of</a:t>
            </a:r>
            <a:r>
              <a:rPr lang="sl-SI" altLang="sl-SI"/>
              <a:t>?</a:t>
            </a:r>
          </a:p>
          <a:p>
            <a:r>
              <a:rPr lang="sl-SI" altLang="sl-SI"/>
              <a:t>	She is very proun of her career. – </a:t>
            </a:r>
            <a:r>
              <a:rPr lang="sl-SI" altLang="sl-SI" u="sng"/>
              <a:t>What is she proud of</a:t>
            </a:r>
            <a:r>
              <a:rPr lang="sl-SI" altLang="sl-SI"/>
              <a:t>?</a:t>
            </a:r>
          </a:p>
          <a:p>
            <a:r>
              <a:rPr lang="sl-SI" altLang="sl-SI"/>
              <a:t>	This pen belongs to her. – </a:t>
            </a:r>
            <a:r>
              <a:rPr lang="sl-SI" altLang="sl-SI" u="sng"/>
              <a:t>Who does this pen belong to</a:t>
            </a:r>
            <a:r>
              <a:rPr lang="sl-SI" altLang="sl-SI"/>
              <a:t>?</a:t>
            </a:r>
          </a:p>
          <a:p>
            <a:r>
              <a:rPr lang="sl-SI" altLang="sl-SI"/>
              <a:t>	They have just sent for the doctor? – </a:t>
            </a:r>
            <a:r>
              <a:rPr lang="sl-SI" altLang="sl-SI" u="sng"/>
              <a:t>Who have they just sent for</a:t>
            </a:r>
            <a:r>
              <a:rPr lang="sl-SI" altLang="sl-SI"/>
              <a:t>?</a:t>
            </a:r>
          </a:p>
          <a:p>
            <a:r>
              <a:rPr lang="sl-SI" altLang="sl-SI"/>
              <a:t> </a:t>
            </a:r>
            <a:r>
              <a:rPr lang="sl-SI" altLang="sl-SI" b="1" u="sng"/>
              <a:t>Short questions with the preposition at the end</a:t>
            </a:r>
            <a:r>
              <a:rPr lang="sl-SI" altLang="sl-SI"/>
              <a:t>:</a:t>
            </a:r>
          </a:p>
          <a:p>
            <a:r>
              <a:rPr lang="sl-SI" altLang="sl-SI"/>
              <a:t>	He died. – </a:t>
            </a:r>
            <a:r>
              <a:rPr lang="sl-SI" altLang="sl-SI" u="sng"/>
              <a:t>What of</a:t>
            </a:r>
            <a:r>
              <a:rPr lang="sl-SI" altLang="sl-SI"/>
              <a:t>?</a:t>
            </a:r>
          </a:p>
          <a:p>
            <a:r>
              <a:rPr lang="sl-SI" altLang="sl-SI"/>
              <a:t>	She is worried? – </a:t>
            </a:r>
            <a:r>
              <a:rPr lang="sl-SI" altLang="sl-SI" u="sng"/>
              <a:t>What about</a:t>
            </a:r>
            <a:r>
              <a:rPr lang="sl-SI" altLang="sl-SI"/>
              <a:t>?</a:t>
            </a:r>
          </a:p>
          <a:p>
            <a:r>
              <a:rPr lang="sl-SI" altLang="sl-SI"/>
              <a:t>	They found him guilty? – </a:t>
            </a:r>
            <a:r>
              <a:rPr lang="sl-SI" altLang="sl-SI" u="sng"/>
              <a:t>What of</a:t>
            </a:r>
            <a:r>
              <a:rPr lang="sl-SI" altLang="sl-SI"/>
              <a:t>?</a:t>
            </a:r>
          </a:p>
          <a:p>
            <a:r>
              <a:rPr lang="sl-SI" altLang="sl-SI"/>
              <a:t>	They often ask questions. – </a:t>
            </a:r>
            <a:r>
              <a:rPr lang="sl-SI" altLang="sl-SI" u="sng"/>
              <a:t>What about</a:t>
            </a:r>
            <a:r>
              <a:rPr lang="sl-SI" altLang="sl-SI"/>
              <a:t>?</a:t>
            </a:r>
          </a:p>
          <a:p>
            <a:r>
              <a:rPr lang="sl-SI" altLang="sl-SI"/>
              <a:t>	He fell in love. – </a:t>
            </a:r>
            <a:r>
              <a:rPr lang="sl-SI" altLang="sl-SI" u="sng"/>
              <a:t>Who with</a:t>
            </a:r>
            <a:r>
              <a:rPr lang="sl-SI" altLang="sl-SI"/>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367" name="Group 223">
            <a:extLst>
              <a:ext uri="{FF2B5EF4-FFF2-40B4-BE49-F238E27FC236}">
                <a16:creationId xmlns:a16="http://schemas.microsoft.com/office/drawing/2014/main" id="{0166ECF2-9655-4C48-94ED-44FB6EAC3C01}"/>
              </a:ext>
            </a:extLst>
          </p:cNvPr>
          <p:cNvGraphicFramePr>
            <a:graphicFrameLocks noGrp="1"/>
          </p:cNvGraphicFramePr>
          <p:nvPr/>
        </p:nvGraphicFramePr>
        <p:xfrm>
          <a:off x="0" y="0"/>
          <a:ext cx="9144000" cy="6810375"/>
        </p:xfrm>
        <a:graphic>
          <a:graphicData uri="http://schemas.openxmlformats.org/drawingml/2006/table">
            <a:tbl>
              <a:tblPr/>
              <a:tblGrid>
                <a:gridCol w="1828800">
                  <a:extLst>
                    <a:ext uri="{9D8B030D-6E8A-4147-A177-3AD203B41FA5}">
                      <a16:colId xmlns:a16="http://schemas.microsoft.com/office/drawing/2014/main" val="3817566509"/>
                    </a:ext>
                  </a:extLst>
                </a:gridCol>
                <a:gridCol w="1828800">
                  <a:extLst>
                    <a:ext uri="{9D8B030D-6E8A-4147-A177-3AD203B41FA5}">
                      <a16:colId xmlns:a16="http://schemas.microsoft.com/office/drawing/2014/main" val="2353570209"/>
                    </a:ext>
                  </a:extLst>
                </a:gridCol>
                <a:gridCol w="1828800">
                  <a:extLst>
                    <a:ext uri="{9D8B030D-6E8A-4147-A177-3AD203B41FA5}">
                      <a16:colId xmlns:a16="http://schemas.microsoft.com/office/drawing/2014/main" val="1786009098"/>
                    </a:ext>
                  </a:extLst>
                </a:gridCol>
                <a:gridCol w="1828800">
                  <a:extLst>
                    <a:ext uri="{9D8B030D-6E8A-4147-A177-3AD203B41FA5}">
                      <a16:colId xmlns:a16="http://schemas.microsoft.com/office/drawing/2014/main" val="1174486756"/>
                    </a:ext>
                  </a:extLst>
                </a:gridCol>
                <a:gridCol w="1828800">
                  <a:extLst>
                    <a:ext uri="{9D8B030D-6E8A-4147-A177-3AD203B41FA5}">
                      <a16:colId xmlns:a16="http://schemas.microsoft.com/office/drawing/2014/main" val="2613423876"/>
                    </a:ext>
                  </a:extLst>
                </a:gridCol>
              </a:tblGrid>
              <a:tr h="41910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guitar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Kitara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stringed musical instrument with a neck, flat body and 6 strings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Gitar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guitar was very loud.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8359231"/>
                  </a:ext>
                </a:extLst>
              </a:tr>
              <a:tr h="41910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Drums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Bobni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Any hollow tree or similar object or device used in this way.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Drms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drums were made from plastic.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81273454"/>
                  </a:ext>
                </a:extLst>
              </a:tr>
              <a:tr h="52705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Violin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Vijolina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An instrumentheld nearly horizontal by the player's arm with the lower part supported against the collarbone or shoulder.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Vajolin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He’s violin string got cut.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95090693"/>
                  </a:ext>
                </a:extLst>
              </a:tr>
              <a:tr h="41910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Trumpet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Trobenta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An instrument that looks like a long golden tube.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Trampet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trumpets were the loudest instruments in the concert.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75754301"/>
                  </a:ext>
                </a:extLst>
              </a:tr>
              <a:tr h="52863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Flute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Flavta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musical wind instrument consisting of a tube with a series of fingerholes.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Flut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first flute was made in the stone age.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35520153"/>
                  </a:ext>
                </a:extLst>
              </a:tr>
              <a:tr h="52705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Balalaika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Balalajka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Russian musical instrument having a triangular body and a neck like that of a guitar.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Balalajka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They played balalaika on the russian holiday.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21381066"/>
                  </a:ext>
                </a:extLst>
              </a:tr>
              <a:tr h="52705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Pipes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pipa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tube of wood, clay, hard rubber, or other material, with a small bowl at one end, used for smoking tobacco, opium, etc.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Pajps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He liked to smoke in pipes.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52969659"/>
                  </a:ext>
                </a:extLst>
              </a:tr>
              <a:tr h="52705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Sitar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sitara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lute of India with a small, pear-shaped body and a long, broad, fretted neck.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Sitar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On a Indian street many poeple play a sitar.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68969212"/>
                  </a:ext>
                </a:extLst>
              </a:tr>
              <a:tr h="41910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Harp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Harfa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golden triangle instrument whit long strings in 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Harf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They had a beautiful golden harph.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11932405"/>
                  </a:ext>
                </a:extLst>
              </a:tr>
              <a:tr h="52705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Piano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Klavir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musical instrument in which felt-covered hammers, operated from a keyboard, strike the metal strings.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Pijano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She sang along while she was playing the piano.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5450408"/>
                  </a:ext>
                </a:extLst>
              </a:tr>
              <a:tr h="3460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Recorder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zapisnikar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device for recording sound.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Rekordr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recorder btoke down and coudnt record any music.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20799720"/>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370" name="Group 202">
            <a:extLst>
              <a:ext uri="{FF2B5EF4-FFF2-40B4-BE49-F238E27FC236}">
                <a16:creationId xmlns:a16="http://schemas.microsoft.com/office/drawing/2014/main" id="{BE43A972-2BC5-4FF6-864D-1D31B264B5CD}"/>
              </a:ext>
            </a:extLst>
          </p:cNvPr>
          <p:cNvGraphicFramePr>
            <a:graphicFrameLocks noGrp="1"/>
          </p:cNvGraphicFramePr>
          <p:nvPr/>
        </p:nvGraphicFramePr>
        <p:xfrm>
          <a:off x="0" y="0"/>
          <a:ext cx="9144000" cy="942975"/>
        </p:xfrm>
        <a:graphic>
          <a:graphicData uri="http://schemas.openxmlformats.org/drawingml/2006/table">
            <a:tbl>
              <a:tblPr/>
              <a:tblGrid>
                <a:gridCol w="1828800">
                  <a:extLst>
                    <a:ext uri="{9D8B030D-6E8A-4147-A177-3AD203B41FA5}">
                      <a16:colId xmlns:a16="http://schemas.microsoft.com/office/drawing/2014/main" val="1062969042"/>
                    </a:ext>
                  </a:extLst>
                </a:gridCol>
                <a:gridCol w="1828800">
                  <a:extLst>
                    <a:ext uri="{9D8B030D-6E8A-4147-A177-3AD203B41FA5}">
                      <a16:colId xmlns:a16="http://schemas.microsoft.com/office/drawing/2014/main" val="446685064"/>
                    </a:ext>
                  </a:extLst>
                </a:gridCol>
                <a:gridCol w="1828800">
                  <a:extLst>
                    <a:ext uri="{9D8B030D-6E8A-4147-A177-3AD203B41FA5}">
                      <a16:colId xmlns:a16="http://schemas.microsoft.com/office/drawing/2014/main" val="2310447308"/>
                    </a:ext>
                  </a:extLst>
                </a:gridCol>
                <a:gridCol w="1828800">
                  <a:extLst>
                    <a:ext uri="{9D8B030D-6E8A-4147-A177-3AD203B41FA5}">
                      <a16:colId xmlns:a16="http://schemas.microsoft.com/office/drawing/2014/main" val="2011048562"/>
                    </a:ext>
                  </a:extLst>
                </a:gridCol>
                <a:gridCol w="1828800">
                  <a:extLst>
                    <a:ext uri="{9D8B030D-6E8A-4147-A177-3AD203B41FA5}">
                      <a16:colId xmlns:a16="http://schemas.microsoft.com/office/drawing/2014/main" val="3711180147"/>
                    </a:ext>
                  </a:extLst>
                </a:gridCol>
              </a:tblGrid>
              <a:tr h="5476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Synthesiser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Sintesajzer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an electronic instrument that generates and modifies sounds electronically.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sintesajzr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She played the synthesiser very well.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70703365"/>
                  </a:ext>
                </a:extLst>
              </a:tr>
              <a:tr h="3460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mixture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mešanica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product of mixing.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miksčur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mixture of the songs didn’t sound good.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53483495"/>
                  </a:ext>
                </a:extLst>
              </a:tr>
            </a:tbl>
          </a:graphicData>
        </a:graphic>
      </p:graphicFrame>
      <p:graphicFrame>
        <p:nvGraphicFramePr>
          <p:cNvPr id="7422" name="Group 254">
            <a:extLst>
              <a:ext uri="{FF2B5EF4-FFF2-40B4-BE49-F238E27FC236}">
                <a16:creationId xmlns:a16="http://schemas.microsoft.com/office/drawing/2014/main" id="{4D7B178E-326A-4754-A51F-FE86E529FD2C}"/>
              </a:ext>
            </a:extLst>
          </p:cNvPr>
          <p:cNvGraphicFramePr>
            <a:graphicFrameLocks noGrp="1"/>
          </p:cNvGraphicFramePr>
          <p:nvPr/>
        </p:nvGraphicFramePr>
        <p:xfrm>
          <a:off x="0" y="908050"/>
          <a:ext cx="9144000" cy="3979863"/>
        </p:xfrm>
        <a:graphic>
          <a:graphicData uri="http://schemas.openxmlformats.org/drawingml/2006/table">
            <a:tbl>
              <a:tblPr/>
              <a:tblGrid>
                <a:gridCol w="1828800">
                  <a:extLst>
                    <a:ext uri="{9D8B030D-6E8A-4147-A177-3AD203B41FA5}">
                      <a16:colId xmlns:a16="http://schemas.microsoft.com/office/drawing/2014/main" val="1397673106"/>
                    </a:ext>
                  </a:extLst>
                </a:gridCol>
                <a:gridCol w="1828800">
                  <a:extLst>
                    <a:ext uri="{9D8B030D-6E8A-4147-A177-3AD203B41FA5}">
                      <a16:colId xmlns:a16="http://schemas.microsoft.com/office/drawing/2014/main" val="343316853"/>
                    </a:ext>
                  </a:extLst>
                </a:gridCol>
                <a:gridCol w="1828800">
                  <a:extLst>
                    <a:ext uri="{9D8B030D-6E8A-4147-A177-3AD203B41FA5}">
                      <a16:colId xmlns:a16="http://schemas.microsoft.com/office/drawing/2014/main" val="1222871594"/>
                    </a:ext>
                  </a:extLst>
                </a:gridCol>
                <a:gridCol w="1828800">
                  <a:extLst>
                    <a:ext uri="{9D8B030D-6E8A-4147-A177-3AD203B41FA5}">
                      <a16:colId xmlns:a16="http://schemas.microsoft.com/office/drawing/2014/main" val="1446124032"/>
                    </a:ext>
                  </a:extLst>
                </a:gridCol>
                <a:gridCol w="1828800">
                  <a:extLst>
                    <a:ext uri="{9D8B030D-6E8A-4147-A177-3AD203B41FA5}">
                      <a16:colId xmlns:a16="http://schemas.microsoft.com/office/drawing/2014/main" val="667680056"/>
                    </a:ext>
                  </a:extLst>
                </a:gridCol>
              </a:tblGrid>
              <a:tr h="40640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Rhythm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Ritem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Measured movement, as in dancing.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Ritm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dancers had rhythm.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23172175"/>
                  </a:ext>
                </a:extLst>
              </a:tr>
              <a:tr h="40640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Lyrics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Besedilo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words of a song.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Lirik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lyrics of the song were very beautiful.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66078818"/>
                  </a:ext>
                </a:extLst>
              </a:tr>
              <a:tr h="40640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Style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Stil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particular kind, sort, or type, as with reference to form, appearance, or character.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Stajl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They’re style was very classy.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13274089"/>
                  </a:ext>
                </a:extLst>
              </a:tr>
              <a:tr h="40640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Melody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Melodija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Musical sounds in agreeable succession or arrangement.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Melodi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melody sounds good.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0887484"/>
                  </a:ext>
                </a:extLst>
              </a:tr>
              <a:tr h="40640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Influence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Vpliv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action or process of producing effects on the actions, behavior, opinions, etc.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Influenc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song had a big influence on the country.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79524973"/>
                  </a:ext>
                </a:extLst>
              </a:tr>
              <a:tr h="40640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Award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Nagrada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Something awarded, as a payment or medal.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Aword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He won a award last night.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66441936"/>
                  </a:ext>
                </a:extLst>
              </a:tr>
              <a:tr h="40640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Record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Plošča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An act of recording.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Rekord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record was very expensive.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42858399"/>
                  </a:ext>
                </a:extLst>
              </a:tr>
              <a:tr h="40640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profile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profil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picture or representation of the side view of a head.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profil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Her profile was the best of all.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38547034"/>
                  </a:ext>
                </a:extLst>
              </a:tr>
            </a:tbl>
          </a:graphicData>
        </a:graphic>
      </p:graphicFrame>
      <p:graphicFrame>
        <p:nvGraphicFramePr>
          <p:cNvPr id="7509" name="Group 341">
            <a:extLst>
              <a:ext uri="{FF2B5EF4-FFF2-40B4-BE49-F238E27FC236}">
                <a16:creationId xmlns:a16="http://schemas.microsoft.com/office/drawing/2014/main" id="{0980B865-0BAD-468A-8DAC-F5425C6314B5}"/>
              </a:ext>
            </a:extLst>
          </p:cNvPr>
          <p:cNvGraphicFramePr>
            <a:graphicFrameLocks noGrp="1"/>
          </p:cNvGraphicFramePr>
          <p:nvPr/>
        </p:nvGraphicFramePr>
        <p:xfrm>
          <a:off x="0" y="4868863"/>
          <a:ext cx="9144000" cy="1989137"/>
        </p:xfrm>
        <a:graphic>
          <a:graphicData uri="http://schemas.openxmlformats.org/drawingml/2006/table">
            <a:tbl>
              <a:tblPr/>
              <a:tblGrid>
                <a:gridCol w="1828800">
                  <a:extLst>
                    <a:ext uri="{9D8B030D-6E8A-4147-A177-3AD203B41FA5}">
                      <a16:colId xmlns:a16="http://schemas.microsoft.com/office/drawing/2014/main" val="1578221088"/>
                    </a:ext>
                  </a:extLst>
                </a:gridCol>
                <a:gridCol w="1828800">
                  <a:extLst>
                    <a:ext uri="{9D8B030D-6E8A-4147-A177-3AD203B41FA5}">
                      <a16:colId xmlns:a16="http://schemas.microsoft.com/office/drawing/2014/main" val="1568113661"/>
                    </a:ext>
                  </a:extLst>
                </a:gridCol>
                <a:gridCol w="1828800">
                  <a:extLst>
                    <a:ext uri="{9D8B030D-6E8A-4147-A177-3AD203B41FA5}">
                      <a16:colId xmlns:a16="http://schemas.microsoft.com/office/drawing/2014/main" val="487286954"/>
                    </a:ext>
                  </a:extLst>
                </a:gridCol>
                <a:gridCol w="1828800">
                  <a:extLst>
                    <a:ext uri="{9D8B030D-6E8A-4147-A177-3AD203B41FA5}">
                      <a16:colId xmlns:a16="http://schemas.microsoft.com/office/drawing/2014/main" val="661852807"/>
                    </a:ext>
                  </a:extLst>
                </a:gridCol>
                <a:gridCol w="1828800">
                  <a:extLst>
                    <a:ext uri="{9D8B030D-6E8A-4147-A177-3AD203B41FA5}">
                      <a16:colId xmlns:a16="http://schemas.microsoft.com/office/drawing/2014/main" val="1211836016"/>
                    </a:ext>
                  </a:extLst>
                </a:gridCol>
              </a:tblGrid>
              <a:tr h="496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Popular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Popularno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famouse person that many people know.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Popjulr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They’re record was very popular.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34580300"/>
                  </a:ext>
                </a:extLst>
              </a:tr>
              <a:tr h="4984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Early (1950’s etc.)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Zgodnja </a:t>
                      </a: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(petdeseta, itd.)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Erly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In the early 60’s music was very popular.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13362558"/>
                  </a:ext>
                </a:extLst>
              </a:tr>
              <a:tr h="496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Religious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Verski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Relidžs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He was a very religious person.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59165751"/>
                  </a:ext>
                </a:extLst>
              </a:tr>
              <a:tr h="496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teenage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Najstnik/ca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tinejdž</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He didn’t obey since he’s a teenager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43407031"/>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457" name="Group 97">
            <a:extLst>
              <a:ext uri="{FF2B5EF4-FFF2-40B4-BE49-F238E27FC236}">
                <a16:creationId xmlns:a16="http://schemas.microsoft.com/office/drawing/2014/main" id="{80761E30-C940-4B75-BC67-1FCDC4F5733F}"/>
              </a:ext>
            </a:extLst>
          </p:cNvPr>
          <p:cNvGraphicFramePr>
            <a:graphicFrameLocks noGrp="1"/>
          </p:cNvGraphicFramePr>
          <p:nvPr/>
        </p:nvGraphicFramePr>
        <p:xfrm>
          <a:off x="0" y="0"/>
          <a:ext cx="9144000" cy="3933825"/>
        </p:xfrm>
        <a:graphic>
          <a:graphicData uri="http://schemas.openxmlformats.org/drawingml/2006/table">
            <a:tbl>
              <a:tblPr/>
              <a:tblGrid>
                <a:gridCol w="1828800">
                  <a:extLst>
                    <a:ext uri="{9D8B030D-6E8A-4147-A177-3AD203B41FA5}">
                      <a16:colId xmlns:a16="http://schemas.microsoft.com/office/drawing/2014/main" val="3270064384"/>
                    </a:ext>
                  </a:extLst>
                </a:gridCol>
                <a:gridCol w="1828800">
                  <a:extLst>
                    <a:ext uri="{9D8B030D-6E8A-4147-A177-3AD203B41FA5}">
                      <a16:colId xmlns:a16="http://schemas.microsoft.com/office/drawing/2014/main" val="1247628935"/>
                    </a:ext>
                  </a:extLst>
                </a:gridCol>
                <a:gridCol w="1828800">
                  <a:extLst>
                    <a:ext uri="{9D8B030D-6E8A-4147-A177-3AD203B41FA5}">
                      <a16:colId xmlns:a16="http://schemas.microsoft.com/office/drawing/2014/main" val="3339635620"/>
                    </a:ext>
                  </a:extLst>
                </a:gridCol>
                <a:gridCol w="1828800">
                  <a:extLst>
                    <a:ext uri="{9D8B030D-6E8A-4147-A177-3AD203B41FA5}">
                      <a16:colId xmlns:a16="http://schemas.microsoft.com/office/drawing/2014/main" val="3101406367"/>
                    </a:ext>
                  </a:extLst>
                </a:gridCol>
                <a:gridCol w="1828800">
                  <a:extLst>
                    <a:ext uri="{9D8B030D-6E8A-4147-A177-3AD203B41FA5}">
                      <a16:colId xmlns:a16="http://schemas.microsoft.com/office/drawing/2014/main" val="1812857019"/>
                    </a:ext>
                  </a:extLst>
                </a:gridCol>
              </a:tblGrid>
              <a:tr h="5619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Old-fashioned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Staromodno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Having the conservative behavior, ways, ideas, or tastes of earlier times.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Oldfešnd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She dresses very old-fashioned.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41275896"/>
                  </a:ext>
                </a:extLst>
              </a:tr>
              <a:tr h="5619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Complicated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Komplicirano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Difficult to analyze, understand, explain, etc.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Komplikejted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explanation was very complicated.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76913985"/>
                  </a:ext>
                </a:extLst>
              </a:tr>
              <a:tr h="5619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Amplified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Ojačevalnik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To make larger, greater, or stronger; enlarge; extend.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Emplifajd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34842220"/>
                  </a:ext>
                </a:extLst>
              </a:tr>
              <a:tr h="5619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Loud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Glasno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(Of sound) strongly audible; having exceptional volume or intensity.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Laud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music was too loud.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31675365"/>
                  </a:ext>
                </a:extLst>
              </a:tr>
              <a:tr h="5619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Hard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Težko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Difficult to do or accomplish; fatiguing; troublesome.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Hard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problem was hard to solve.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44950737"/>
                  </a:ext>
                </a:extLst>
              </a:tr>
              <a:tr h="5619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Soft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Mehko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Smooth and agreeable to the touch; not rough or coarse.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Soft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cake was soft.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38228623"/>
                  </a:ext>
                </a:extLst>
              </a:tr>
              <a:tr h="5619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Live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Živo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Being alive; living; alive.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lajv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audition was shoved live on TV.</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90569736"/>
                  </a:ext>
                </a:extLst>
              </a:tr>
            </a:tbl>
          </a:graphicData>
        </a:graphic>
      </p:graphicFrame>
      <p:graphicFrame>
        <p:nvGraphicFramePr>
          <p:cNvPr id="15533" name="Group 173">
            <a:extLst>
              <a:ext uri="{FF2B5EF4-FFF2-40B4-BE49-F238E27FC236}">
                <a16:creationId xmlns:a16="http://schemas.microsoft.com/office/drawing/2014/main" id="{F132B902-BD88-4B23-A71C-94B3F72CC42B}"/>
              </a:ext>
            </a:extLst>
          </p:cNvPr>
          <p:cNvGraphicFramePr>
            <a:graphicFrameLocks noGrp="1"/>
          </p:cNvGraphicFramePr>
          <p:nvPr/>
        </p:nvGraphicFramePr>
        <p:xfrm>
          <a:off x="0" y="3860800"/>
          <a:ext cx="9144000" cy="2995613"/>
        </p:xfrm>
        <a:graphic>
          <a:graphicData uri="http://schemas.openxmlformats.org/drawingml/2006/table">
            <a:tbl>
              <a:tblPr/>
              <a:tblGrid>
                <a:gridCol w="1828800">
                  <a:extLst>
                    <a:ext uri="{9D8B030D-6E8A-4147-A177-3AD203B41FA5}">
                      <a16:colId xmlns:a16="http://schemas.microsoft.com/office/drawing/2014/main" val="3271679828"/>
                    </a:ext>
                  </a:extLst>
                </a:gridCol>
                <a:gridCol w="1828800">
                  <a:extLst>
                    <a:ext uri="{9D8B030D-6E8A-4147-A177-3AD203B41FA5}">
                      <a16:colId xmlns:a16="http://schemas.microsoft.com/office/drawing/2014/main" val="2760458619"/>
                    </a:ext>
                  </a:extLst>
                </a:gridCol>
                <a:gridCol w="1828800">
                  <a:extLst>
                    <a:ext uri="{9D8B030D-6E8A-4147-A177-3AD203B41FA5}">
                      <a16:colId xmlns:a16="http://schemas.microsoft.com/office/drawing/2014/main" val="3786445346"/>
                    </a:ext>
                  </a:extLst>
                </a:gridCol>
                <a:gridCol w="1828800">
                  <a:extLst>
                    <a:ext uri="{9D8B030D-6E8A-4147-A177-3AD203B41FA5}">
                      <a16:colId xmlns:a16="http://schemas.microsoft.com/office/drawing/2014/main" val="3259838483"/>
                    </a:ext>
                  </a:extLst>
                </a:gridCol>
                <a:gridCol w="1828800">
                  <a:extLst>
                    <a:ext uri="{9D8B030D-6E8A-4147-A177-3AD203B41FA5}">
                      <a16:colId xmlns:a16="http://schemas.microsoft.com/office/drawing/2014/main" val="97285411"/>
                    </a:ext>
                  </a:extLst>
                </a:gridCol>
              </a:tblGrid>
              <a:tr h="47625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Screen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Zaslon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specially prepared, light-reflecting surface on which motion pictures, slides, etc.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Skrin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screen was very big.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1095340"/>
                  </a:ext>
                </a:extLst>
              </a:tr>
              <a:tr h="4746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Producer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Producent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person who produces.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Produsr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producer had a good idea for a new film.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04873183"/>
                  </a:ext>
                </a:extLst>
              </a:tr>
              <a:tr h="47625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Director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Režiser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person or thing that directs.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Direktr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director wasn’t satisfied with the acting.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72763660"/>
                  </a:ext>
                </a:extLst>
              </a:tr>
              <a:tr h="4746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Writer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Pisatelj</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person engaged in writing books, articles, stories, etc.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Wrajtr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writer wrote the producers idea.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62289451"/>
                  </a:ext>
                </a:extLst>
              </a:tr>
              <a:tr h="4746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Editor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Urednik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person who edits material for publication, films, etc.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Editr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editor cut out the actors mistake.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78919563"/>
                  </a:ext>
                </a:extLst>
              </a:tr>
              <a:tr h="47625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Designer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oblikovalec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person who creates forms, structures, and patterns, as for works of art or machines.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desajner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designer chose elegant clothes.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81579524"/>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60" name="Group 188">
            <a:extLst>
              <a:ext uri="{FF2B5EF4-FFF2-40B4-BE49-F238E27FC236}">
                <a16:creationId xmlns:a16="http://schemas.microsoft.com/office/drawing/2014/main" id="{AF545D44-7174-4295-BE53-6EC168283832}"/>
              </a:ext>
            </a:extLst>
          </p:cNvPr>
          <p:cNvGraphicFramePr>
            <a:graphicFrameLocks noGrp="1"/>
          </p:cNvGraphicFramePr>
          <p:nvPr/>
        </p:nvGraphicFramePr>
        <p:xfrm>
          <a:off x="0" y="0"/>
          <a:ext cx="9144000" cy="6897688"/>
        </p:xfrm>
        <a:graphic>
          <a:graphicData uri="http://schemas.openxmlformats.org/drawingml/2006/table">
            <a:tbl>
              <a:tblPr/>
              <a:tblGrid>
                <a:gridCol w="1828800">
                  <a:extLst>
                    <a:ext uri="{9D8B030D-6E8A-4147-A177-3AD203B41FA5}">
                      <a16:colId xmlns:a16="http://schemas.microsoft.com/office/drawing/2014/main" val="1246396334"/>
                    </a:ext>
                  </a:extLst>
                </a:gridCol>
                <a:gridCol w="1828800">
                  <a:extLst>
                    <a:ext uri="{9D8B030D-6E8A-4147-A177-3AD203B41FA5}">
                      <a16:colId xmlns:a16="http://schemas.microsoft.com/office/drawing/2014/main" val="1637513776"/>
                    </a:ext>
                  </a:extLst>
                </a:gridCol>
                <a:gridCol w="1828800">
                  <a:extLst>
                    <a:ext uri="{9D8B030D-6E8A-4147-A177-3AD203B41FA5}">
                      <a16:colId xmlns:a16="http://schemas.microsoft.com/office/drawing/2014/main" val="4086258122"/>
                    </a:ext>
                  </a:extLst>
                </a:gridCol>
                <a:gridCol w="1828800">
                  <a:extLst>
                    <a:ext uri="{9D8B030D-6E8A-4147-A177-3AD203B41FA5}">
                      <a16:colId xmlns:a16="http://schemas.microsoft.com/office/drawing/2014/main" val="235680086"/>
                    </a:ext>
                  </a:extLst>
                </a:gridCol>
                <a:gridCol w="1828800">
                  <a:extLst>
                    <a:ext uri="{9D8B030D-6E8A-4147-A177-3AD203B41FA5}">
                      <a16:colId xmlns:a16="http://schemas.microsoft.com/office/drawing/2014/main" val="197976336"/>
                    </a:ext>
                  </a:extLst>
                </a:gridCol>
              </a:tblGrid>
              <a:tr h="2714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Special effects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Posebni učinki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900" b="0" i="0" u="none" strike="noStrike" cap="none" normalizeH="0" baseline="0">
                          <a:ln>
                            <a:noFill/>
                          </a:ln>
                          <a:solidFill>
                            <a:schemeClr val="tx1"/>
                          </a:solidFill>
                          <a:effectLst/>
                          <a:latin typeface="Arial" panose="020B0604020202020204" pitchFamily="34" charset="0"/>
                          <a:cs typeface="Arial" panose="020B0604020202020204" pitchFamily="34" charset="0"/>
                        </a:rPr>
                        <a:t>When added affect are in the scene that didn0t really happen (fire, explosion,…)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Spešl efekts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special effects were amazing.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45667713"/>
                  </a:ext>
                </a:extLst>
              </a:tr>
              <a:tr h="2698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Actor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Igralec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900" b="0" i="0" u="none" strike="noStrike" cap="none" normalizeH="0" baseline="0">
                          <a:ln>
                            <a:noFill/>
                          </a:ln>
                          <a:solidFill>
                            <a:schemeClr val="tx1"/>
                          </a:solidFill>
                          <a:effectLst/>
                          <a:latin typeface="Arial" panose="020B0604020202020204" pitchFamily="34" charset="0"/>
                          <a:cs typeface="Arial" panose="020B0604020202020204" pitchFamily="34" charset="0"/>
                        </a:rPr>
                        <a:t>The person that acts in the movie as a character.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Ektor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actor wasn’t acting good.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50967905"/>
                  </a:ext>
                </a:extLst>
              </a:tr>
              <a:tr h="2714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Script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Scenarij</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900" b="0" i="0" u="none" strike="noStrike" cap="none" normalizeH="0" baseline="0">
                          <a:ln>
                            <a:noFill/>
                          </a:ln>
                          <a:solidFill>
                            <a:schemeClr val="tx1"/>
                          </a:solidFill>
                          <a:effectLst/>
                          <a:latin typeface="Arial" panose="020B0604020202020204" pitchFamily="34" charset="0"/>
                          <a:cs typeface="Arial" panose="020B0604020202020204" pitchFamily="34" charset="0"/>
                        </a:rPr>
                        <a:t>The letters or characters used in writing by hand; handwriting, esp. cursive writing.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Skript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script got lost.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0654958"/>
                  </a:ext>
                </a:extLst>
              </a:tr>
              <a:tr h="2714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Celluloid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Motion-picture film.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Celulojd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29205022"/>
                  </a:ext>
                </a:extLst>
              </a:tr>
              <a:tr h="2698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Set(in a film)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place were the actors act the scene.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Set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They used alot of time to get the set up.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87900768"/>
                  </a:ext>
                </a:extLst>
              </a:tr>
              <a:tr h="2714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Contact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Kontakt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act or state of touching.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Kontekt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She contacted her friends so she coud chat.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68162647"/>
                  </a:ext>
                </a:extLst>
              </a:tr>
              <a:tr h="2714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Agree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Strinjati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To have the same views, emotions, etc.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Agri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director agreed with the designer.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97811977"/>
                  </a:ext>
                </a:extLst>
              </a:tr>
              <a:tr h="2698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Convince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Prepričati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To move by argument or evidence to belief, agreement, consent, or a course of action.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Konvinc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writer convinced the producer to change the script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25104073"/>
                  </a:ext>
                </a:extLst>
              </a:tr>
              <a:tr h="2714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Organise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Organizirati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900" b="0" i="0" u="none" strike="noStrike" cap="none" normalizeH="0" baseline="0">
                          <a:ln>
                            <a:noFill/>
                          </a:ln>
                          <a:solidFill>
                            <a:schemeClr val="tx1"/>
                          </a:solidFill>
                          <a:effectLst/>
                          <a:latin typeface="Arial" panose="020B0604020202020204" pitchFamily="34" charset="0"/>
                          <a:cs typeface="Arial" panose="020B0604020202020204" pitchFamily="34" charset="0"/>
                        </a:rPr>
                        <a:t>To form as or into a whole consisting of interdependent or coordinated parts, esp. for united action.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Organajz</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director was well organised.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42304781"/>
                  </a:ext>
                </a:extLst>
              </a:tr>
              <a:tr h="2714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Western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Vestern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film where cowboys and native americans usualy act.</a:t>
                      </a:r>
                      <a:endPar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Vestrn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western was very boring.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06900547"/>
                  </a:ext>
                </a:extLst>
              </a:tr>
              <a:tr h="2698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Detective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Detektivski film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film where detectives solve a problem.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Detektiv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detective film had a big mistery that got solved.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71568143"/>
                  </a:ext>
                </a:extLst>
              </a:tr>
              <a:tr h="2714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Romance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Romantični film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movie about a couple in love.</a:t>
                      </a:r>
                      <a:endPar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Roumanc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girl first didn’t love the boy in the romance film.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45244944"/>
                  </a:ext>
                </a:extLst>
              </a:tr>
              <a:tr h="2714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Science fiction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200" b="0" i="0" u="none" strike="noStrike" cap="none" normalizeH="0" baseline="0">
                          <a:ln>
                            <a:noFill/>
                          </a:ln>
                          <a:solidFill>
                            <a:schemeClr val="tx1"/>
                          </a:solidFill>
                          <a:effectLst/>
                          <a:latin typeface="Arial" panose="020B0604020202020204" pitchFamily="34" charset="0"/>
                          <a:cs typeface="Arial" panose="020B0604020202020204" pitchFamily="34" charset="0"/>
                        </a:rPr>
                        <a:t>Znanstvena fantastika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form of fiction that draws imaginatively on scientific knowledge and speculation in its plot, setting, theme, etc. </a:t>
                      </a:r>
                      <a:endPar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Sajnc fikšn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There were aliens and robots on a diffrent planet in this sci-fi movie.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78426434"/>
                  </a:ext>
                </a:extLst>
              </a:tr>
              <a:tr h="2698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Horror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Grozljivka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movie with scary scenes and murder.</a:t>
                      </a:r>
                      <a:endPar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Horor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horror movie was too long and too scary.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39273931"/>
                  </a:ext>
                </a:extLst>
              </a:tr>
              <a:tr h="2714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Cartoon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Strip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 sketch or drawing, usually humorous.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katun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cartoon i bought was really funny.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80685629"/>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449" name="Group 65">
            <a:extLst>
              <a:ext uri="{FF2B5EF4-FFF2-40B4-BE49-F238E27FC236}">
                <a16:creationId xmlns:a16="http://schemas.microsoft.com/office/drawing/2014/main" id="{FEC8CDCE-EC51-4B5D-9F20-68972E15E9D4}"/>
              </a:ext>
            </a:extLst>
          </p:cNvPr>
          <p:cNvGraphicFramePr>
            <a:graphicFrameLocks noGrp="1"/>
          </p:cNvGraphicFramePr>
          <p:nvPr/>
        </p:nvGraphicFramePr>
        <p:xfrm>
          <a:off x="0" y="0"/>
          <a:ext cx="9144000" cy="2462213"/>
        </p:xfrm>
        <a:graphic>
          <a:graphicData uri="http://schemas.openxmlformats.org/drawingml/2006/table">
            <a:tbl>
              <a:tblPr/>
              <a:tblGrid>
                <a:gridCol w="1828800">
                  <a:extLst>
                    <a:ext uri="{9D8B030D-6E8A-4147-A177-3AD203B41FA5}">
                      <a16:colId xmlns:a16="http://schemas.microsoft.com/office/drawing/2014/main" val="3392594263"/>
                    </a:ext>
                  </a:extLst>
                </a:gridCol>
                <a:gridCol w="1828800">
                  <a:extLst>
                    <a:ext uri="{9D8B030D-6E8A-4147-A177-3AD203B41FA5}">
                      <a16:colId xmlns:a16="http://schemas.microsoft.com/office/drawing/2014/main" val="2153767144"/>
                    </a:ext>
                  </a:extLst>
                </a:gridCol>
                <a:gridCol w="1828800">
                  <a:extLst>
                    <a:ext uri="{9D8B030D-6E8A-4147-A177-3AD203B41FA5}">
                      <a16:colId xmlns:a16="http://schemas.microsoft.com/office/drawing/2014/main" val="4069856836"/>
                    </a:ext>
                  </a:extLst>
                </a:gridCol>
                <a:gridCol w="1828800">
                  <a:extLst>
                    <a:ext uri="{9D8B030D-6E8A-4147-A177-3AD203B41FA5}">
                      <a16:colId xmlns:a16="http://schemas.microsoft.com/office/drawing/2014/main" val="4005460692"/>
                    </a:ext>
                  </a:extLst>
                </a:gridCol>
                <a:gridCol w="1828800">
                  <a:extLst>
                    <a:ext uri="{9D8B030D-6E8A-4147-A177-3AD203B41FA5}">
                      <a16:colId xmlns:a16="http://schemas.microsoft.com/office/drawing/2014/main" val="2707834292"/>
                    </a:ext>
                  </a:extLst>
                </a:gridCol>
              </a:tblGrid>
              <a:tr h="45561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Transparent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prozoren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Easily seen through, recognized, or detected.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Transperent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He has a transparent excuse.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78496582"/>
                  </a:ext>
                </a:extLst>
              </a:tr>
              <a:tr h="45561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First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Prvi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Being before all others.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Frst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He was the firs that came to the finish line.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14297356"/>
                  </a:ext>
                </a:extLst>
              </a:tr>
              <a:tr h="45402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Next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Naslednji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In the place, time, importance, etc., nearest or immediately following.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Nekst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The next person that came to the finish line was second.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27886080"/>
                  </a:ext>
                </a:extLst>
              </a:tr>
              <a:tr h="45561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Then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potem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Immediately or soon afterward.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Ten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But then nobody coud see the tirth person near the finish line.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12642104"/>
                  </a:ext>
                </a:extLst>
              </a:tr>
              <a:tr h="45561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finally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končno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At the final point or moment; in the end.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400" b="0" i="0" u="none" strike="noStrike" cap="none" normalizeH="0" baseline="0">
                          <a:ln>
                            <a:noFill/>
                          </a:ln>
                          <a:solidFill>
                            <a:schemeClr val="tx1"/>
                          </a:solidFill>
                          <a:effectLst/>
                          <a:latin typeface="Arial" panose="020B0604020202020204" pitchFamily="34" charset="0"/>
                          <a:cs typeface="Arial" panose="020B0604020202020204" pitchFamily="34" charset="0"/>
                        </a:rPr>
                        <a:t>fajnali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1000" b="0" i="0" u="none" strike="noStrike" cap="none" normalizeH="0" baseline="0">
                          <a:ln>
                            <a:noFill/>
                          </a:ln>
                          <a:solidFill>
                            <a:schemeClr val="tx1"/>
                          </a:solidFill>
                          <a:effectLst/>
                          <a:latin typeface="Arial" panose="020B0604020202020204" pitchFamily="34" charset="0"/>
                          <a:cs typeface="Arial" panose="020B0604020202020204" pitchFamily="34" charset="0"/>
                        </a:rPr>
                        <a:t>Finally there was the tirth person at the finish line.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37560154"/>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AutoShape 4">
            <a:extLst>
              <a:ext uri="{FF2B5EF4-FFF2-40B4-BE49-F238E27FC236}">
                <a16:creationId xmlns:a16="http://schemas.microsoft.com/office/drawing/2014/main" id="{4C296CC2-8B2C-44B0-A277-2C871C2DA35F}"/>
              </a:ext>
            </a:extLst>
          </p:cNvPr>
          <p:cNvSpPr>
            <a:spLocks noChangeArrowheads="1"/>
          </p:cNvSpPr>
          <p:nvPr/>
        </p:nvSpPr>
        <p:spPr bwMode="auto">
          <a:xfrm>
            <a:off x="3203575" y="2852738"/>
            <a:ext cx="2305050" cy="936625"/>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sl-SI" altLang="sl-SI"/>
              <a:t>Save more house</a:t>
            </a:r>
          </a:p>
        </p:txBody>
      </p:sp>
      <p:sp>
        <p:nvSpPr>
          <p:cNvPr id="17413" name="Line 5">
            <a:extLst>
              <a:ext uri="{FF2B5EF4-FFF2-40B4-BE49-F238E27FC236}">
                <a16:creationId xmlns:a16="http://schemas.microsoft.com/office/drawing/2014/main" id="{6F3A13F4-5E14-48E6-8D4A-4859F34A473B}"/>
              </a:ext>
            </a:extLst>
          </p:cNvPr>
          <p:cNvSpPr>
            <a:spLocks noChangeShapeType="1"/>
          </p:cNvSpPr>
          <p:nvPr/>
        </p:nvSpPr>
        <p:spPr bwMode="auto">
          <a:xfrm flipH="1" flipV="1">
            <a:off x="2484438" y="1773238"/>
            <a:ext cx="792162" cy="10795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7414" name="Text Box 6">
            <a:extLst>
              <a:ext uri="{FF2B5EF4-FFF2-40B4-BE49-F238E27FC236}">
                <a16:creationId xmlns:a16="http://schemas.microsoft.com/office/drawing/2014/main" id="{2BE84968-3D7E-4177-9AD2-804C0CCD373B}"/>
              </a:ext>
            </a:extLst>
          </p:cNvPr>
          <p:cNvSpPr txBox="1">
            <a:spLocks noChangeArrowheads="1"/>
          </p:cNvSpPr>
          <p:nvPr/>
        </p:nvSpPr>
        <p:spPr bwMode="auto">
          <a:xfrm>
            <a:off x="971550" y="908050"/>
            <a:ext cx="2520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1. They reduce, reuse and recycle.</a:t>
            </a:r>
          </a:p>
        </p:txBody>
      </p:sp>
      <p:sp>
        <p:nvSpPr>
          <p:cNvPr id="17415" name="Line 7">
            <a:extLst>
              <a:ext uri="{FF2B5EF4-FFF2-40B4-BE49-F238E27FC236}">
                <a16:creationId xmlns:a16="http://schemas.microsoft.com/office/drawing/2014/main" id="{206A970A-116C-40A6-9FF3-52CC7A5C103A}"/>
              </a:ext>
            </a:extLst>
          </p:cNvPr>
          <p:cNvSpPr>
            <a:spLocks noChangeShapeType="1"/>
          </p:cNvSpPr>
          <p:nvPr/>
        </p:nvSpPr>
        <p:spPr bwMode="auto">
          <a:xfrm flipV="1">
            <a:off x="4500563" y="1844675"/>
            <a:ext cx="0" cy="10080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7416" name="Text Box 8">
            <a:extLst>
              <a:ext uri="{FF2B5EF4-FFF2-40B4-BE49-F238E27FC236}">
                <a16:creationId xmlns:a16="http://schemas.microsoft.com/office/drawing/2014/main" id="{027CE8D8-CC4B-411C-B400-3087482BD8DD}"/>
              </a:ext>
            </a:extLst>
          </p:cNvPr>
          <p:cNvSpPr txBox="1">
            <a:spLocks noChangeArrowheads="1"/>
          </p:cNvSpPr>
          <p:nvPr/>
        </p:nvSpPr>
        <p:spPr bwMode="auto">
          <a:xfrm>
            <a:off x="3563938" y="620713"/>
            <a:ext cx="244792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2. They have a garage sale, so they sell things they dont need to other people.</a:t>
            </a:r>
          </a:p>
        </p:txBody>
      </p:sp>
      <p:sp>
        <p:nvSpPr>
          <p:cNvPr id="17417" name="Line 9">
            <a:extLst>
              <a:ext uri="{FF2B5EF4-FFF2-40B4-BE49-F238E27FC236}">
                <a16:creationId xmlns:a16="http://schemas.microsoft.com/office/drawing/2014/main" id="{24C708C9-0E13-4DD1-84BF-8C228F7FEDAA}"/>
              </a:ext>
            </a:extLst>
          </p:cNvPr>
          <p:cNvSpPr>
            <a:spLocks noChangeShapeType="1"/>
          </p:cNvSpPr>
          <p:nvPr/>
        </p:nvSpPr>
        <p:spPr bwMode="auto">
          <a:xfrm flipV="1">
            <a:off x="5508625" y="2420938"/>
            <a:ext cx="863600"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7418" name="Text Box 10">
            <a:extLst>
              <a:ext uri="{FF2B5EF4-FFF2-40B4-BE49-F238E27FC236}">
                <a16:creationId xmlns:a16="http://schemas.microsoft.com/office/drawing/2014/main" id="{3CB5B2B7-28DC-4318-92A0-A0B9FE4FB8E2}"/>
              </a:ext>
            </a:extLst>
          </p:cNvPr>
          <p:cNvSpPr txBox="1">
            <a:spLocks noChangeArrowheads="1"/>
          </p:cNvSpPr>
          <p:nvPr/>
        </p:nvSpPr>
        <p:spPr bwMode="auto">
          <a:xfrm>
            <a:off x="6372225" y="1700213"/>
            <a:ext cx="2592388"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3. They have a compost bin for organic rubbish.</a:t>
            </a:r>
          </a:p>
        </p:txBody>
      </p:sp>
      <p:sp>
        <p:nvSpPr>
          <p:cNvPr id="17419" name="Line 11">
            <a:extLst>
              <a:ext uri="{FF2B5EF4-FFF2-40B4-BE49-F238E27FC236}">
                <a16:creationId xmlns:a16="http://schemas.microsoft.com/office/drawing/2014/main" id="{F6D3DACE-D9C3-4FE3-8CF2-32BF43DBCBFB}"/>
              </a:ext>
            </a:extLst>
          </p:cNvPr>
          <p:cNvSpPr>
            <a:spLocks noChangeShapeType="1"/>
          </p:cNvSpPr>
          <p:nvPr/>
        </p:nvSpPr>
        <p:spPr bwMode="auto">
          <a:xfrm>
            <a:off x="5435600" y="3789363"/>
            <a:ext cx="576263"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7420" name="Text Box 12">
            <a:extLst>
              <a:ext uri="{FF2B5EF4-FFF2-40B4-BE49-F238E27FC236}">
                <a16:creationId xmlns:a16="http://schemas.microsoft.com/office/drawing/2014/main" id="{A1C885A8-F357-4808-A405-F9F2DB46078E}"/>
              </a:ext>
            </a:extLst>
          </p:cNvPr>
          <p:cNvSpPr txBox="1">
            <a:spLocks noChangeArrowheads="1"/>
          </p:cNvSpPr>
          <p:nvPr/>
        </p:nvSpPr>
        <p:spPr bwMode="auto">
          <a:xfrm>
            <a:off x="5724525" y="4581525"/>
            <a:ext cx="2376488"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4. They have solar panels on the roof so they colect energy with the sun.</a:t>
            </a:r>
          </a:p>
        </p:txBody>
      </p:sp>
      <p:sp>
        <p:nvSpPr>
          <p:cNvPr id="17421" name="Line 13">
            <a:extLst>
              <a:ext uri="{FF2B5EF4-FFF2-40B4-BE49-F238E27FC236}">
                <a16:creationId xmlns:a16="http://schemas.microsoft.com/office/drawing/2014/main" id="{F6C0FC72-6CC9-4C9F-8814-49FA8FF3A81C}"/>
              </a:ext>
            </a:extLst>
          </p:cNvPr>
          <p:cNvSpPr>
            <a:spLocks noChangeShapeType="1"/>
          </p:cNvSpPr>
          <p:nvPr/>
        </p:nvSpPr>
        <p:spPr bwMode="auto">
          <a:xfrm>
            <a:off x="4427538" y="3789363"/>
            <a:ext cx="0"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7422" name="Text Box 14">
            <a:extLst>
              <a:ext uri="{FF2B5EF4-FFF2-40B4-BE49-F238E27FC236}">
                <a16:creationId xmlns:a16="http://schemas.microsoft.com/office/drawing/2014/main" id="{8D5B540C-0E6D-4E1F-9A5E-527CAF9254AD}"/>
              </a:ext>
            </a:extLst>
          </p:cNvPr>
          <p:cNvSpPr txBox="1">
            <a:spLocks noChangeArrowheads="1"/>
          </p:cNvSpPr>
          <p:nvPr/>
        </p:nvSpPr>
        <p:spPr bwMode="auto">
          <a:xfrm>
            <a:off x="3203575" y="4797425"/>
            <a:ext cx="23050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5. They dry they’re clothes on a dry line so they don’t use electricity.</a:t>
            </a:r>
          </a:p>
        </p:txBody>
      </p:sp>
      <p:sp>
        <p:nvSpPr>
          <p:cNvPr id="17423" name="Line 15">
            <a:extLst>
              <a:ext uri="{FF2B5EF4-FFF2-40B4-BE49-F238E27FC236}">
                <a16:creationId xmlns:a16="http://schemas.microsoft.com/office/drawing/2014/main" id="{F07FBBE7-17A6-4D3B-AB6B-ECEE4FE31A7F}"/>
              </a:ext>
            </a:extLst>
          </p:cNvPr>
          <p:cNvSpPr>
            <a:spLocks noChangeShapeType="1"/>
          </p:cNvSpPr>
          <p:nvPr/>
        </p:nvSpPr>
        <p:spPr bwMode="auto">
          <a:xfrm flipH="1">
            <a:off x="2484438" y="3716338"/>
            <a:ext cx="719137"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7424" name="Text Box 16">
            <a:extLst>
              <a:ext uri="{FF2B5EF4-FFF2-40B4-BE49-F238E27FC236}">
                <a16:creationId xmlns:a16="http://schemas.microsoft.com/office/drawing/2014/main" id="{71A70614-F484-4607-8C84-82F3B7D10D66}"/>
              </a:ext>
            </a:extLst>
          </p:cNvPr>
          <p:cNvSpPr txBox="1">
            <a:spLocks noChangeArrowheads="1"/>
          </p:cNvSpPr>
          <p:nvPr/>
        </p:nvSpPr>
        <p:spPr bwMode="auto">
          <a:xfrm>
            <a:off x="971550" y="4652963"/>
            <a:ext cx="1944688"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6. They have biodegradable cleaners, so the water they ˝flush˝ isnt to poluted.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AutoShape 4">
            <a:extLst>
              <a:ext uri="{FF2B5EF4-FFF2-40B4-BE49-F238E27FC236}">
                <a16:creationId xmlns:a16="http://schemas.microsoft.com/office/drawing/2014/main" id="{0D974596-81E6-42D8-8C80-286B58F78FFB}"/>
              </a:ext>
            </a:extLst>
          </p:cNvPr>
          <p:cNvSpPr>
            <a:spLocks noChangeArrowheads="1"/>
          </p:cNvSpPr>
          <p:nvPr/>
        </p:nvSpPr>
        <p:spPr bwMode="auto">
          <a:xfrm>
            <a:off x="3203575" y="2852738"/>
            <a:ext cx="2305050" cy="936625"/>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sl-SI" altLang="sl-SI"/>
              <a:t>Lady GaGa</a:t>
            </a:r>
          </a:p>
        </p:txBody>
      </p:sp>
      <p:sp>
        <p:nvSpPr>
          <p:cNvPr id="18437" name="Line 5">
            <a:extLst>
              <a:ext uri="{FF2B5EF4-FFF2-40B4-BE49-F238E27FC236}">
                <a16:creationId xmlns:a16="http://schemas.microsoft.com/office/drawing/2014/main" id="{84B72A3D-CD31-4BD1-AA8E-524B40809A7E}"/>
              </a:ext>
            </a:extLst>
          </p:cNvPr>
          <p:cNvSpPr>
            <a:spLocks noChangeShapeType="1"/>
          </p:cNvSpPr>
          <p:nvPr/>
        </p:nvSpPr>
        <p:spPr bwMode="auto">
          <a:xfrm flipH="1" flipV="1">
            <a:off x="2771775" y="2060575"/>
            <a:ext cx="576263"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8438" name="Text Box 6">
            <a:extLst>
              <a:ext uri="{FF2B5EF4-FFF2-40B4-BE49-F238E27FC236}">
                <a16:creationId xmlns:a16="http://schemas.microsoft.com/office/drawing/2014/main" id="{4719525B-CE59-44F1-B334-D54CAE6C31D3}"/>
              </a:ext>
            </a:extLst>
          </p:cNvPr>
          <p:cNvSpPr txBox="1">
            <a:spLocks noChangeArrowheads="1"/>
          </p:cNvSpPr>
          <p:nvPr/>
        </p:nvSpPr>
        <p:spPr bwMode="auto">
          <a:xfrm>
            <a:off x="971550" y="1052513"/>
            <a:ext cx="2736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1. She is a famouse pop singer from New York.</a:t>
            </a:r>
          </a:p>
        </p:txBody>
      </p:sp>
      <p:sp>
        <p:nvSpPr>
          <p:cNvPr id="18439" name="Line 7">
            <a:extLst>
              <a:ext uri="{FF2B5EF4-FFF2-40B4-BE49-F238E27FC236}">
                <a16:creationId xmlns:a16="http://schemas.microsoft.com/office/drawing/2014/main" id="{2E1BD685-C243-41E9-AA83-0F8439239394}"/>
              </a:ext>
            </a:extLst>
          </p:cNvPr>
          <p:cNvSpPr>
            <a:spLocks noChangeShapeType="1"/>
          </p:cNvSpPr>
          <p:nvPr/>
        </p:nvSpPr>
        <p:spPr bwMode="auto">
          <a:xfrm flipV="1">
            <a:off x="4500563" y="2060575"/>
            <a:ext cx="0"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8440" name="Text Box 8">
            <a:extLst>
              <a:ext uri="{FF2B5EF4-FFF2-40B4-BE49-F238E27FC236}">
                <a16:creationId xmlns:a16="http://schemas.microsoft.com/office/drawing/2014/main" id="{DB351EEF-BFAE-4EF4-ADCF-DB1CA9F8C3F2}"/>
              </a:ext>
            </a:extLst>
          </p:cNvPr>
          <p:cNvSpPr txBox="1">
            <a:spLocks noChangeArrowheads="1"/>
          </p:cNvSpPr>
          <p:nvPr/>
        </p:nvSpPr>
        <p:spPr bwMode="auto">
          <a:xfrm>
            <a:off x="3779838" y="1052513"/>
            <a:ext cx="244792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2. Her real name is Stefani Joanne Angelina Germanotta.</a:t>
            </a:r>
          </a:p>
        </p:txBody>
      </p:sp>
      <p:sp>
        <p:nvSpPr>
          <p:cNvPr id="18441" name="Line 9">
            <a:extLst>
              <a:ext uri="{FF2B5EF4-FFF2-40B4-BE49-F238E27FC236}">
                <a16:creationId xmlns:a16="http://schemas.microsoft.com/office/drawing/2014/main" id="{B1F9080E-7CA8-464D-9082-3F1F49A84BF1}"/>
              </a:ext>
            </a:extLst>
          </p:cNvPr>
          <p:cNvSpPr>
            <a:spLocks noChangeShapeType="1"/>
          </p:cNvSpPr>
          <p:nvPr/>
        </p:nvSpPr>
        <p:spPr bwMode="auto">
          <a:xfrm flipV="1">
            <a:off x="5508625" y="2420938"/>
            <a:ext cx="719138"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8442" name="Text Box 10">
            <a:extLst>
              <a:ext uri="{FF2B5EF4-FFF2-40B4-BE49-F238E27FC236}">
                <a16:creationId xmlns:a16="http://schemas.microsoft.com/office/drawing/2014/main" id="{D709699A-E1AA-47E7-A503-6BA75E2DCA5E}"/>
              </a:ext>
            </a:extLst>
          </p:cNvPr>
          <p:cNvSpPr txBox="1">
            <a:spLocks noChangeArrowheads="1"/>
          </p:cNvSpPr>
          <p:nvPr/>
        </p:nvSpPr>
        <p:spPr bwMode="auto">
          <a:xfrm>
            <a:off x="6300788" y="1773238"/>
            <a:ext cx="2843212" cy="201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3. Before her singing career she was a song writter. She wrote lyrics for singers like Britney spears, The Pussycat Dolls and The Black Eyed Peas.</a:t>
            </a:r>
          </a:p>
        </p:txBody>
      </p:sp>
      <p:sp>
        <p:nvSpPr>
          <p:cNvPr id="18443" name="Line 11">
            <a:extLst>
              <a:ext uri="{FF2B5EF4-FFF2-40B4-BE49-F238E27FC236}">
                <a16:creationId xmlns:a16="http://schemas.microsoft.com/office/drawing/2014/main" id="{BE5318FB-7DDF-46DF-B4B6-EF04A656D097}"/>
              </a:ext>
            </a:extLst>
          </p:cNvPr>
          <p:cNvSpPr>
            <a:spLocks noChangeShapeType="1"/>
          </p:cNvSpPr>
          <p:nvPr/>
        </p:nvSpPr>
        <p:spPr bwMode="auto">
          <a:xfrm>
            <a:off x="5435600" y="3789363"/>
            <a:ext cx="649288"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8444" name="Text Box 12">
            <a:extLst>
              <a:ext uri="{FF2B5EF4-FFF2-40B4-BE49-F238E27FC236}">
                <a16:creationId xmlns:a16="http://schemas.microsoft.com/office/drawing/2014/main" id="{62FD7CEB-B129-4AC4-99AE-7080CA4751F6}"/>
              </a:ext>
            </a:extLst>
          </p:cNvPr>
          <p:cNvSpPr txBox="1">
            <a:spLocks noChangeArrowheads="1"/>
          </p:cNvSpPr>
          <p:nvPr/>
        </p:nvSpPr>
        <p:spPr bwMode="auto">
          <a:xfrm>
            <a:off x="5940425" y="4581525"/>
            <a:ext cx="2592388"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4. Her style looks really crazy. She has many strange costumes like the bubble costume, Kermin coat, …</a:t>
            </a:r>
          </a:p>
        </p:txBody>
      </p:sp>
      <p:sp>
        <p:nvSpPr>
          <p:cNvPr id="18445" name="Line 13">
            <a:extLst>
              <a:ext uri="{FF2B5EF4-FFF2-40B4-BE49-F238E27FC236}">
                <a16:creationId xmlns:a16="http://schemas.microsoft.com/office/drawing/2014/main" id="{53C0CE7E-EA8C-439A-B553-55FE611114E8}"/>
              </a:ext>
            </a:extLst>
          </p:cNvPr>
          <p:cNvSpPr>
            <a:spLocks noChangeShapeType="1"/>
          </p:cNvSpPr>
          <p:nvPr/>
        </p:nvSpPr>
        <p:spPr bwMode="auto">
          <a:xfrm flipH="1">
            <a:off x="3059113" y="3789363"/>
            <a:ext cx="288925"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8446" name="Text Box 14">
            <a:extLst>
              <a:ext uri="{FF2B5EF4-FFF2-40B4-BE49-F238E27FC236}">
                <a16:creationId xmlns:a16="http://schemas.microsoft.com/office/drawing/2014/main" id="{8D409A9B-F8E0-4B1B-8DEE-AE753392C9B4}"/>
              </a:ext>
            </a:extLst>
          </p:cNvPr>
          <p:cNvSpPr txBox="1">
            <a:spLocks noChangeArrowheads="1"/>
          </p:cNvSpPr>
          <p:nvPr/>
        </p:nvSpPr>
        <p:spPr bwMode="auto">
          <a:xfrm>
            <a:off x="1331913" y="4581525"/>
            <a:ext cx="23050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5. She made two albums: The fame &amp; The fame monster.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AutoShape 4">
            <a:extLst>
              <a:ext uri="{FF2B5EF4-FFF2-40B4-BE49-F238E27FC236}">
                <a16:creationId xmlns:a16="http://schemas.microsoft.com/office/drawing/2014/main" id="{210F3905-41C1-4C96-AC20-4EF8265BDA36}"/>
              </a:ext>
            </a:extLst>
          </p:cNvPr>
          <p:cNvSpPr>
            <a:spLocks noChangeArrowheads="1"/>
          </p:cNvSpPr>
          <p:nvPr/>
        </p:nvSpPr>
        <p:spPr bwMode="auto">
          <a:xfrm>
            <a:off x="3203575" y="2852738"/>
            <a:ext cx="2305050" cy="936625"/>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sl-SI" altLang="sl-SI"/>
              <a:t>A short rock history</a:t>
            </a:r>
          </a:p>
        </p:txBody>
      </p:sp>
      <p:sp>
        <p:nvSpPr>
          <p:cNvPr id="19461" name="Line 5">
            <a:extLst>
              <a:ext uri="{FF2B5EF4-FFF2-40B4-BE49-F238E27FC236}">
                <a16:creationId xmlns:a16="http://schemas.microsoft.com/office/drawing/2014/main" id="{9295020E-F57A-471E-955F-CF9C7658DF45}"/>
              </a:ext>
            </a:extLst>
          </p:cNvPr>
          <p:cNvSpPr>
            <a:spLocks noChangeShapeType="1"/>
          </p:cNvSpPr>
          <p:nvPr/>
        </p:nvSpPr>
        <p:spPr bwMode="auto">
          <a:xfrm flipH="1" flipV="1">
            <a:off x="2771775" y="2276475"/>
            <a:ext cx="504825"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9462" name="Text Box 6">
            <a:extLst>
              <a:ext uri="{FF2B5EF4-FFF2-40B4-BE49-F238E27FC236}">
                <a16:creationId xmlns:a16="http://schemas.microsoft.com/office/drawing/2014/main" id="{5DBB849B-A860-41CD-85B1-5A6F499F4175}"/>
              </a:ext>
            </a:extLst>
          </p:cNvPr>
          <p:cNvSpPr txBox="1">
            <a:spLocks noChangeArrowheads="1"/>
          </p:cNvSpPr>
          <p:nvPr/>
        </p:nvSpPr>
        <p:spPr bwMode="auto">
          <a:xfrm>
            <a:off x="1042988" y="1341438"/>
            <a:ext cx="244792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1. Rock began in the USA in the early 1950’s.</a:t>
            </a:r>
          </a:p>
        </p:txBody>
      </p:sp>
      <p:sp>
        <p:nvSpPr>
          <p:cNvPr id="19463" name="Line 7">
            <a:extLst>
              <a:ext uri="{FF2B5EF4-FFF2-40B4-BE49-F238E27FC236}">
                <a16:creationId xmlns:a16="http://schemas.microsoft.com/office/drawing/2014/main" id="{8F6E431B-0C6E-4A1E-B834-16840BCE2F1A}"/>
              </a:ext>
            </a:extLst>
          </p:cNvPr>
          <p:cNvSpPr>
            <a:spLocks noChangeShapeType="1"/>
          </p:cNvSpPr>
          <p:nvPr/>
        </p:nvSpPr>
        <p:spPr bwMode="auto">
          <a:xfrm flipV="1">
            <a:off x="4427538" y="2205038"/>
            <a:ext cx="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9464" name="Text Box 8">
            <a:extLst>
              <a:ext uri="{FF2B5EF4-FFF2-40B4-BE49-F238E27FC236}">
                <a16:creationId xmlns:a16="http://schemas.microsoft.com/office/drawing/2014/main" id="{BA05BDA4-1731-4EE2-97E5-1287B5C54A5F}"/>
              </a:ext>
            </a:extLst>
          </p:cNvPr>
          <p:cNvSpPr txBox="1">
            <a:spLocks noChangeArrowheads="1"/>
          </p:cNvSpPr>
          <p:nvPr/>
        </p:nvSpPr>
        <p:spPr bwMode="auto">
          <a:xfrm>
            <a:off x="3779838" y="981075"/>
            <a:ext cx="1944687"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2. It started with rhythm, blues, R&amp;B and jazz (black music). </a:t>
            </a:r>
          </a:p>
        </p:txBody>
      </p:sp>
      <p:sp>
        <p:nvSpPr>
          <p:cNvPr id="19465" name="Line 9">
            <a:extLst>
              <a:ext uri="{FF2B5EF4-FFF2-40B4-BE49-F238E27FC236}">
                <a16:creationId xmlns:a16="http://schemas.microsoft.com/office/drawing/2014/main" id="{C86DCC2E-C72A-40FF-9FEC-075AD63DECEF}"/>
              </a:ext>
            </a:extLst>
          </p:cNvPr>
          <p:cNvSpPr>
            <a:spLocks noChangeShapeType="1"/>
          </p:cNvSpPr>
          <p:nvPr/>
        </p:nvSpPr>
        <p:spPr bwMode="auto">
          <a:xfrm flipV="1">
            <a:off x="5435600" y="2420938"/>
            <a:ext cx="720725"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9466" name="Text Box 10">
            <a:extLst>
              <a:ext uri="{FF2B5EF4-FFF2-40B4-BE49-F238E27FC236}">
                <a16:creationId xmlns:a16="http://schemas.microsoft.com/office/drawing/2014/main" id="{1F79550C-A7E9-4AB2-A653-D652E0F7D23C}"/>
              </a:ext>
            </a:extLst>
          </p:cNvPr>
          <p:cNvSpPr txBox="1">
            <a:spLocks noChangeArrowheads="1"/>
          </p:cNvSpPr>
          <p:nvPr/>
        </p:nvSpPr>
        <p:spPr bwMode="auto">
          <a:xfrm>
            <a:off x="6300788" y="1557338"/>
            <a:ext cx="2447925"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3. In the mid 1950’s rock ‘n’ roll had become very popular. Popular rock ‘n’ roll singers are: Elvis Presley, Bill Haley, …</a:t>
            </a:r>
          </a:p>
        </p:txBody>
      </p:sp>
      <p:sp>
        <p:nvSpPr>
          <p:cNvPr id="19467" name="Line 11">
            <a:extLst>
              <a:ext uri="{FF2B5EF4-FFF2-40B4-BE49-F238E27FC236}">
                <a16:creationId xmlns:a16="http://schemas.microsoft.com/office/drawing/2014/main" id="{09A74247-1ADA-4594-A531-E6DCEC964C03}"/>
              </a:ext>
            </a:extLst>
          </p:cNvPr>
          <p:cNvSpPr>
            <a:spLocks noChangeShapeType="1"/>
          </p:cNvSpPr>
          <p:nvPr/>
        </p:nvSpPr>
        <p:spPr bwMode="auto">
          <a:xfrm>
            <a:off x="5435600" y="3789363"/>
            <a:ext cx="43180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9469" name="Text Box 13">
            <a:extLst>
              <a:ext uri="{FF2B5EF4-FFF2-40B4-BE49-F238E27FC236}">
                <a16:creationId xmlns:a16="http://schemas.microsoft.com/office/drawing/2014/main" id="{8E8F05ED-67F1-4DB5-95E5-8584890D65E7}"/>
              </a:ext>
            </a:extLst>
          </p:cNvPr>
          <p:cNvSpPr txBox="1">
            <a:spLocks noChangeArrowheads="1"/>
          </p:cNvSpPr>
          <p:nvPr/>
        </p:nvSpPr>
        <p:spPr bwMode="auto">
          <a:xfrm>
            <a:off x="6084888" y="4005263"/>
            <a:ext cx="2590800"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4. In the early 1960’s Rock ‘n’ roll became boring and a new group from England became popular – The beatles.</a:t>
            </a:r>
          </a:p>
        </p:txBody>
      </p:sp>
      <p:sp>
        <p:nvSpPr>
          <p:cNvPr id="19470" name="Line 14">
            <a:extLst>
              <a:ext uri="{FF2B5EF4-FFF2-40B4-BE49-F238E27FC236}">
                <a16:creationId xmlns:a16="http://schemas.microsoft.com/office/drawing/2014/main" id="{32FA64A0-CF13-4A2A-A561-F2630204D48A}"/>
              </a:ext>
            </a:extLst>
          </p:cNvPr>
          <p:cNvSpPr>
            <a:spLocks noChangeShapeType="1"/>
          </p:cNvSpPr>
          <p:nvPr/>
        </p:nvSpPr>
        <p:spPr bwMode="auto">
          <a:xfrm>
            <a:off x="4427538" y="3789363"/>
            <a:ext cx="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9471" name="Text Box 15">
            <a:extLst>
              <a:ext uri="{FF2B5EF4-FFF2-40B4-BE49-F238E27FC236}">
                <a16:creationId xmlns:a16="http://schemas.microsoft.com/office/drawing/2014/main" id="{D92BD2C1-7469-4724-B7DD-E5F45504795F}"/>
              </a:ext>
            </a:extLst>
          </p:cNvPr>
          <p:cNvSpPr txBox="1">
            <a:spLocks noChangeArrowheads="1"/>
          </p:cNvSpPr>
          <p:nvPr/>
        </p:nvSpPr>
        <p:spPr bwMode="auto">
          <a:xfrm>
            <a:off x="3348038" y="4508500"/>
            <a:ext cx="2519362"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5. The Beatles first started singing American style songs, but soon they made they’re own style of music.</a:t>
            </a:r>
          </a:p>
        </p:txBody>
      </p:sp>
      <p:sp>
        <p:nvSpPr>
          <p:cNvPr id="19472" name="Line 16">
            <a:extLst>
              <a:ext uri="{FF2B5EF4-FFF2-40B4-BE49-F238E27FC236}">
                <a16:creationId xmlns:a16="http://schemas.microsoft.com/office/drawing/2014/main" id="{DB994AC6-C72A-4F3A-AAFC-4EB995C7D7E7}"/>
              </a:ext>
            </a:extLst>
          </p:cNvPr>
          <p:cNvSpPr>
            <a:spLocks noChangeShapeType="1"/>
          </p:cNvSpPr>
          <p:nvPr/>
        </p:nvSpPr>
        <p:spPr bwMode="auto">
          <a:xfrm flipH="1">
            <a:off x="2627313" y="3789363"/>
            <a:ext cx="649287"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9473" name="Text Box 17">
            <a:extLst>
              <a:ext uri="{FF2B5EF4-FFF2-40B4-BE49-F238E27FC236}">
                <a16:creationId xmlns:a16="http://schemas.microsoft.com/office/drawing/2014/main" id="{1FF49E54-37C3-427F-9A8E-155FFFA1FAAB}"/>
              </a:ext>
            </a:extLst>
          </p:cNvPr>
          <p:cNvSpPr txBox="1">
            <a:spLocks noChangeArrowheads="1"/>
          </p:cNvSpPr>
          <p:nvPr/>
        </p:nvSpPr>
        <p:spPr bwMode="auto">
          <a:xfrm>
            <a:off x="1042988" y="4581525"/>
            <a:ext cx="2016125"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6. In the 1970’s electonics soon changed the rock ‘n’ roll stlye to Rock.</a:t>
            </a:r>
          </a:p>
        </p:txBody>
      </p:sp>
      <p:sp>
        <p:nvSpPr>
          <p:cNvPr id="19475" name="Line 19">
            <a:extLst>
              <a:ext uri="{FF2B5EF4-FFF2-40B4-BE49-F238E27FC236}">
                <a16:creationId xmlns:a16="http://schemas.microsoft.com/office/drawing/2014/main" id="{9206F7C8-4151-4598-89F4-F44BAAB99096}"/>
              </a:ext>
            </a:extLst>
          </p:cNvPr>
          <p:cNvSpPr>
            <a:spLocks noChangeShapeType="1"/>
          </p:cNvSpPr>
          <p:nvPr/>
        </p:nvSpPr>
        <p:spPr bwMode="auto">
          <a:xfrm flipH="1">
            <a:off x="2700338" y="3284538"/>
            <a:ext cx="5032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9476" name="Text Box 20">
            <a:extLst>
              <a:ext uri="{FF2B5EF4-FFF2-40B4-BE49-F238E27FC236}">
                <a16:creationId xmlns:a16="http://schemas.microsoft.com/office/drawing/2014/main" id="{509C68AA-79E9-4350-9212-DB76C10D8B57}"/>
              </a:ext>
            </a:extLst>
          </p:cNvPr>
          <p:cNvSpPr txBox="1">
            <a:spLocks noChangeArrowheads="1"/>
          </p:cNvSpPr>
          <p:nvPr/>
        </p:nvSpPr>
        <p:spPr bwMode="auto">
          <a:xfrm>
            <a:off x="0" y="2565400"/>
            <a:ext cx="2771775"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7. Today many new tipes of music combined with other styles, today. There is Heavy metal, reggae, rap, disco, Afro-rock, Mex-rock, …</a:t>
            </a:r>
          </a:p>
        </p:txBody>
      </p:sp>
    </p:spTree>
  </p:cSld>
  <p:clrMapOvr>
    <a:masterClrMapping/>
  </p:clrMapOvr>
</p:sld>
</file>

<file path=ppt/theme/theme1.xml><?xml version="1.0" encoding="utf-8"?>
<a:theme xmlns:a="http://schemas.openxmlformats.org/drawingml/2006/main" name="Privzeti načrt">
  <a:themeElements>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ivzeti načr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ivzeti nač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ivzeti nač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ivzeti nač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ivzeti nač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ivzeti nač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ivzeti načr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ivzeti nač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ivzeti nač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ivzeti nač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ivzeti nač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ivzeti nač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2713</Words>
  <Application>Microsoft Office PowerPoint</Application>
  <PresentationFormat>On-screen Show (4:3)</PresentationFormat>
  <Paragraphs>514</Paragraphs>
  <Slides>19</Slides>
  <Notes>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19</vt:i4>
      </vt:variant>
    </vt:vector>
  </HeadingPairs>
  <TitlesOfParts>
    <vt:vector size="21" baseType="lpstr">
      <vt:lpstr>Arial</vt:lpstr>
      <vt:lpstr>Privzeti načrt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2019-07-04T11:09:57Z</dcterms:created>
  <dcterms:modified xsi:type="dcterms:W3CDTF">2019-07-04T11:09:58Z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