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  <p:sldId id="279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53"/>
    <a:srgbClr val="7030A0"/>
    <a:srgbClr val="CCFFFF"/>
    <a:srgbClr val="C7E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0" autoAdjust="0"/>
    <p:restoredTop sz="96187" autoAdjust="0"/>
  </p:normalViewPr>
  <p:slideViewPr>
    <p:cSldViewPr snapToGrid="0">
      <p:cViewPr varScale="1">
        <p:scale>
          <a:sx n="88" d="100"/>
          <a:sy n="88" d="100"/>
        </p:scale>
        <p:origin x="90" y="6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8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D54FC331-559C-483A-8F9B-FF4A18934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017DA1C-802C-40B9-848F-81ED978BDAC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E0FA79-B0E6-4C68-B004-8BECF6431279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Označba mesta stranske slike 3">
            <a:extLst>
              <a:ext uri="{FF2B5EF4-FFF2-40B4-BE49-F238E27FC236}">
                <a16:creationId xmlns:a16="http://schemas.microsoft.com/office/drawing/2014/main" id="{F5041C23-4374-4938-9BB3-E60BA0145A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Označba mesta opomb 4">
            <a:extLst>
              <a:ext uri="{FF2B5EF4-FFF2-40B4-BE49-F238E27FC236}">
                <a16:creationId xmlns:a16="http://schemas.microsoft.com/office/drawing/2014/main" id="{E2708AF0-9F7E-43DA-9F0C-916F6B935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en-US" noProof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22A05D4-5E41-4ADE-BC8F-AABD05965B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5D583A9-240A-4DCC-B0DE-5D361F613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F28C20-3378-4F1B-A6FB-865E1A029622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značba mesta stranske slike 1">
            <a:extLst>
              <a:ext uri="{FF2B5EF4-FFF2-40B4-BE49-F238E27FC236}">
                <a16:creationId xmlns:a16="http://schemas.microsoft.com/office/drawing/2014/main" id="{2E39FD52-81E5-4841-ABDB-A11781C045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Označba mesta opomb 2">
            <a:extLst>
              <a:ext uri="{FF2B5EF4-FFF2-40B4-BE49-F238E27FC236}">
                <a16:creationId xmlns:a16="http://schemas.microsoft.com/office/drawing/2014/main" id="{87AA3BAB-EB34-4DA8-AFFA-7DDAE63839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2772" name="Označba mesta številke diapozitiva 3">
            <a:extLst>
              <a:ext uri="{FF2B5EF4-FFF2-40B4-BE49-F238E27FC236}">
                <a16:creationId xmlns:a16="http://schemas.microsoft.com/office/drawing/2014/main" id="{F55DEF08-BC21-432B-8C07-38323668B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E63B1C-B3AC-4633-A814-C7BA22B7F47C}" type="slidenum">
              <a:rPr lang="en-US" altLang="sl-SI"/>
              <a:pPr/>
              <a:t>4</a:t>
            </a:fld>
            <a:endParaRPr lang="en-US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značba mesta stranske slike 1">
            <a:extLst>
              <a:ext uri="{FF2B5EF4-FFF2-40B4-BE49-F238E27FC236}">
                <a16:creationId xmlns:a16="http://schemas.microsoft.com/office/drawing/2014/main" id="{5B073FEF-4A19-4815-8BFB-EE01CB4A5D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Označba mesta opomb 2">
            <a:extLst>
              <a:ext uri="{FF2B5EF4-FFF2-40B4-BE49-F238E27FC236}">
                <a16:creationId xmlns:a16="http://schemas.microsoft.com/office/drawing/2014/main" id="{9FD6204E-61D0-43D5-B3E4-9F2DCF5DD4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3796" name="Označba mesta številke diapozitiva 3">
            <a:extLst>
              <a:ext uri="{FF2B5EF4-FFF2-40B4-BE49-F238E27FC236}">
                <a16:creationId xmlns:a16="http://schemas.microsoft.com/office/drawing/2014/main" id="{D8674E5A-637D-478E-BF80-8BEC316F4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883A28-897B-480F-93D3-DB0C8A2E45BB}" type="slidenum">
              <a:rPr lang="en-US" altLang="sl-SI"/>
              <a:pPr/>
              <a:t>19</a:t>
            </a:fld>
            <a:endParaRPr lang="en-US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29F3FB2-382C-4099-81C8-D7FBCA99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2D5A-AD5C-4746-8DA0-E1A7BBB48A69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DCC7E07-447A-4819-8673-B578B131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EDDAF85-646D-4E36-A857-ED430995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E4EE8-BF7D-4B99-9FF9-C474AEC5EAE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385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C7466A6-D41F-439D-BF01-6731E6C9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5A71D-D5F1-4AE0-99C3-10EE7142F0BE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E4B9CF7-E63A-4593-AF52-A40569CB8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6468E69-6956-43AA-A648-27DDC465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80CA5-1E06-436A-9241-AAED37F4650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0658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1D807F9-1066-4908-B228-A6AF5C12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9921-354B-44BE-B105-F843E41EDF5D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896D24B-CA1C-4D3C-A67B-5C5322E0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50F67F3-9C71-4257-862D-28A07953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4D427-5C2C-434F-B2C4-FB08E2AA92C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9034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F7F9528-ACA1-478F-BC78-9BF5560E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BD23A-7422-498A-ADD7-E5E288D5565E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7F2C3D4-1C78-4E18-B94C-F12DE1F1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E2862D7-3DCE-43EF-BDF2-3F7DA346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77F2-713F-4C75-878E-98ECC5257A1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2955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144239A-8EE9-4474-83D9-B22460A4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FD805-4184-4BF2-9DEA-5E1F15236096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05A79E0-03F9-4A69-9FA2-818FB112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6E4D627-93C4-47E1-B6DD-3082A7CF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5C802-B4E5-48FE-9447-7AC77D2237F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8204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71BE0F04-7355-460B-8061-36D853E2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A3A6-3882-4D71-9DED-6B8E7BC8CC03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6" name="Označba mesta noge 4">
            <a:extLst>
              <a:ext uri="{FF2B5EF4-FFF2-40B4-BE49-F238E27FC236}">
                <a16:creationId xmlns:a16="http://schemas.microsoft.com/office/drawing/2014/main" id="{7DD6EBCA-E47E-4819-B137-11802E7B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9FDF9D74-19ED-44FE-8B55-72D40000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6A346-2FEA-4D56-BD25-3128DD2175D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4369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značba mesta datuma 3">
            <a:extLst>
              <a:ext uri="{FF2B5EF4-FFF2-40B4-BE49-F238E27FC236}">
                <a16:creationId xmlns:a16="http://schemas.microsoft.com/office/drawing/2014/main" id="{DA7CD9FE-191B-4A90-B946-14E6C04C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24B6-0935-4BAB-BBA0-2D918B6A968C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8" name="Označba mesta noge 4">
            <a:extLst>
              <a:ext uri="{FF2B5EF4-FFF2-40B4-BE49-F238E27FC236}">
                <a16:creationId xmlns:a16="http://schemas.microsoft.com/office/drawing/2014/main" id="{6F816E56-1C19-4058-8399-4F5686A3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značba mesta številke diapozitiva 5">
            <a:extLst>
              <a:ext uri="{FF2B5EF4-FFF2-40B4-BE49-F238E27FC236}">
                <a16:creationId xmlns:a16="http://schemas.microsoft.com/office/drawing/2014/main" id="{5D3199C6-94CD-43D0-A9E9-CB386689F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22490-0235-41AC-A650-9D401C1527B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8823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datuma 3">
            <a:extLst>
              <a:ext uri="{FF2B5EF4-FFF2-40B4-BE49-F238E27FC236}">
                <a16:creationId xmlns:a16="http://schemas.microsoft.com/office/drawing/2014/main" id="{6A9ED827-F6E4-4D7A-B981-3136F336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BEB2-96B5-45F0-B371-A69EE78DC29D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4" name="Označba mesta noge 4">
            <a:extLst>
              <a:ext uri="{FF2B5EF4-FFF2-40B4-BE49-F238E27FC236}">
                <a16:creationId xmlns:a16="http://schemas.microsoft.com/office/drawing/2014/main" id="{310503B4-3F4D-4295-913F-C05677F7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značba mesta številke diapozitiva 5">
            <a:extLst>
              <a:ext uri="{FF2B5EF4-FFF2-40B4-BE49-F238E27FC236}">
                <a16:creationId xmlns:a16="http://schemas.microsoft.com/office/drawing/2014/main" id="{2236031C-373D-453C-87BA-4511261E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20B7-CBA6-45FD-8A48-C8CFC9E7B0D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0719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3">
            <a:extLst>
              <a:ext uri="{FF2B5EF4-FFF2-40B4-BE49-F238E27FC236}">
                <a16:creationId xmlns:a16="http://schemas.microsoft.com/office/drawing/2014/main" id="{4A262507-92D4-451A-93E6-F2C0A46E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6F6D-3205-48B5-B6B3-1CBA7D9A05AE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3" name="Označba mesta noge 4">
            <a:extLst>
              <a:ext uri="{FF2B5EF4-FFF2-40B4-BE49-F238E27FC236}">
                <a16:creationId xmlns:a16="http://schemas.microsoft.com/office/drawing/2014/main" id="{DA06FEE2-BC10-42CA-8572-55700211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značba mesta številke diapozitiva 5">
            <a:extLst>
              <a:ext uri="{FF2B5EF4-FFF2-40B4-BE49-F238E27FC236}">
                <a16:creationId xmlns:a16="http://schemas.microsoft.com/office/drawing/2014/main" id="{3E565FF7-6074-494C-8D36-0E1187F4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68B10-2752-4138-A618-108B61E34E7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798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693BBFF3-5E7E-4025-BDAA-B42A7DF0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C4770-B4BD-4231-A4FC-A7496EC0F743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6" name="Označba mesta noge 4">
            <a:extLst>
              <a:ext uri="{FF2B5EF4-FFF2-40B4-BE49-F238E27FC236}">
                <a16:creationId xmlns:a16="http://schemas.microsoft.com/office/drawing/2014/main" id="{F0CE2041-5C0D-432C-9FD6-2B9EB345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CA1FBDEA-7A31-4874-8EB7-D42E81A7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E9593-20FE-4CFF-A052-F28784ED5C4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3284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7C99502E-559F-47C0-9C88-C7B193B8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FE3E-6E95-4AAE-B7EA-7CA9C2840FFC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6" name="Označba mesta noge 4">
            <a:extLst>
              <a:ext uri="{FF2B5EF4-FFF2-40B4-BE49-F238E27FC236}">
                <a16:creationId xmlns:a16="http://schemas.microsoft.com/office/drawing/2014/main" id="{9F1929B2-8D8C-4F44-B971-14B7A0A1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2FA7825A-4990-4FA9-9B02-22CBE540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F8C19-8F23-439A-9F61-752900B4B25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2656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značba mesta naslova 1">
            <a:extLst>
              <a:ext uri="{FF2B5EF4-FFF2-40B4-BE49-F238E27FC236}">
                <a16:creationId xmlns:a16="http://schemas.microsoft.com/office/drawing/2014/main" id="{75C62E90-F1DB-4713-8AC8-A7E47C24A5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7" name="Označba mesta besedila 2">
            <a:extLst>
              <a:ext uri="{FF2B5EF4-FFF2-40B4-BE49-F238E27FC236}">
                <a16:creationId xmlns:a16="http://schemas.microsoft.com/office/drawing/2014/main" id="{738A3378-E83E-47A4-87CC-968B9EAD0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D18C50C-976A-4020-89B1-A019EAACB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F6838-07FE-485F-9268-2C7DE4AC1643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843247-1134-4DAC-A4E1-E23035A67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8887DDC-C62C-4952-AF67-80D4C0F5E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776526A-9C1C-48A1-9974-D35A100D94A9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-2h0JXte_Ah8/Twb4hFrTh1I/AAAAAAAAD2Y/2apGj4UndzY/s1600/spacesuit-issemu-dwg.jpg" TargetMode="External"/><Relationship Id="rId13" Type="http://schemas.openxmlformats.org/officeDocument/2006/relationships/hyperlink" Target="http://i.minus.com/ibnbmQKmFVaf7Y.jpg" TargetMode="External"/><Relationship Id="rId18" Type="http://schemas.openxmlformats.org/officeDocument/2006/relationships/hyperlink" Target="http://payload.cargocollective.com/1/2/78076/956701/5135055378_012c1fc257_b.jpg" TargetMode="External"/><Relationship Id="rId3" Type="http://schemas.openxmlformats.org/officeDocument/2006/relationships/hyperlink" Target="http://img.cas.sk/img/12/fullwidth/522594_vesmir-poljakov.jpg" TargetMode="External"/><Relationship Id="rId7" Type="http://schemas.openxmlformats.org/officeDocument/2006/relationships/hyperlink" Target="http://www.bigpicture.si/wp-content/uploads/2013/02/4.jpg" TargetMode="External"/><Relationship Id="rId12" Type="http://schemas.openxmlformats.org/officeDocument/2006/relationships/hyperlink" Target="http://www.bigpicture.si/wp-content/uploads/2013/02/51.jpg" TargetMode="External"/><Relationship Id="rId17" Type="http://schemas.openxmlformats.org/officeDocument/2006/relationships/hyperlink" Target="http://static.ddmcdn.com/gif/space-suit-space-station-iss-training.jpg" TargetMode="External"/><Relationship Id="rId2" Type="http://schemas.openxmlformats.org/officeDocument/2006/relationships/image" Target="../media/image22.jpeg"/><Relationship Id="rId16" Type="http://schemas.openxmlformats.org/officeDocument/2006/relationships/hyperlink" Target="http://spaceflight.nasa.gov/gallery/images/shuttle/sts-110/lores/sts110-375-032.jpg" TargetMode="External"/><Relationship Id="rId20" Type="http://schemas.openxmlformats.org/officeDocument/2006/relationships/hyperlink" Target="http://www.nasa.gov/images/content/348188main_sts112_946-7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gpicture.si/wp-content/uploads/2013/02/3.jpg" TargetMode="External"/><Relationship Id="rId11" Type="http://schemas.openxmlformats.org/officeDocument/2006/relationships/hyperlink" Target="http://www.slovenskenovice.si/sites/slovenskenovice.si/files/styles/s_1280_1024/public/dti_import/2012/07/28/image_6270699_1.jpg?itok=3Ye2UnK6" TargetMode="External"/><Relationship Id="rId5" Type="http://schemas.openxmlformats.org/officeDocument/2006/relationships/hyperlink" Target="http://www.bigpicture.si/wp-content/uploads/2013/02/2.jpg" TargetMode="External"/><Relationship Id="rId15" Type="http://schemas.openxmlformats.org/officeDocument/2006/relationships/hyperlink" Target="http://www.nasa.gov/images/content/9061main_MM_Image_Feature_42_rs4.jpg" TargetMode="External"/><Relationship Id="rId10" Type="http://schemas.openxmlformats.org/officeDocument/2006/relationships/hyperlink" Target="https://earthkam.ucsd.edu/images/iss-future.jpg" TargetMode="External"/><Relationship Id="rId19" Type="http://schemas.openxmlformats.org/officeDocument/2006/relationships/hyperlink" Target="http://www.cbsnews.com/network/news/space/133/graphics/kopra3.jpg" TargetMode="External"/><Relationship Id="rId4" Type="http://schemas.openxmlformats.org/officeDocument/2006/relationships/hyperlink" Target="http://www.bigpicture.si/wp-content/uploads/2013/02/1.jpg" TargetMode="External"/><Relationship Id="rId9" Type="http://schemas.openxmlformats.org/officeDocument/2006/relationships/hyperlink" Target="http://www.bigpicture.si/wp-content/uploads/2011/06/2725.jpg" TargetMode="External"/><Relationship Id="rId14" Type="http://schemas.openxmlformats.org/officeDocument/2006/relationships/hyperlink" Target="http://d1jqu7g1y74ds1.cloudfront.net/wp-content/uploads/2012/11/iss033e018364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C97AF4-7F36-4B64-AA05-29C41F1C5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79475"/>
            <a:ext cx="10831513" cy="2882900"/>
          </a:xfrm>
        </p:spPr>
        <p:txBody>
          <a:bodyPr/>
          <a:lstStyle/>
          <a:p>
            <a:r>
              <a:rPr lang="sv-SE" altLang="sl-SI"/>
              <a:t> </a:t>
            </a:r>
            <a:r>
              <a:rPr lang="sv-SE" altLang="sl-SI">
                <a:latin typeface="Comic Sans MS" panose="030F0702030302020204" pitchFamily="66" charset="0"/>
              </a:rPr>
              <a:t>BIVANJE V VESOLJU</a:t>
            </a:r>
            <a:br>
              <a:rPr lang="sl-SI" altLang="sl-SI">
                <a:latin typeface="Comic Sans MS" panose="030F0702030302020204" pitchFamily="66" charset="0"/>
              </a:rPr>
            </a:br>
            <a:r>
              <a:rPr lang="sv-SE" altLang="sl-SI">
                <a:latin typeface="Comic Sans MS" panose="030F0702030302020204" pitchFamily="66" charset="0"/>
              </a:rPr>
              <a:t> in </a:t>
            </a:r>
            <a:br>
              <a:rPr lang="sl-SI" altLang="sl-SI">
                <a:latin typeface="Comic Sans MS" panose="030F0702030302020204" pitchFamily="66" charset="0"/>
              </a:rPr>
            </a:br>
            <a:r>
              <a:rPr lang="sv-SE" altLang="sl-SI">
                <a:latin typeface="Comic Sans MS" panose="030F0702030302020204" pitchFamily="66" charset="0"/>
              </a:rPr>
              <a:t>NAČRTI ZA PRIHODNOST</a:t>
            </a:r>
            <a:endParaRPr lang="en-US" altLang="sl-SI">
              <a:latin typeface="Comic Sans MS" panose="030F0702030302020204" pitchFamily="66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D5292C-EA8F-49BA-AFBB-7C031475C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1513"/>
            <a:ext cx="9144000" cy="1655762"/>
          </a:xfrm>
        </p:spPr>
        <p:txBody>
          <a:bodyPr/>
          <a:lstStyle/>
          <a:p>
            <a:r>
              <a:rPr lang="en-US" altLang="sl-SI" dirty="0"/>
              <a:t>PROJEKTNA  NALOGA PRI FIZIKI</a:t>
            </a:r>
            <a:endParaRPr lang="sl-SI" altLang="sl-SI" dirty="0"/>
          </a:p>
          <a:p>
            <a:r>
              <a:rPr lang="sl-SI" altLang="sl-SI"/>
              <a:t> </a:t>
            </a:r>
            <a:endParaRPr lang="en-US" altLang="sl-SI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5E7D868-8A67-47D7-910B-4514C485E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350" y="392113"/>
            <a:ext cx="10704513" cy="605631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10D9A2-BDBA-46CF-A3A0-852051E8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242888"/>
            <a:ext cx="10515600" cy="781050"/>
          </a:xfrm>
        </p:spPr>
        <p:txBody>
          <a:bodyPr/>
          <a:lstStyle/>
          <a:p>
            <a:r>
              <a:rPr lang="sl-SI" altLang="sl-SI" b="1">
                <a:solidFill>
                  <a:srgbClr val="7030A0"/>
                </a:solidFill>
              </a:rPr>
              <a:t>VESOLJSKA HRANA</a:t>
            </a:r>
            <a:endParaRPr lang="en-US" altLang="sl-SI" b="1">
              <a:solidFill>
                <a:srgbClr val="7030A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B3437D-6A3A-499A-983E-4317DAB16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304925"/>
            <a:ext cx="10515600" cy="51165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/>
              <a:t>Že pripravljena hrana iz paketov.</a:t>
            </a:r>
            <a:br>
              <a:rPr lang="sl-SI" dirty="0"/>
            </a:br>
            <a:endParaRPr lang="sl-SI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/>
              <a:t>Vsebuje en obrok.</a:t>
            </a:r>
            <a:br>
              <a:rPr lang="sl-SI" dirty="0"/>
            </a:br>
            <a:endParaRPr lang="sl-SI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/>
              <a:t>Nekaterim pa je treba prej dodati vodo.</a:t>
            </a:r>
            <a:br>
              <a:rPr lang="sl-SI" dirty="0"/>
            </a:br>
            <a:endParaRPr lang="sl-SI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/>
              <a:t>Z tekočinami pa so težave.</a:t>
            </a:r>
            <a:br>
              <a:rPr lang="sl-SI" dirty="0"/>
            </a:br>
            <a:endParaRPr lang="sl-SI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/>
              <a:t>Pogosto v prahu, in spravljena v plastične, nepredušne vrečke.</a:t>
            </a:r>
            <a:br>
              <a:rPr lang="sl-SI" dirty="0"/>
            </a:br>
            <a:endParaRPr lang="sl-SI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/>
              <a:t>Hrano iz vrečk so posrkali s slamico.</a:t>
            </a:r>
            <a:br>
              <a:rPr lang="sl-SI" dirty="0"/>
            </a:br>
            <a:endParaRPr lang="sl-SI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/>
              <a:t>Hrano so si že pred misijo izbrali.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lika 4">
            <a:extLst>
              <a:ext uri="{FF2B5EF4-FFF2-40B4-BE49-F238E27FC236}">
                <a16:creationId xmlns:a16="http://schemas.microsoft.com/office/drawing/2014/main" id="{BA9CEDBF-A1AD-4451-A6AB-18DF37BF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420688"/>
            <a:ext cx="7693025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lika 1">
            <a:extLst>
              <a:ext uri="{FF2B5EF4-FFF2-40B4-BE49-F238E27FC236}">
                <a16:creationId xmlns:a16="http://schemas.microsoft.com/office/drawing/2014/main" id="{525BC680-991F-40E5-8E6B-1CB904555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387350"/>
            <a:ext cx="79248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lika 1" descr="3">
            <a:extLst>
              <a:ext uri="{FF2B5EF4-FFF2-40B4-BE49-F238E27FC236}">
                <a16:creationId xmlns:a16="http://schemas.microsoft.com/office/drawing/2014/main" id="{863F52AD-1327-44D4-B016-2DE15F7B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000"/>
            <a:ext cx="814387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lika 3">
            <a:extLst>
              <a:ext uri="{FF2B5EF4-FFF2-40B4-BE49-F238E27FC236}">
                <a16:creationId xmlns:a16="http://schemas.microsoft.com/office/drawing/2014/main" id="{51ABD253-EF5D-4849-BDA2-54CBDACCF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442913"/>
            <a:ext cx="7748587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A70E90-0B22-47F5-9C48-397BC4F3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77800"/>
            <a:ext cx="10515600" cy="6048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7030A0"/>
                </a:solidFill>
              </a:rPr>
              <a:t>NAČRTI ZA PRIHODNOST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CEAE2F0-EFEF-4329-AD84-7BD8EE1C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8" y="1057275"/>
            <a:ext cx="10515600" cy="5597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v prihodnosti načrtujejo vesoljske misije, s posadko ali brez.</a:t>
            </a:r>
            <a:br>
              <a:rPr lang="sl-SI" altLang="sl-SI"/>
            </a:br>
            <a:endParaRPr lang="sl-SI" altLang="sl-SI"/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zahtevnejši projekt, misija brez posadke, ki bo na Zemlji podobnih planetih iskala znake življenja.</a:t>
            </a:r>
            <a:br>
              <a:rPr lang="sl-SI" altLang="sl-SI"/>
            </a:br>
            <a:endParaRPr lang="sl-SI" altLang="sl-SI"/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vesoljska plovila bodo potrebovala bolj zmogljive motorje in učinkovitejše gorivo.</a:t>
            </a:r>
            <a:br>
              <a:rPr lang="sl-SI" altLang="sl-SI"/>
            </a:br>
            <a:endParaRPr lang="sl-SI" altLang="sl-SI"/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ionski motor (na nekaj poletih brez človeške posadke).</a:t>
            </a:r>
            <a:br>
              <a:rPr lang="sl-SI" altLang="sl-SI"/>
            </a:br>
            <a:br>
              <a:rPr lang="sl-SI" altLang="sl-SI"/>
            </a:br>
            <a:endParaRPr lang="en-US" altLang="sl-SI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DBA749A6-B4C8-4909-AA28-F56A9C6B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352425"/>
            <a:ext cx="4206875" cy="892175"/>
          </a:xfrm>
        </p:spPr>
        <p:txBody>
          <a:bodyPr/>
          <a:lstStyle/>
          <a:p>
            <a:r>
              <a:rPr lang="sl-SI" altLang="sl-SI" sz="4000" b="1">
                <a:solidFill>
                  <a:schemeClr val="bg1"/>
                </a:solidFill>
              </a:rPr>
              <a:t>BIVANJE NA LUNI??</a:t>
            </a:r>
            <a:endParaRPr lang="en-US" altLang="sl-SI" sz="4000" b="1">
              <a:solidFill>
                <a:schemeClr val="bg1"/>
              </a:solidFill>
            </a:endParaRPr>
          </a:p>
        </p:txBody>
      </p:sp>
      <p:pic>
        <p:nvPicPr>
          <p:cNvPr id="5" name="Označba mesta slike 4">
            <a:extLst>
              <a:ext uri="{FF2B5EF4-FFF2-40B4-BE49-F238E27FC236}">
                <a16:creationId xmlns:a16="http://schemas.microsoft.com/office/drawing/2014/main" id="{BDF99EC9-A35B-4378-BD3D-650CC00F83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" b="648"/>
          <a:stretch>
            <a:fillRect/>
          </a:stretch>
        </p:blipFill>
        <p:spPr>
          <a:xfrm>
            <a:off x="6048375" y="601663"/>
            <a:ext cx="5670550" cy="4476750"/>
          </a:xfr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576E65-76A9-467E-9511-0094EDBF0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1313" y="1949450"/>
            <a:ext cx="5399087" cy="4384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napihljivi bivalni moduli in laboratoriji,(nepredušno zaprti – zavetje) </a:t>
            </a:r>
            <a:br>
              <a:rPr lang="sl-SI" altLang="sl-SI" sz="2400"/>
            </a:br>
            <a:endParaRPr lang="sl-SI" altLang="sl-SI" sz="2400"/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Ker bodo bili lahki, transport na Luno ne bo drag.</a:t>
            </a:r>
            <a:br>
              <a:rPr lang="sl-SI" altLang="sl-SI" sz="2400"/>
            </a:br>
            <a:endParaRPr lang="sl-SI" altLang="sl-SI" sz="2400"/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astronavti ne bodo imeli preveč težav pri njihovem postavljanju.</a:t>
            </a:r>
            <a:br>
              <a:rPr lang="sl-SI" altLang="sl-SI" sz="2400"/>
            </a:br>
            <a:endParaRPr lang="sl-SI" altLang="sl-SI" sz="2400"/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To zamisel so že preizkusili na Antartiki.</a:t>
            </a:r>
            <a:br>
              <a:rPr lang="sl-SI" altLang="sl-SI" sz="2400"/>
            </a:br>
            <a:endParaRPr lang="en-US" altLang="sl-SI" sz="2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23495445-4B22-4FF3-A0E3-7C9D5785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25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15000" dirty="0">
                <a:solidFill>
                  <a:schemeClr val="bg1"/>
                </a:solidFill>
                <a:latin typeface="AR DELANEY" panose="02000000000000000000" pitchFamily="2" charset="0"/>
              </a:rPr>
              <a:t>24 UR</a:t>
            </a:r>
            <a:br>
              <a:rPr lang="sl-SI" sz="15000" dirty="0">
                <a:solidFill>
                  <a:schemeClr val="bg1"/>
                </a:solidFill>
                <a:latin typeface="AR DELANEY" panose="02000000000000000000" pitchFamily="2" charset="0"/>
              </a:rPr>
            </a:br>
            <a:r>
              <a:rPr lang="sl-SI" sz="15000" dirty="0">
                <a:solidFill>
                  <a:schemeClr val="bg1"/>
                </a:solidFill>
                <a:latin typeface="AR DELANEY" panose="02000000000000000000" pitchFamily="2" charset="0"/>
              </a:rPr>
              <a:t> V </a:t>
            </a:r>
            <a:br>
              <a:rPr lang="sl-SI" sz="15000" dirty="0">
                <a:solidFill>
                  <a:schemeClr val="bg1"/>
                </a:solidFill>
                <a:latin typeface="AR DELANEY" panose="02000000000000000000" pitchFamily="2" charset="0"/>
              </a:rPr>
            </a:br>
            <a:r>
              <a:rPr lang="sl-SI" sz="15000" dirty="0">
                <a:solidFill>
                  <a:schemeClr val="bg1"/>
                </a:solidFill>
                <a:latin typeface="AR DELANEY" panose="02000000000000000000" pitchFamily="2" charset="0"/>
              </a:rPr>
              <a:t>VESOLJU</a:t>
            </a:r>
            <a:endParaRPr lang="en-US" sz="15000" dirty="0">
              <a:solidFill>
                <a:schemeClr val="bg1"/>
              </a:solidFill>
              <a:latin typeface="AR DELANEY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značba mesta vsebine 16">
            <a:extLst>
              <a:ext uri="{FF2B5EF4-FFF2-40B4-BE49-F238E27FC236}">
                <a16:creationId xmlns:a16="http://schemas.microsoft.com/office/drawing/2014/main" id="{56A33A89-A964-4C61-AF7E-93B6F031065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15975" y="1366838"/>
          <a:ext cx="6994525" cy="4502150"/>
        </p:xfrm>
        <a:graphic>
          <a:graphicData uri="http://schemas.openxmlformats.org/drawingml/2006/table">
            <a:tbl>
              <a:tblPr firstRow="1" firstCol="1" bandRow="1"/>
              <a:tblGrid>
                <a:gridCol w="105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9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6" marR="56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DOBRO JUTRO!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6" marR="56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Astronavte zbudi zvonjenje budilke.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6" marR="56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2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6" marR="56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UMIVANJE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6" marR="56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Zaloge vode so omejene, zato se astronavti umivajo z mokrimi krpami in šamponi pri katerih ni potrebno splakovanje.</a:t>
                      </a:r>
                      <a:b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Stranišče za moške in ženske je posebno oblikovano.</a:t>
                      </a:r>
                      <a:b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Vgrajeni so nastavki za stopala in stegna.</a:t>
                      </a:r>
                      <a:b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Zračni tok odstrani iztrebke, ki se nato stisnejo in posušijo.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6" marR="56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Označba mesta vsebine 17">
            <a:extLst>
              <a:ext uri="{FF2B5EF4-FFF2-40B4-BE49-F238E27FC236}">
                <a16:creationId xmlns:a16="http://schemas.microsoft.com/office/drawing/2014/main" id="{8BBE5259-4419-46C5-B8F8-16B96808E2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8975" y="1447800"/>
            <a:ext cx="2851150" cy="43227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F64E05-1C93-428A-8CBB-EBDD5401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01638"/>
            <a:ext cx="5172075" cy="1260475"/>
          </a:xfrm>
        </p:spPr>
        <p:txBody>
          <a:bodyPr/>
          <a:lstStyle/>
          <a:p>
            <a:r>
              <a:rPr lang="en-US" altLang="sl-SI" sz="3600" b="1">
                <a:solidFill>
                  <a:srgbClr val="7030A0"/>
                </a:solidFill>
              </a:rPr>
              <a:t>KAKO PRAVIMO ČLOVEKU KI GRE V VESOLJE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F11C306-A7A2-41E2-8553-3D5B03219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775" y="2459038"/>
            <a:ext cx="4965700" cy="381158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altLang="sl-SI" sz="2800"/>
              <a:t>V  slovenščini: vesoljec</a:t>
            </a:r>
            <a:br>
              <a:rPr lang="sl-SI" altLang="sl-SI" sz="2800"/>
            </a:br>
            <a:endParaRPr lang="sl-SI" altLang="sl-SI" sz="28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altLang="sl-SI" sz="2800"/>
              <a:t>V angleščini: astronavt</a:t>
            </a:r>
            <a:br>
              <a:rPr lang="pl-PL" altLang="sl-SI" sz="2800"/>
            </a:br>
            <a:r>
              <a:rPr lang="pl-PL" altLang="sl-SI" sz="2800"/>
              <a:t>(prev. 'potnik na zvezdo‚)</a:t>
            </a:r>
            <a:br>
              <a:rPr lang="pl-PL" altLang="sl-SI" sz="2800"/>
            </a:br>
            <a:endParaRPr lang="pl-PL" altLang="sl-SI" sz="28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altLang="sl-SI" sz="2800"/>
              <a:t>V Rusiji: kozmonavti</a:t>
            </a:r>
            <a:br>
              <a:rPr lang="sl-SI" altLang="sl-SI" sz="2800"/>
            </a:br>
            <a:r>
              <a:rPr lang="sl-SI" altLang="sl-SI" sz="2800"/>
              <a:t>(prev. 'potnik v kozmos.)</a:t>
            </a:r>
          </a:p>
        </p:txBody>
      </p:sp>
      <p:pic>
        <p:nvPicPr>
          <p:cNvPr id="14" name="Označba mesta vsebine 13">
            <a:extLst>
              <a:ext uri="{FF2B5EF4-FFF2-40B4-BE49-F238E27FC236}">
                <a16:creationId xmlns:a16="http://schemas.microsoft.com/office/drawing/2014/main" id="{12269156-9DAE-45D1-8366-CF4A9426F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4350" y="776288"/>
            <a:ext cx="3944938" cy="49022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značba mesta vsebine 18">
            <a:extLst>
              <a:ext uri="{FF2B5EF4-FFF2-40B4-BE49-F238E27FC236}">
                <a16:creationId xmlns:a16="http://schemas.microsoft.com/office/drawing/2014/main" id="{2837F62A-FF31-48F0-BC54-7A78CCB0F8C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15925" y="290513"/>
          <a:ext cx="6303963" cy="720725"/>
        </p:xfrm>
        <a:graphic>
          <a:graphicData uri="http://schemas.openxmlformats.org/drawingml/2006/table">
            <a:tbl>
              <a:tblPr firstRow="1" firstCol="1" bandRow="1"/>
              <a:tblGrid>
                <a:gridCol w="941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09" marR="57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KUHINJI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09" marR="57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Astronavti zajtrkujejo.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09" marR="57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E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" name="Označba mesta vsebine 19">
            <a:extLst>
              <a:ext uri="{FF2B5EF4-FFF2-40B4-BE49-F238E27FC236}">
                <a16:creationId xmlns:a16="http://schemas.microsoft.com/office/drawing/2014/main" id="{F1CF1BD1-5C69-4B09-8BA1-F3F0172D6A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5688" y="1250950"/>
            <a:ext cx="6808787" cy="51101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B80D8A07-02D4-410F-8163-CCBC3CB33A4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92150" y="1052513"/>
          <a:ext cx="10960100" cy="5197475"/>
        </p:xfrm>
        <a:graphic>
          <a:graphicData uri="http://schemas.openxmlformats.org/drawingml/2006/table">
            <a:tbl>
              <a:tblPr firstRow="1" firstCol="1" bandRow="1"/>
              <a:tblGrid>
                <a:gridCol w="181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9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PRIPRAVA NA DELO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Posadka v sodelovanju z ekipo na Zemlji izdela podroben delovni načrt.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2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VSI SISTEMI DELUJEJO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Delovni dan se začne z preverjanjem delovanja in vzdrževanjem sistemov za zagotavljanje življenjskih razmer.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DE5E121E-23DD-41A0-B64A-F04C251A5F3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0850" y="290513"/>
          <a:ext cx="11117263" cy="1427162"/>
        </p:xfrm>
        <a:graphic>
          <a:graphicData uri="http://schemas.openxmlformats.org/drawingml/2006/table">
            <a:tbl>
              <a:tblPr firstRow="1" firstCol="1" bandRow="1"/>
              <a:tblGrid>
                <a:gridCol w="1477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2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71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03" marR="57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TELOVADBA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03" marR="57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bi astronavt v vesolju ostal zdrav, mora telovaditi, če ni težnosti, mišice ne delujejo dobro, kri slabo kroži po žilah in kosti se zmehčajo.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03" marR="57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Označba mesta vsebine 2">
            <a:extLst>
              <a:ext uri="{FF2B5EF4-FFF2-40B4-BE49-F238E27FC236}">
                <a16:creationId xmlns:a16="http://schemas.microsoft.com/office/drawing/2014/main" id="{3393C261-8E38-4139-AD60-E29FC64AB6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0613" y="2197100"/>
            <a:ext cx="6046787" cy="4010025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9E5F8A63-9612-49AA-8161-30DC2021636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939800" y="2095500"/>
          <a:ext cx="10588625" cy="244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0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PRIPRAVE NA IZHOD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Astronavta se pripravljata na izhod. Oblačita skafandre.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DELO VISOKO NAD ZEMLJO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(EVA) Vesoljski sprehodi so različno dolgi, odvisno od dela.</a:t>
                      </a:r>
                      <a:b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Trajajo od 2-7.ur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D0064951-0CB3-49BC-AD42-82DA3663B51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1850" y="676275"/>
          <a:ext cx="10501313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9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1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5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DELO VISOKO NAD ZEMLJO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(EVA) Vesoljski sprehodi so različno dolgi, odvisno od dela.</a:t>
                      </a:r>
                      <a:b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Trajajo od 2-7.ur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DELOVNO KOSILO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Včasih zaradi zahtevnih urnikov malicajo kar med delom.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POGOVORI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Pogovori z novinarji na Zemlji, sodelovanje v televizijskih in radijskih oddajah so tudi del astronavtove službe.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F2F61C5E-93CB-4BBD-AF77-C994A03552A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73125" y="457200"/>
          <a:ext cx="10861675" cy="486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2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ŠE MALO TELOVADBE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z redno in pogosto vadbo je mogoče omiliti učinke breztežnosti na mišice in kosti.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8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NAZAJ NA DELO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Vesoljska plovila so delavnice in znanstveni laboratoriji, kjer ima vsak član ekipe svojo nalogo.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SESTANEK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Zvečer se posadka zbere in pogovori o delu, ki so ga opravili čez dan.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VEČERJA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Hrano si astronavti zberejo še pred začetkom misije.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88FA7B61-2A8F-4624-8ED2-555F0B21A36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509588"/>
          <a:ext cx="10287000" cy="95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6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8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4" marR="350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ZABAVA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4" marR="350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Čez za sprostitev… Astronavti s sabo prinesejo CD-je, </a:t>
                      </a:r>
                      <a:b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DVD-je ali celo glasbene instrumente.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4" marR="350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FFFD1A32-724F-4E3C-BD18-CFF02BA3EB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00" y="1703388"/>
            <a:ext cx="7253288" cy="476091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F33ADD5E-DA33-4E14-BBD2-AE5D10E8BA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088" y="1951038"/>
            <a:ext cx="6169025" cy="4629150"/>
          </a:xfrm>
        </p:spPr>
      </p:pic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559B4362-0B4D-470D-A7D5-ED4ABD708AC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35013" y="219075"/>
          <a:ext cx="11082337" cy="1401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6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1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LAHKO NOČ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Astronavt zleze v spalno vrečo pritrjeno na steno.</a:t>
                      </a:r>
                      <a:b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l-SI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enem dnevu sončni zahod doživijo več kot šestnajstkrat (vsakih 90minut)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4">
            <a:extLst>
              <a:ext uri="{FF2B5EF4-FFF2-40B4-BE49-F238E27FC236}">
                <a16:creationId xmlns:a16="http://schemas.microsoft.com/office/drawing/2014/main" id="{A97FA22F-0C12-4915-9D91-165429E3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4950"/>
            <a:ext cx="1087438" cy="819150"/>
          </a:xfrm>
        </p:spPr>
        <p:txBody>
          <a:bodyPr/>
          <a:lstStyle/>
          <a:p>
            <a:r>
              <a:rPr lang="sl-SI" altLang="sl-SI"/>
              <a:t>Viri</a:t>
            </a:r>
            <a:endParaRPr lang="en-US" altLang="sl-SI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2DBB490-2A84-40B6-AAEC-4881FEF0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588" y="442913"/>
            <a:ext cx="9955212" cy="5734050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KOZMONAVT VALERIJ POLJAKOV</a:t>
            </a:r>
            <a:br>
              <a:rPr lang="en-US" dirty="0"/>
            </a:br>
            <a:r>
              <a:rPr lang="en-US" dirty="0">
                <a:hlinkClick r:id="rId3"/>
              </a:rPr>
              <a:t>http://img.cas.sk/img/12/fullwidth/522594_vesmir-poljakov.jpg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HRANA</a:t>
            </a:r>
            <a:br>
              <a:rPr lang="en-US" dirty="0"/>
            </a:br>
            <a:r>
              <a:rPr lang="en-US" dirty="0"/>
              <a:t>1 </a:t>
            </a:r>
            <a:r>
              <a:rPr lang="en-US" dirty="0">
                <a:hlinkClick r:id="rId4"/>
              </a:rPr>
              <a:t>http://www.bigpicture.si/wp-content/uploads/2013/02/1.jpg</a:t>
            </a:r>
            <a:br>
              <a:rPr lang="en-US" dirty="0"/>
            </a:br>
            <a:r>
              <a:rPr lang="en-US" dirty="0"/>
              <a:t>2 </a:t>
            </a:r>
            <a:r>
              <a:rPr lang="en-US" dirty="0">
                <a:hlinkClick r:id="rId5"/>
              </a:rPr>
              <a:t>http://www.bigpicture.si/wp-content/uploads/2013/02/2.jpg</a:t>
            </a:r>
            <a:br>
              <a:rPr lang="en-US" dirty="0"/>
            </a:br>
            <a:r>
              <a:rPr lang="en-US" dirty="0"/>
              <a:t>3 </a:t>
            </a:r>
            <a:r>
              <a:rPr lang="en-US" dirty="0">
                <a:hlinkClick r:id="rId6"/>
              </a:rPr>
              <a:t>http://www.bigpicture.si/wp-content/uploads/2013/02/3.jpg</a:t>
            </a:r>
            <a:br>
              <a:rPr lang="en-US" dirty="0"/>
            </a:br>
            <a:r>
              <a:rPr lang="en-US" dirty="0"/>
              <a:t>4 </a:t>
            </a:r>
            <a:r>
              <a:rPr lang="en-US" dirty="0">
                <a:hlinkClick r:id="rId7"/>
              </a:rPr>
              <a:t>http://www.bigpicture.si/wp-content/uploads/2013/02/4.jpg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VESOLJSKA OBLEKA</a:t>
            </a:r>
            <a:br>
              <a:rPr lang="en-US" dirty="0"/>
            </a:br>
            <a:r>
              <a:rPr lang="en-US" dirty="0">
                <a:hlinkClick r:id="rId8"/>
              </a:rPr>
              <a:t>http://4.bp.blogspot.com/-2h0JXte_Ah8/Twb4hFrTh1I/AAAAAAAAD2Y/2apGj4UndzY/s1600/spacesuit-issemu-dwg.jpg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MVP V OUADJU LUNA</a:t>
            </a:r>
            <a:br>
              <a:rPr lang="en-US" dirty="0"/>
            </a:br>
            <a:r>
              <a:rPr lang="en-US" dirty="0">
                <a:hlinkClick r:id="rId9"/>
              </a:rPr>
              <a:t>http://www.bigpicture.si/wp-content/uploads/2011/06/2725.jpg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MVP </a:t>
            </a:r>
            <a:r>
              <a:rPr lang="en-US" dirty="0">
                <a:hlinkClick r:id="rId10"/>
              </a:rPr>
              <a:t>https://earthkam.ucsd.edu/images/iss-future.jpg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WC</a:t>
            </a:r>
            <a:br>
              <a:rPr lang="en-US" dirty="0"/>
            </a:br>
            <a:r>
              <a:rPr lang="en-US" dirty="0">
                <a:hlinkClick r:id="rId11"/>
              </a:rPr>
              <a:t>http://www.slovenskenovice.si/sites/slovenskenovice.si/files/styles/s_1280_1024/public/dti_import/2012/07/28/image_6270699_1.jpg?itok=3Ye2UnK6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 KUHINJI</a:t>
            </a:r>
            <a:br>
              <a:rPr lang="en-US" dirty="0"/>
            </a:br>
            <a:r>
              <a:rPr lang="en-US" dirty="0">
                <a:hlinkClick r:id="rId12"/>
              </a:rPr>
              <a:t>http://www.bigpicture.si/wp-content/uploads/2013/02/51.jpg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17.julij 1975</a:t>
            </a:r>
            <a:br>
              <a:rPr lang="en-US" dirty="0"/>
            </a:br>
            <a:r>
              <a:rPr lang="en-US" dirty="0">
                <a:hlinkClick r:id="rId13"/>
              </a:rPr>
              <a:t>http://i.minus.com/ibnbmQKmFVaf7Y.jpg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Znanstvenica</a:t>
            </a:r>
            <a:r>
              <a:rPr lang="en-US" dirty="0"/>
              <a:t> z </a:t>
            </a:r>
            <a:r>
              <a:rPr lang="en-US" dirty="0" err="1"/>
              <a:t>slo</a:t>
            </a:r>
            <a:r>
              <a:rPr lang="en-US" dirty="0"/>
              <a:t>. </a:t>
            </a:r>
            <a:r>
              <a:rPr lang="en-US" dirty="0" err="1"/>
              <a:t>koreninami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delu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MVP</a:t>
            </a:r>
            <a:br>
              <a:rPr lang="en-US" dirty="0"/>
            </a:br>
            <a:r>
              <a:rPr lang="en-US" dirty="0">
                <a:hlinkClick r:id="rId14"/>
              </a:rPr>
              <a:t>http://d1jqu7g1y74ds1.cloudfront.net/wp-content/uploads/2012/11/iss033e018364.jpg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EVA </a:t>
            </a:r>
            <a:br>
              <a:rPr lang="en-US" dirty="0"/>
            </a:br>
            <a:r>
              <a:rPr lang="en-US" dirty="0">
                <a:hlinkClick r:id="rId15"/>
              </a:rPr>
              <a:t>http://www.nasa.gov/images/content/9061main_MM_Image_Feature_42_rs4.jpg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ZABAVA/</a:t>
            </a:r>
            <a:r>
              <a:rPr lang="en-US" dirty="0" err="1"/>
              <a:t>prosti</a:t>
            </a:r>
            <a:r>
              <a:rPr lang="en-US" dirty="0"/>
              <a:t> </a:t>
            </a:r>
            <a:r>
              <a:rPr lang="en-US" dirty="0" err="1"/>
              <a:t>čas</a:t>
            </a:r>
            <a:br>
              <a:rPr lang="en-US" dirty="0"/>
            </a:br>
            <a:r>
              <a:rPr lang="en-US" dirty="0">
                <a:hlinkClick r:id="rId16"/>
              </a:rPr>
              <a:t>http://spaceflight.nasa.gov/gallery/images/shuttle/sts-110/lores/sts110-375-032.jpg</a:t>
            </a:r>
            <a:br>
              <a:rPr lang="en-US" dirty="0"/>
            </a:b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Učenje</a:t>
            </a:r>
            <a:r>
              <a:rPr lang="en-US" dirty="0"/>
              <a:t> pod </a:t>
            </a:r>
            <a:r>
              <a:rPr lang="en-US" dirty="0" err="1"/>
              <a:t>vodo</a:t>
            </a:r>
            <a:br>
              <a:rPr lang="en-US" dirty="0"/>
            </a:br>
            <a:r>
              <a:rPr lang="sl-SI" u="sng" dirty="0">
                <a:hlinkClick r:id="rId17"/>
              </a:rPr>
              <a:t>http://static.ddmcdn.com/gif/space-suit-space-station-iss-training.jpg</a:t>
            </a:r>
            <a:br>
              <a:rPr lang="sl-SI" dirty="0"/>
            </a:br>
            <a:br>
              <a:rPr lang="sl-SI" dirty="0"/>
            </a:br>
            <a:r>
              <a:rPr lang="sl-SI" dirty="0"/>
              <a:t>Oblačenje skafandra</a:t>
            </a:r>
            <a:br>
              <a:rPr lang="sl-SI" dirty="0"/>
            </a:br>
            <a:r>
              <a:rPr lang="sl-SI" u="sng" dirty="0">
                <a:hlinkClick r:id="rId18"/>
              </a:rPr>
              <a:t>http://payload.cargocollective.com/1/2/78076/956701/5135055378_012c1fc257_b.jpg</a:t>
            </a:r>
            <a:br>
              <a:rPr lang="sl-SI" dirty="0"/>
            </a:br>
            <a:br>
              <a:rPr lang="sl-SI" dirty="0"/>
            </a:br>
            <a:r>
              <a:rPr lang="sl-SI" dirty="0"/>
              <a:t>Telovadba na MVP</a:t>
            </a:r>
            <a:br>
              <a:rPr lang="sl-SI" dirty="0"/>
            </a:br>
            <a:r>
              <a:rPr lang="sl-SI" u="sng" dirty="0">
                <a:hlinkClick r:id="rId19"/>
              </a:rPr>
              <a:t>http://www.cbsnews.com/network/news/space/133/graphics/kopra3.jpg</a:t>
            </a:r>
            <a:br>
              <a:rPr lang="sl-SI" dirty="0"/>
            </a:br>
            <a:br>
              <a:rPr lang="sl-SI" dirty="0"/>
            </a:br>
            <a:r>
              <a:rPr lang="sl-SI" dirty="0"/>
              <a:t>Spanje v spalnih vrečah</a:t>
            </a:r>
            <a:br>
              <a:rPr lang="sl-SI" dirty="0"/>
            </a:br>
            <a:r>
              <a:rPr lang="sl-SI" u="sng" dirty="0">
                <a:hlinkClick r:id="rId20"/>
              </a:rPr>
              <a:t>http://www.nasa.gov/images/content/348188main_sts112_946-710.jpg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0D18AD0-3E1D-46F9-A0E6-2F54D5C8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50" y="1289050"/>
            <a:ext cx="6921500" cy="4219575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sl-SI" sz="8900" dirty="0">
                <a:solidFill>
                  <a:srgbClr val="FFFF53"/>
                </a:solidFill>
                <a:latin typeface="AR DELANEY" panose="02000000000000000000" pitchFamily="2" charset="0"/>
              </a:rPr>
              <a:t>HVALA </a:t>
            </a:r>
            <a:br>
              <a:rPr lang="sl-SI" sz="8900" dirty="0">
                <a:solidFill>
                  <a:srgbClr val="FFFF53"/>
                </a:solidFill>
                <a:latin typeface="AR DELANEY" panose="02000000000000000000" pitchFamily="2" charset="0"/>
              </a:rPr>
            </a:br>
            <a:r>
              <a:rPr lang="sl-SI" sz="8900" dirty="0">
                <a:solidFill>
                  <a:srgbClr val="FFFF53"/>
                </a:solidFill>
                <a:latin typeface="AR DELANEY" panose="02000000000000000000" pitchFamily="2" charset="0"/>
              </a:rPr>
              <a:t>ZA VAŠO POZORNOST</a:t>
            </a:r>
            <a:br>
              <a:rPr lang="en-US" sz="8900" dirty="0">
                <a:solidFill>
                  <a:prstClr val="white"/>
                </a:solidFill>
                <a:latin typeface="AR DELANEY" panose="02000000000000000000" pitchFamily="2" charset="0"/>
              </a:rPr>
            </a:br>
            <a:endParaRPr lang="en-US" dirty="0"/>
          </a:p>
        </p:txBody>
      </p:sp>
      <p:sp>
        <p:nvSpPr>
          <p:cNvPr id="11" name="5-kraka zvezda 10">
            <a:extLst>
              <a:ext uri="{FF2B5EF4-FFF2-40B4-BE49-F238E27FC236}">
                <a16:creationId xmlns:a16="http://schemas.microsoft.com/office/drawing/2014/main" id="{D12DA21B-7BF3-431B-A63B-9FF5D672DD1B}"/>
              </a:ext>
            </a:extLst>
          </p:cNvPr>
          <p:cNvSpPr/>
          <p:nvPr/>
        </p:nvSpPr>
        <p:spPr>
          <a:xfrm>
            <a:off x="1662113" y="4073525"/>
            <a:ext cx="914400" cy="7889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5-kraka zvezda 11">
            <a:extLst>
              <a:ext uri="{FF2B5EF4-FFF2-40B4-BE49-F238E27FC236}">
                <a16:creationId xmlns:a16="http://schemas.microsoft.com/office/drawing/2014/main" id="{15FF8421-DACF-4448-A50A-54AA767ED06F}"/>
              </a:ext>
            </a:extLst>
          </p:cNvPr>
          <p:cNvSpPr/>
          <p:nvPr/>
        </p:nvSpPr>
        <p:spPr>
          <a:xfrm>
            <a:off x="9240838" y="595313"/>
            <a:ext cx="1620837" cy="16351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Luna 12">
            <a:extLst>
              <a:ext uri="{FF2B5EF4-FFF2-40B4-BE49-F238E27FC236}">
                <a16:creationId xmlns:a16="http://schemas.microsoft.com/office/drawing/2014/main" id="{C90C3628-CDF6-4589-9310-620BDBFA5339}"/>
              </a:ext>
            </a:extLst>
          </p:cNvPr>
          <p:cNvSpPr/>
          <p:nvPr/>
        </p:nvSpPr>
        <p:spPr>
          <a:xfrm rot="20102541">
            <a:off x="485775" y="509588"/>
            <a:ext cx="946150" cy="1563687"/>
          </a:xfrm>
          <a:prstGeom prst="moon">
            <a:avLst>
              <a:gd name="adj" fmla="val 606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5-kraka zvezda 13">
            <a:extLst>
              <a:ext uri="{FF2B5EF4-FFF2-40B4-BE49-F238E27FC236}">
                <a16:creationId xmlns:a16="http://schemas.microsoft.com/office/drawing/2014/main" id="{D6938F27-414C-4DC3-9A59-2B98F8E02F2E}"/>
              </a:ext>
            </a:extLst>
          </p:cNvPr>
          <p:cNvSpPr/>
          <p:nvPr/>
        </p:nvSpPr>
        <p:spPr>
          <a:xfrm>
            <a:off x="8382000" y="5222875"/>
            <a:ext cx="1192213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5-kraka zvezda 14">
            <a:extLst>
              <a:ext uri="{FF2B5EF4-FFF2-40B4-BE49-F238E27FC236}">
                <a16:creationId xmlns:a16="http://schemas.microsoft.com/office/drawing/2014/main" id="{461B4276-D23C-41C4-AAE2-03ACAC31EF8C}"/>
              </a:ext>
            </a:extLst>
          </p:cNvPr>
          <p:cNvSpPr/>
          <p:nvPr/>
        </p:nvSpPr>
        <p:spPr>
          <a:xfrm>
            <a:off x="8355013" y="5888038"/>
            <a:ext cx="428625" cy="36036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A5D150-D4B8-4FAA-9D41-1F0CAF98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368300"/>
            <a:ext cx="11156950" cy="568325"/>
          </a:xfrm>
        </p:spPr>
        <p:txBody>
          <a:bodyPr/>
          <a:lstStyle/>
          <a:p>
            <a:r>
              <a:rPr lang="en-US" altLang="sl-SI" b="1">
                <a:solidFill>
                  <a:srgbClr val="7030A0"/>
                </a:solidFill>
              </a:rPr>
              <a:t>KAJ MORA ČLOVEK NAREDITI PREDEN GRE V VESOLJE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3F58606-8372-4265-A864-A7B3C0288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205038"/>
            <a:ext cx="5111750" cy="3835400"/>
          </a:xfrm>
        </p:spPr>
      </p:pic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492A3BA-F7DD-4976-AFD2-CAF2B465A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100" y="1489075"/>
            <a:ext cx="6426200" cy="53689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altLang="sl-SI" sz="2200"/>
              <a:t>Mora se </a:t>
            </a:r>
            <a:r>
              <a:rPr lang="en-US" altLang="sl-SI" sz="2200"/>
              <a:t>naučiti živeti v breztežnostnem prostoru</a:t>
            </a:r>
            <a:r>
              <a:rPr lang="sl-SI" altLang="sl-SI" sz="2200"/>
              <a:t>.</a:t>
            </a:r>
            <a:r>
              <a:rPr lang="en-US" altLang="sl-SI" sz="2200"/>
              <a:t> </a:t>
            </a:r>
            <a:br>
              <a:rPr lang="sl-SI" altLang="sl-SI" sz="1500"/>
            </a:br>
            <a:endParaRPr lang="sl-SI" altLang="sl-SI" sz="15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altLang="sl-SI" sz="2200"/>
              <a:t>Prve dni ima večina astronavtov vesoljsko bolezen.</a:t>
            </a:r>
            <a:br>
              <a:rPr lang="sl-SI" altLang="sl-SI" sz="2200"/>
            </a:br>
            <a:endParaRPr lang="sl-SI" altLang="sl-SI" sz="22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altLang="sl-SI" sz="2200"/>
              <a:t>Sprva se astronavti učijo delati pod vodo.</a:t>
            </a:r>
            <a:br>
              <a:rPr lang="sl-SI" altLang="sl-SI" sz="2200"/>
            </a:br>
            <a:endParaRPr lang="sl-SI" altLang="sl-SI" sz="22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altLang="sl-SI" sz="2200">
                <a:ea typeface="Calibri" panose="020F0502020204030204" pitchFamily="34" charset="0"/>
                <a:cs typeface="Times New Roman" panose="02020603050405020304" pitchFamily="18" charset="0"/>
              </a:rPr>
              <a:t>Včasih mora astronavt zapustiti plovilo.</a:t>
            </a:r>
            <a:br>
              <a:rPr lang="sl-SI" altLang="sl-SI" sz="2200"/>
            </a:br>
            <a:endParaRPr lang="sl-SI" altLang="sl-SI" sz="22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altLang="sl-SI" sz="2200">
                <a:cs typeface="Calibri" panose="020F0502020204030204" pitchFamily="34" charset="0"/>
              </a:rPr>
              <a:t>Poseben naslonjač.</a:t>
            </a:r>
            <a:br>
              <a:rPr lang="sl-SI" altLang="sl-SI" sz="2200">
                <a:cs typeface="Calibri" panose="020F0502020204030204" pitchFamily="34" charset="0"/>
              </a:rPr>
            </a:br>
            <a:endParaRPr lang="sl-SI" altLang="sl-SI" sz="2200"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altLang="sl-SI" sz="2200">
                <a:cs typeface="Calibri" panose="020F0502020204030204" pitchFamily="34" charset="0"/>
              </a:rPr>
              <a:t>112 urah treninga.</a:t>
            </a:r>
            <a:br>
              <a:rPr lang="sl-SI" altLang="sl-SI" sz="2200">
                <a:cs typeface="Calibri" panose="020F0502020204030204" pitchFamily="34" charset="0"/>
              </a:rPr>
            </a:br>
            <a:endParaRPr lang="sl-SI" altLang="sl-SI" sz="2200"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altLang="sl-SI" sz="2200">
                <a:cs typeface="Calibri" panose="020F0502020204030204" pitchFamily="34" charset="0"/>
              </a:rPr>
              <a:t>Turisti za izlet v vesolje odštejejo več milijonov dolarjev.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5CE1A2-BF4D-49B7-97E4-4891BC4A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268288"/>
            <a:ext cx="6924675" cy="585787"/>
          </a:xfrm>
        </p:spPr>
        <p:txBody>
          <a:bodyPr/>
          <a:lstStyle/>
          <a:p>
            <a:r>
              <a:rPr lang="en-US" altLang="sl-SI" b="1">
                <a:solidFill>
                  <a:srgbClr val="7030A0"/>
                </a:solidFill>
              </a:rPr>
              <a:t>MVP-</a:t>
            </a:r>
            <a:r>
              <a:rPr lang="sl-SI" altLang="sl-SI" b="1">
                <a:solidFill>
                  <a:srgbClr val="7030A0"/>
                </a:solidFill>
              </a:rPr>
              <a:t> </a:t>
            </a:r>
            <a:r>
              <a:rPr lang="en-US" altLang="sl-SI" b="1">
                <a:solidFill>
                  <a:srgbClr val="7030A0"/>
                </a:solidFill>
              </a:rPr>
              <a:t>Mednarodna Vesoljska Postaja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EC3ACC6-658C-4228-A15A-1B7E8D5C8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425" y="1138238"/>
            <a:ext cx="5765800" cy="523081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sz="2400">
                <a:ea typeface="Calibri" panose="020F0502020204030204" pitchFamily="34" charset="0"/>
                <a:cs typeface="Times New Roman" panose="02020603050405020304" pitchFamily="18" charset="0"/>
              </a:rPr>
              <a:t>ISS (</a:t>
            </a:r>
            <a:r>
              <a:rPr lang="en-US" altLang="sl-SI" sz="2400">
                <a:ea typeface="Calibri" panose="020F0502020204030204" pitchFamily="34" charset="0"/>
                <a:cs typeface="Times New Roman" panose="02020603050405020304" pitchFamily="18" charset="0"/>
              </a:rPr>
              <a:t>International Space Station</a:t>
            </a:r>
            <a:r>
              <a:rPr lang="sl-SI" altLang="sl-SI" sz="240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sl-SI" altLang="sl-SI" sz="240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altLang="sl-SI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sz="2400">
                <a:ea typeface="Calibri" panose="020F0502020204030204" pitchFamily="34" charset="0"/>
                <a:cs typeface="Times New Roman" panose="02020603050405020304" pitchFamily="18" charset="0"/>
              </a:rPr>
              <a:t>Gradi jo 16 držav.</a:t>
            </a:r>
            <a:br>
              <a:rPr lang="sl-SI" altLang="sl-SI" sz="240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altLang="sl-SI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sz="2400">
                <a:ea typeface="Calibri" panose="020F0502020204030204" pitchFamily="34" charset="0"/>
                <a:cs typeface="Times New Roman" panose="02020603050405020304" pitchFamily="18" charset="0"/>
              </a:rPr>
              <a:t> Gl. namen je znanstveno-raziskovalno delo.</a:t>
            </a:r>
            <a:br>
              <a:rPr lang="sl-SI" altLang="sl-SI" sz="240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altLang="sl-SI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sz="2400">
                <a:ea typeface="Calibri" panose="020F0502020204030204" pitchFamily="34" charset="0"/>
                <a:cs typeface="Times New Roman" panose="02020603050405020304" pitchFamily="18" charset="0"/>
              </a:rPr>
              <a:t>Na krovu je šest laboratorijev.</a:t>
            </a:r>
            <a:br>
              <a:rPr lang="sl-SI" altLang="sl-SI" sz="240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altLang="sl-SI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sz="2400">
                <a:ea typeface="Calibri" panose="020F0502020204030204" pitchFamily="34" charset="0"/>
                <a:cs typeface="Times New Roman" panose="02020603050405020304" pitchFamily="18" charset="0"/>
              </a:rPr>
              <a:t>V njej lahko biva ekipa sedmih znanstvenikov oz. astronavtov.</a:t>
            </a:r>
            <a:br>
              <a:rPr lang="sl-SI" altLang="sl-SI" sz="240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altLang="sl-SI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sz="2400">
                <a:ea typeface="Calibri" panose="020F0502020204030204" pitchFamily="34" charset="0"/>
                <a:cs typeface="Times New Roman" panose="02020603050405020304" pitchFamily="18" charset="0"/>
              </a:rPr>
              <a:t>Ko bo končno sestavljena, bo velika za dve nogometni igrišči.</a:t>
            </a:r>
            <a:br>
              <a:rPr lang="sl-SI" altLang="sl-SI" sz="240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altLang="sl-SI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značba mesta vsebine 8">
            <a:extLst>
              <a:ext uri="{FF2B5EF4-FFF2-40B4-BE49-F238E27FC236}">
                <a16:creationId xmlns:a16="http://schemas.microsoft.com/office/drawing/2014/main" id="{CA400CB2-6603-4A5C-A561-F9DE4141C8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86588" y="450850"/>
          <a:ext cx="4672012" cy="5935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307">
                <a:tc>
                  <a:txBody>
                    <a:bodyPr/>
                    <a:lstStyle/>
                    <a:p>
                      <a:r>
                        <a:rPr lang="sl-SI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PODATKI O MVP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39">
                <a:tc>
                  <a:txBody>
                    <a:bodyPr/>
                    <a:lstStyle/>
                    <a:p>
                      <a:r>
                        <a:rPr lang="sl-SI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DOLŽINA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 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39">
                <a:tc>
                  <a:txBody>
                    <a:bodyPr/>
                    <a:lstStyle/>
                    <a:p>
                      <a:r>
                        <a:rPr lang="sl-SI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PREMER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88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39">
                <a:tc>
                  <a:txBody>
                    <a:bodyPr/>
                    <a:lstStyle/>
                    <a:p>
                      <a:r>
                        <a:rPr lang="sl-SI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TEŽA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 ton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PROSTORNINA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 m</a:t>
                      </a: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ᶾ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PREMER KRIL S SONČNIMI CELICAMI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 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POVRŠINA KRIL S SONČNIMI CELICAMI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4000 m</a:t>
                      </a: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ᶾ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ORBITRALNA HITROST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28.000 km/h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ORBITA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km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9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ČAS ENEGA PRELETA ORBITE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 min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9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PRIHOD PRVE POSADKE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2.november 2000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9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ŠTEVILO ČLANOV POSADKE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3-7 članov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884792E-DAF6-4DD4-B936-6DED98ED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608013"/>
            <a:ext cx="2174875" cy="1149350"/>
          </a:xfrm>
        </p:spPr>
        <p:txBody>
          <a:bodyPr/>
          <a:lstStyle/>
          <a:p>
            <a:r>
              <a:rPr lang="sl-SI" altLang="sl-SI" sz="6000" b="1">
                <a:solidFill>
                  <a:schemeClr val="bg1"/>
                </a:solidFill>
              </a:rPr>
              <a:t>MVP</a:t>
            </a:r>
            <a:endParaRPr lang="en-US" altLang="sl-SI" sz="6000" b="1">
              <a:solidFill>
                <a:schemeClr val="bg1"/>
              </a:solidFill>
            </a:endParaRPr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F580477E-0654-4FCF-83AB-5438A670E4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3" y="2768600"/>
            <a:ext cx="5157787" cy="3443288"/>
          </a:xfrm>
        </p:spPr>
      </p:pic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44797BB5-6FF0-498F-8726-E4FB050800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1488" y="590550"/>
            <a:ext cx="4913312" cy="36845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C0BBE1-5326-4462-A4FA-CF23FB7C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13" y="292100"/>
            <a:ext cx="11012487" cy="879475"/>
          </a:xfrm>
        </p:spPr>
        <p:txBody>
          <a:bodyPr/>
          <a:lstStyle/>
          <a:p>
            <a:r>
              <a:rPr lang="sl-SI" altLang="sl-SI" sz="4400" b="1">
                <a:solidFill>
                  <a:srgbClr val="7030A0"/>
                </a:solidFill>
              </a:rPr>
              <a:t>LABARATORIJ IN ZNANSTVENIKI PRI DELU</a:t>
            </a:r>
            <a:endParaRPr lang="en-US" altLang="sl-SI" sz="4400" b="1">
              <a:solidFill>
                <a:srgbClr val="7030A0"/>
              </a:solidFill>
            </a:endParaRPr>
          </a:p>
        </p:txBody>
      </p:sp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F44CACC5-9B4C-467C-9FBB-12F5ED7F0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341438"/>
            <a:ext cx="11242675" cy="51689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altLang="sl-SI" sz="2800"/>
              <a:t>Znanstveniki so oblečeni kot na zemlji.</a:t>
            </a:r>
            <a:br>
              <a:rPr lang="sl-SI" altLang="sl-SI" sz="2800"/>
            </a:br>
            <a:endParaRPr lang="sl-SI" altLang="sl-SI" sz="28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altLang="sl-SI" sz="2800"/>
              <a:t>Columbus je znanstveni laboratorij ESA (Evropske vesoljske agencije).</a:t>
            </a:r>
            <a:br>
              <a:rPr lang="sl-SI" altLang="sl-SI" sz="2800"/>
            </a:br>
            <a:endParaRPr lang="sl-SI" altLang="sl-SI" sz="28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altLang="sl-SI" sz="2800"/>
              <a:t>V vesolju pridobivamo nove vrste zlitin, zdravil in druge koristne stvari.</a:t>
            </a:r>
            <a:br>
              <a:rPr lang="sl-SI" altLang="sl-SI" sz="2800"/>
            </a:br>
            <a:endParaRPr lang="sl-SI" altLang="sl-SI" sz="28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altLang="sl-SI" sz="2800"/>
              <a:t>17.julija 1975 je v vesolju prišlo do zgodovinskega srečanja.</a:t>
            </a:r>
            <a:br>
              <a:rPr lang="sl-SI" altLang="sl-SI" sz="2800"/>
            </a:br>
            <a:r>
              <a:rPr lang="sl-SI" altLang="sl-SI" sz="2800"/>
              <a:t>(Apollo se združi z rusko ladjo Sojuz)</a:t>
            </a:r>
            <a:br>
              <a:rPr lang="sl-SI" altLang="sl-SI" sz="2800"/>
            </a:br>
            <a:endParaRPr lang="sl-SI" altLang="sl-SI" sz="28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altLang="sl-SI" sz="2800"/>
              <a:t> </a:t>
            </a:r>
            <a:r>
              <a:rPr lang="sl-SI" altLang="sl-SI" sz="2800">
                <a:ea typeface="Calibri" panose="020F0502020204030204" pitchFamily="34" charset="0"/>
                <a:cs typeface="Times New Roman" panose="02020603050405020304" pitchFamily="18" charset="0"/>
              </a:rPr>
              <a:t>Za zvezo je bilo potrebno izdelati poseben spoj.</a:t>
            </a:r>
            <a:endParaRPr lang="sl-SI" altLang="sl-SI" sz="2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7B510679-0233-4F6C-9C06-EF496E38B1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25" y="2589213"/>
            <a:ext cx="5157788" cy="3827462"/>
          </a:xfrm>
        </p:spPr>
      </p:pic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1FC8DCDB-B023-44E3-8F20-BB23CB65D5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8075" y="422275"/>
            <a:ext cx="5416550" cy="35956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D3A1BF-F4E8-469A-A771-34854E5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80988"/>
            <a:ext cx="10515600" cy="1008062"/>
          </a:xfrm>
        </p:spPr>
        <p:txBody>
          <a:bodyPr/>
          <a:lstStyle/>
          <a:p>
            <a:r>
              <a:rPr lang="sl-SI" altLang="sl-SI" sz="4800" b="1">
                <a:solidFill>
                  <a:srgbClr val="7030A0"/>
                </a:solidFill>
              </a:rPr>
              <a:t>SKAFANDER</a:t>
            </a:r>
            <a:endParaRPr lang="en-US" altLang="sl-SI" sz="4800" b="1">
              <a:solidFill>
                <a:srgbClr val="7030A0"/>
              </a:solidFill>
            </a:endParaRPr>
          </a:p>
        </p:txBody>
      </p:sp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21B2F2C4-B615-45E9-B6BF-44409CFA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8" y="1536700"/>
            <a:ext cx="11145837" cy="4876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/>
              <a:t>Izdelana iz zaščitne tkanine</a:t>
            </a:r>
            <a:br>
              <a:rPr lang="sl-SI" dirty="0"/>
            </a:br>
            <a:endParaRPr lang="sl-SI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/>
              <a:t>Tkanina je raztegljiva, lahka in zelo odporna proti mikrometeroidom.</a:t>
            </a:r>
            <a:br>
              <a:rPr lang="sl-SI" dirty="0"/>
            </a:br>
            <a:endParaRPr lang="sl-SI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/>
              <a:t>Oblačilo ki je na poseben način obdelano, vzdržuje normalen tlak.</a:t>
            </a:r>
            <a:br>
              <a:rPr lang="sl-SI" dirty="0"/>
            </a:br>
            <a:endParaRPr lang="sl-SI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/>
              <a:t>Tehta (brez astronavta) 127 kg.</a:t>
            </a:r>
            <a:br>
              <a:rPr lang="sl-SI" dirty="0"/>
            </a:br>
            <a:endParaRPr lang="sl-SI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/>
              <a:t>Oblačenje traja 45 min.</a:t>
            </a:r>
            <a:br>
              <a:rPr lang="sl-SI" dirty="0"/>
            </a:br>
            <a:endParaRPr lang="sl-SI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/>
              <a:t>MIKROMETEORID – je mikroskopski meteorit, je zelo majhen, vendar zaradi svoje velike hitrosti vseeno lahko poškoduje vesoljsko plovilo ali obleko.</a:t>
            </a:r>
            <a:br>
              <a:rPr lang="sl-SI" dirty="0"/>
            </a:b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20F0E52-BC26-4F51-BFEC-A199C63E2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2438" y="371475"/>
            <a:ext cx="5973762" cy="59737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Widescreen</PresentationFormat>
  <Paragraphs>138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 DELANEY</vt:lpstr>
      <vt:lpstr>Arial</vt:lpstr>
      <vt:lpstr>Calibri</vt:lpstr>
      <vt:lpstr>Calibri Light</vt:lpstr>
      <vt:lpstr>Comic Sans MS</vt:lpstr>
      <vt:lpstr>Wingdings</vt:lpstr>
      <vt:lpstr>Officeova tema</vt:lpstr>
      <vt:lpstr> BIVANJE V VESOLJU  in  NAČRTI ZA PRIHODNOST</vt:lpstr>
      <vt:lpstr>KAKO PRAVIMO ČLOVEKU KI GRE V VESOLJE</vt:lpstr>
      <vt:lpstr>KAJ MORA ČLOVEK NAREDITI PREDEN GRE V VESOLJE</vt:lpstr>
      <vt:lpstr>MVP- Mednarodna Vesoljska Postaja</vt:lpstr>
      <vt:lpstr>MVP</vt:lpstr>
      <vt:lpstr>LABARATORIJ IN ZNANSTVENIKI PRI DELU</vt:lpstr>
      <vt:lpstr>PowerPoint Presentation</vt:lpstr>
      <vt:lpstr>SKAFANDER</vt:lpstr>
      <vt:lpstr>PowerPoint Presentation</vt:lpstr>
      <vt:lpstr>PowerPoint Presentation</vt:lpstr>
      <vt:lpstr>VESOLJSKA HRANA</vt:lpstr>
      <vt:lpstr>PowerPoint Presentation</vt:lpstr>
      <vt:lpstr>PowerPoint Presentation</vt:lpstr>
      <vt:lpstr>PowerPoint Presentation</vt:lpstr>
      <vt:lpstr>PowerPoint Presentation</vt:lpstr>
      <vt:lpstr>NAČRTI ZA PRIHODNOST</vt:lpstr>
      <vt:lpstr>BIVANJE NA LUNI??</vt:lpstr>
      <vt:lpstr>24 UR  V  VESOLJU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Viri</vt:lpstr>
      <vt:lpstr>HVALA  ZA VAŠO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2019-05-30T09:24:06Z</dcterms:created>
  <dcterms:modified xsi:type="dcterms:W3CDTF">2019-05-30T09:24:07Z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