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5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>
            <a:extLst>
              <a:ext uri="{FF2B5EF4-FFF2-40B4-BE49-F238E27FC236}">
                <a16:creationId xmlns:a16="http://schemas.microsoft.com/office/drawing/2014/main" id="{A5E361E6-0E3B-4FCB-902A-86EF4D4437CB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61443" name="Freeform 3">
              <a:extLst>
                <a:ext uri="{FF2B5EF4-FFF2-40B4-BE49-F238E27FC236}">
                  <a16:creationId xmlns:a16="http://schemas.microsoft.com/office/drawing/2014/main" id="{0543C9D5-B71E-4C1A-9710-3CD97032819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444" name="Freeform 4">
              <a:extLst>
                <a:ext uri="{FF2B5EF4-FFF2-40B4-BE49-F238E27FC236}">
                  <a16:creationId xmlns:a16="http://schemas.microsoft.com/office/drawing/2014/main" id="{8C21A67E-55E2-4243-A924-6C4C8B22685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445" name="Freeform 5">
              <a:extLst>
                <a:ext uri="{FF2B5EF4-FFF2-40B4-BE49-F238E27FC236}">
                  <a16:creationId xmlns:a16="http://schemas.microsoft.com/office/drawing/2014/main" id="{6BBFCE54-1253-4BF1-A300-7AF83A2DEF3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446" name="Freeform 6">
              <a:extLst>
                <a:ext uri="{FF2B5EF4-FFF2-40B4-BE49-F238E27FC236}">
                  <a16:creationId xmlns:a16="http://schemas.microsoft.com/office/drawing/2014/main" id="{9DBB7CE1-F5D5-4AE2-8CCF-757D228051C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447" name="Freeform 7">
              <a:extLst>
                <a:ext uri="{FF2B5EF4-FFF2-40B4-BE49-F238E27FC236}">
                  <a16:creationId xmlns:a16="http://schemas.microsoft.com/office/drawing/2014/main" id="{635B1351-7BEA-43F9-88B2-2F42EEC9050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448" name="Freeform 8">
              <a:extLst>
                <a:ext uri="{FF2B5EF4-FFF2-40B4-BE49-F238E27FC236}">
                  <a16:creationId xmlns:a16="http://schemas.microsoft.com/office/drawing/2014/main" id="{E511CD42-F638-4CD1-853D-983B0F15D80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61449" name="Rectangle 9">
            <a:extLst>
              <a:ext uri="{FF2B5EF4-FFF2-40B4-BE49-F238E27FC236}">
                <a16:creationId xmlns:a16="http://schemas.microsoft.com/office/drawing/2014/main" id="{5268230A-A91A-4A55-94AD-E0AF3CDF81C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61450" name="Rectangle 10">
            <a:extLst>
              <a:ext uri="{FF2B5EF4-FFF2-40B4-BE49-F238E27FC236}">
                <a16:creationId xmlns:a16="http://schemas.microsoft.com/office/drawing/2014/main" id="{1031578E-7B24-44AD-A040-E178D50E76D3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61451" name="Rectangle 11">
            <a:extLst>
              <a:ext uri="{FF2B5EF4-FFF2-40B4-BE49-F238E27FC236}">
                <a16:creationId xmlns:a16="http://schemas.microsoft.com/office/drawing/2014/main" id="{6E202242-50D5-4C1F-A76C-09F9E34FEEDF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1452" name="Rectangle 12">
            <a:extLst>
              <a:ext uri="{FF2B5EF4-FFF2-40B4-BE49-F238E27FC236}">
                <a16:creationId xmlns:a16="http://schemas.microsoft.com/office/drawing/2014/main" id="{144B6C84-939D-4BD0-831C-EE27604699F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1453" name="Rectangle 13">
            <a:extLst>
              <a:ext uri="{FF2B5EF4-FFF2-40B4-BE49-F238E27FC236}">
                <a16:creationId xmlns:a16="http://schemas.microsoft.com/office/drawing/2014/main" id="{80AB38E3-3043-483D-B6A7-091136A84C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7E4D379-B55E-4B7C-B05E-FFA8CD754F58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CDCA-249F-43BE-9195-19EC3693E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C14CB-09FA-4DB3-AEF5-2085C25EF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24BE1-E6D7-4339-B92E-11A5F86D3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6E9C5-9688-4EBB-A0A9-1F1380AD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A4037-6010-4003-803A-C4600A1BC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DE4FB-090E-4694-9AC1-E2A8DC2E0C5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1092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004DA4-351C-4832-A9C4-53B95D4B1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11541-694A-41D0-9E13-A22684456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2F6A7-D1D8-47B8-BEAE-77DF14591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41ACA-F390-4605-8D94-2221D9A7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1955C-50ED-415F-8908-BCAFAD61F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4B546-80C7-4BA6-A1C0-0560DB6F8B2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7231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B623A-4D1C-4FF5-85E1-E233F832B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9C30D-1C2A-4930-BA1B-E102C6F0E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18555-D1FF-4924-9D2F-4642F079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D20B5-3A78-472F-BA97-3F62C926A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3ADF3-0CBD-47C0-BF0C-012034B9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84D17-C300-43A9-9D88-36724F82B03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093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8609F-C7E7-495D-9B1E-7E778022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D897D-9B56-448E-95C2-461C4D89D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34E39-AA63-4F02-B6B4-97FFCEAEB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59E85-F3E4-4859-8420-2419E7C9E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E72FB-AA0F-4A29-A2A4-3786C5AE5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72CE8-FD73-4C0C-827C-5D726584911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2022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865FF-CAB2-4376-8923-E1F89D781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21EA2-6DC2-4F57-92B9-B1568B24B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29984-9842-40A0-BEEC-B5DB9BAD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22890-2C05-4B8B-82E6-A658D78FA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01EC9D-D750-47C2-8810-57EF2D711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18C30C-A159-4D70-A51B-59D925B9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24948-7307-4979-90F4-6129783D3BB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7419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4E4D1-B390-44B5-9096-44985DDAE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6CD0A-6A18-45DC-869B-336C69AA7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99884B-692A-4BAF-95B5-797A0C9D6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5F8477-C737-48B8-A755-83913EC35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117E51-061B-4F6E-95B9-32CC5AE2D1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2EA32B-789A-4C99-8B8A-800B1B9A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3417F7-53C1-42A2-A3B3-CE76436B2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B47A0E-FEFA-4816-95C6-7D4843F59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CA5-64FF-4680-BCD3-7C6CCDBEC0E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774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C4958-600C-4D56-B13C-228AE71AE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5C1A75-F486-4215-9E80-84E1431EE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B8B198-830F-40C6-8AF4-F4113825F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74A108-B96C-457E-8D6F-19494A667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9ECB8-C0C4-43F6-9E9E-2C08B4E4E83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0978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C3FCF7-E7E7-4D2A-987F-753EC206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58717B-DFFB-4DDE-AFDA-4C2B9121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06939-3606-46F6-BA23-D65448DA4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1D756-099A-4821-B777-68533E72C14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3674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4E7E6-BAC3-4692-91C9-42790FDD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9755D-11B4-4483-8C4F-9A96FFDC5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16BC7-40A7-4B6D-911B-A3B611ABC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2D88F-25DD-4D37-B456-9D936DA3F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9203F-C3F4-4059-8C98-B73B9FFF1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17C94-207F-445F-B76B-5FFAA117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83CBA-B08D-4312-A000-2B8EABA8446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5500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93A8B-9130-4CC3-AA7D-036FE17A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39B047-7D71-44FA-9B6F-CCF944838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A2E3B-59F0-4760-9DF1-65D41ADF6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5C692-D356-4444-9A27-D5A344A7C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C8377-E0CE-432D-81B2-DE910E23A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7E037-7D15-40EF-83F4-D0BA7917F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A17D6-D2EC-4B23-BC33-A479C6E8BAA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8734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00000">
                <a:gamma/>
                <a:shade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>
            <a:extLst>
              <a:ext uri="{FF2B5EF4-FFF2-40B4-BE49-F238E27FC236}">
                <a16:creationId xmlns:a16="http://schemas.microsoft.com/office/drawing/2014/main" id="{4DD1CEC0-7886-42E8-8587-EA9324350888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60419" name="Freeform 3">
              <a:extLst>
                <a:ext uri="{FF2B5EF4-FFF2-40B4-BE49-F238E27FC236}">
                  <a16:creationId xmlns:a16="http://schemas.microsoft.com/office/drawing/2014/main" id="{E8367886-C5F0-4D3C-8882-B44F08A8636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0420" name="Freeform 4">
              <a:extLst>
                <a:ext uri="{FF2B5EF4-FFF2-40B4-BE49-F238E27FC236}">
                  <a16:creationId xmlns:a16="http://schemas.microsoft.com/office/drawing/2014/main" id="{75615EF5-FBE2-4D2E-983C-908C02F8E94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0421" name="Freeform 5">
              <a:extLst>
                <a:ext uri="{FF2B5EF4-FFF2-40B4-BE49-F238E27FC236}">
                  <a16:creationId xmlns:a16="http://schemas.microsoft.com/office/drawing/2014/main" id="{D1BBD200-FED9-405A-801B-CB58DFD9029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0422" name="Freeform 6">
              <a:extLst>
                <a:ext uri="{FF2B5EF4-FFF2-40B4-BE49-F238E27FC236}">
                  <a16:creationId xmlns:a16="http://schemas.microsoft.com/office/drawing/2014/main" id="{6046EA2C-373D-44BB-9536-D77A13F0D6D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0423" name="Freeform 7">
              <a:extLst>
                <a:ext uri="{FF2B5EF4-FFF2-40B4-BE49-F238E27FC236}">
                  <a16:creationId xmlns:a16="http://schemas.microsoft.com/office/drawing/2014/main" id="{EEE63FA4-A82A-4284-9179-AA9611ACF7B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0424" name="Freeform 8">
              <a:extLst>
                <a:ext uri="{FF2B5EF4-FFF2-40B4-BE49-F238E27FC236}">
                  <a16:creationId xmlns:a16="http://schemas.microsoft.com/office/drawing/2014/main" id="{DCA2C76F-F753-4684-9634-AE34FB5D98A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0425" name="Freeform 9">
              <a:extLst>
                <a:ext uri="{FF2B5EF4-FFF2-40B4-BE49-F238E27FC236}">
                  <a16:creationId xmlns:a16="http://schemas.microsoft.com/office/drawing/2014/main" id="{97940C16-51F0-4868-9370-53888C69528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0426" name="Freeform 10">
              <a:extLst>
                <a:ext uri="{FF2B5EF4-FFF2-40B4-BE49-F238E27FC236}">
                  <a16:creationId xmlns:a16="http://schemas.microsoft.com/office/drawing/2014/main" id="{AC9564F7-DFFA-4F99-B4C6-96029E7F587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60427" name="Rectangle 11">
            <a:extLst>
              <a:ext uri="{FF2B5EF4-FFF2-40B4-BE49-F238E27FC236}">
                <a16:creationId xmlns:a16="http://schemas.microsoft.com/office/drawing/2014/main" id="{4A76670B-C90A-42DF-8F57-78EB1A7A1F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66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60428" name="Rectangle 12">
            <a:extLst>
              <a:ext uri="{FF2B5EF4-FFF2-40B4-BE49-F238E27FC236}">
                <a16:creationId xmlns:a16="http://schemas.microsoft.com/office/drawing/2014/main" id="{A504EE7E-5903-4AAE-9141-8A180D3FB3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66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60429" name="Rectangle 13">
            <a:extLst>
              <a:ext uri="{FF2B5EF4-FFF2-40B4-BE49-F238E27FC236}">
                <a16:creationId xmlns:a16="http://schemas.microsoft.com/office/drawing/2014/main" id="{38964BA8-ED00-42A1-BC14-0C7D3F5BF52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6600"/>
                  </a:outerShdw>
                </a:effectLst>
              </a:defRPr>
            </a:lvl1pPr>
          </a:lstStyle>
          <a:p>
            <a:fld id="{274E5B94-D0A3-480C-A87A-BE5F33D67B5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0430" name="Rectangle 14">
            <a:extLst>
              <a:ext uri="{FF2B5EF4-FFF2-40B4-BE49-F238E27FC236}">
                <a16:creationId xmlns:a16="http://schemas.microsoft.com/office/drawing/2014/main" id="{7A565A7C-8B2C-49F2-9E38-AA987BC82C5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60431" name="Rectangle 15">
            <a:extLst>
              <a:ext uri="{FF2B5EF4-FFF2-40B4-BE49-F238E27FC236}">
                <a16:creationId xmlns:a16="http://schemas.microsoft.com/office/drawing/2014/main" id="{5F4D109D-2E4D-451B-8898-FB08C1A8C9C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66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66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66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66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66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8" name="Picture 4" descr="crna7">
            <a:extLst>
              <a:ext uri="{FF2B5EF4-FFF2-40B4-BE49-F238E27FC236}">
                <a16:creationId xmlns:a16="http://schemas.microsoft.com/office/drawing/2014/main" id="{08CF24FB-AA69-4776-A8D2-BEE23A8AA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826" name="Rectangle 2">
            <a:extLst>
              <a:ext uri="{FF2B5EF4-FFF2-40B4-BE49-F238E27FC236}">
                <a16:creationId xmlns:a16="http://schemas.microsoft.com/office/drawing/2014/main" id="{26450A6E-BC9B-4ED7-97EF-A9651E29B7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1773238"/>
            <a:ext cx="6119813" cy="3095625"/>
          </a:xfrm>
        </p:spPr>
        <p:txBody>
          <a:bodyPr/>
          <a:lstStyle/>
          <a:p>
            <a:r>
              <a:rPr lang="sl-SI" altLang="sl-SI" sz="9600"/>
              <a:t>  </a:t>
            </a:r>
            <a:r>
              <a:rPr lang="sl-SI" altLang="sl-SI" sz="9600">
                <a:solidFill>
                  <a:schemeClr val="tx1"/>
                </a:solidFill>
                <a:effectLst/>
                <a:latin typeface="Gill Sans Ultra Bold" panose="020B0A02020104020203" pitchFamily="34" charset="-18"/>
              </a:rPr>
              <a:t>Črna </a:t>
            </a:r>
            <a:br>
              <a:rPr lang="sl-SI" altLang="sl-SI" sz="9600">
                <a:solidFill>
                  <a:schemeClr val="tx1"/>
                </a:solidFill>
                <a:effectLst/>
                <a:latin typeface="Gill Sans Ultra Bold" panose="020B0A02020104020203" pitchFamily="34" charset="-18"/>
              </a:rPr>
            </a:br>
            <a:r>
              <a:rPr lang="sl-SI" altLang="sl-SI" sz="9600">
                <a:solidFill>
                  <a:schemeClr val="tx1"/>
                </a:solidFill>
                <a:effectLst/>
                <a:latin typeface="Gill Sans Ultra Bold" panose="020B0A02020104020203" pitchFamily="34" charset="-18"/>
              </a:rPr>
              <a:t> Luknja</a:t>
            </a:r>
            <a:endParaRPr lang="sl-SI" altLang="sl-SI" sz="960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4E1EE206-C24F-493E-A6CA-56FC7A75629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chemeClr val="tx1"/>
                </a:solidFill>
                <a:effectLst/>
                <a:latin typeface="Gill Sans Ultra Bold" panose="020B0A02020104020203" pitchFamily="34" charset="-18"/>
              </a:rPr>
              <a:t>Kaj je Črna luknja?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81A2EBAD-A12B-4625-BC84-FBABFF4F7E4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2133600"/>
            <a:ext cx="8054975" cy="49530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sl-SI" altLang="sl-SI">
                <a:effectLst/>
                <a:latin typeface="Gill Sans Ultra Bold" panose="020B0A02020104020203" pitchFamily="34" charset="-18"/>
              </a:rPr>
              <a:t>Je telo, ki se je sesedlo in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sl-SI" altLang="sl-SI">
                <a:effectLst/>
                <a:latin typeface="Gill Sans Ultra Bold" panose="020B0A02020104020203" pitchFamily="34" charset="-18"/>
              </a:rPr>
              <a:t>katerega gravitacija  je tako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sl-SI" altLang="sl-SI">
                <a:effectLst/>
                <a:latin typeface="Gill Sans Ultra Bold" panose="020B0A02020104020203" pitchFamily="34" charset="-18"/>
              </a:rPr>
              <a:t>velika da nič (niti svetloba) ne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sl-SI" altLang="sl-SI">
                <a:effectLst/>
                <a:latin typeface="Gill Sans Ultra Bold" panose="020B0A02020104020203" pitchFamily="34" charset="-18"/>
              </a:rPr>
              <a:t>more pobegniti od njega. Kar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sl-SI" altLang="sl-SI">
                <a:effectLst/>
                <a:latin typeface="Gill Sans Ultra Bold" panose="020B0A02020104020203" pitchFamily="34" charset="-18"/>
              </a:rPr>
              <a:t>pade vanjo se nikoli več ne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sl-SI" altLang="sl-SI">
                <a:effectLst/>
                <a:latin typeface="Gill Sans Ultra Bold" panose="020B0A02020104020203" pitchFamily="34" charset="-18"/>
              </a:rPr>
              <a:t>vrne.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15B048EB-9C3D-4059-9FFE-F4414A48A0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7772400" cy="1736725"/>
          </a:xfrm>
        </p:spPr>
        <p:txBody>
          <a:bodyPr/>
          <a:lstStyle/>
          <a:p>
            <a:r>
              <a:rPr lang="sl-SI" altLang="sl-SI">
                <a:solidFill>
                  <a:schemeClr val="tx1"/>
                </a:solidFill>
                <a:effectLst/>
                <a:latin typeface="Gill Sans Ultra Bold" panose="020B0A02020104020203" pitchFamily="34" charset="-18"/>
              </a:rPr>
              <a:t>Kako nastanejo?</a:t>
            </a:r>
          </a:p>
        </p:txBody>
      </p:sp>
      <p:sp>
        <p:nvSpPr>
          <p:cNvPr id="79877" name="Rectangle 5">
            <a:extLst>
              <a:ext uri="{FF2B5EF4-FFF2-40B4-BE49-F238E27FC236}">
                <a16:creationId xmlns:a16="http://schemas.microsoft.com/office/drawing/2014/main" id="{75C04A8A-EF5A-48E0-943F-8A1F2F9DEA4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1196975"/>
            <a:ext cx="8569325" cy="5661025"/>
          </a:xfrm>
        </p:spPr>
        <p:txBody>
          <a:bodyPr/>
          <a:lstStyle/>
          <a:p>
            <a:pPr algn="ctr"/>
            <a:r>
              <a:rPr lang="sl-SI" altLang="sl-SI">
                <a:effectLst/>
                <a:latin typeface="Gill Sans Ultra Bold" panose="020B0A02020104020203" pitchFamily="34" charset="-18"/>
              </a:rPr>
              <a:t>Zvezde z zelo veliko maso hitro porabijo svoje jedrsko gorivo. Ko porabi svoje gorivo, ne bo ničesar več, kar bi vzdrževalo pritisk navzven in zvezda se bo začela sesedati pod vplivom</a:t>
            </a:r>
            <a:r>
              <a:rPr lang="sl-SI" altLang="sl-SI">
                <a:effectLst/>
              </a:rPr>
              <a:t> </a:t>
            </a:r>
            <a:r>
              <a:rPr lang="sl-SI" altLang="sl-SI">
                <a:effectLst/>
                <a:latin typeface="Gill Sans Ultra Bold" panose="020B0A02020104020203" pitchFamily="34" charset="-18"/>
              </a:rPr>
              <a:t>lastne gravitacijske sile.</a:t>
            </a:r>
            <a:r>
              <a:rPr lang="sl-SI" altLang="sl-SI">
                <a:latin typeface="Gill Sans Ultra Bold" panose="020B0A02020104020203" pitchFamily="34" charset="-18"/>
              </a:rPr>
              <a:t> </a:t>
            </a:r>
            <a:r>
              <a:rPr lang="sl-SI" altLang="sl-SI">
                <a:effectLst/>
                <a:latin typeface="Gill Sans Ultra Bold" panose="020B0A02020104020203" pitchFamily="34" charset="-18"/>
              </a:rPr>
              <a:t>Postajala bo vedno manjša. Zaradi tako majhnega obsega bo njeno gravitacijsko polje neizmerno.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5">
            <a:extLst>
              <a:ext uri="{FF2B5EF4-FFF2-40B4-BE49-F238E27FC236}">
                <a16:creationId xmlns:a16="http://schemas.microsoft.com/office/drawing/2014/main" id="{7300C8F6-9F89-4269-8539-4FA2B42D9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188913"/>
            <a:ext cx="7772400" cy="1736725"/>
          </a:xfrm>
        </p:spPr>
        <p:txBody>
          <a:bodyPr/>
          <a:lstStyle/>
          <a:p>
            <a:r>
              <a:rPr lang="sl-SI" altLang="sl-SI">
                <a:solidFill>
                  <a:schemeClr val="tx1"/>
                </a:solidFill>
                <a:effectLst/>
                <a:latin typeface="Gill Sans Ultra Bold" panose="020B0A02020104020203" pitchFamily="34" charset="-18"/>
              </a:rPr>
              <a:t>Zgodovina:</a:t>
            </a:r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23143283-1D22-48A1-8DF6-B93B5F6C1A6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1628775"/>
            <a:ext cx="8208962" cy="4878388"/>
          </a:xfrm>
        </p:spPr>
        <p:txBody>
          <a:bodyPr/>
          <a:lstStyle/>
          <a:p>
            <a:pPr algn="ctr"/>
            <a:r>
              <a:rPr lang="sl-SI" altLang="sl-SI">
                <a:effectLst/>
              </a:rPr>
              <a:t>Black Holes: Tall, Grande, Venti</a:t>
            </a:r>
            <a:r>
              <a:rPr lang="sl-SI" altLang="sl-SI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defaul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0</TotalTime>
  <Words>107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Gill Sans Ultra Bold</vt:lpstr>
      <vt:lpstr>Wingdings</vt:lpstr>
      <vt:lpstr>default</vt:lpstr>
      <vt:lpstr>  Črna   Luknja</vt:lpstr>
      <vt:lpstr>Kaj je Črna luknja?</vt:lpstr>
      <vt:lpstr>Kako nastanejo?</vt:lpstr>
      <vt:lpstr>Zgodovina: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2019-05-30T09:24:11Z</dcterms:created>
  <dcterms:modified xsi:type="dcterms:W3CDTF">2019-05-30T09:24:11Z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