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64" r:id="rId9"/>
    <p:sldId id="261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4D1D04D5-9278-4514-9E60-3C0CBBBBE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18482-40A9-4EA8-81DF-B8C873673150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5F04F133-E80D-4493-8136-8C77BE9BD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6A666D07-2F74-4F28-A2B3-74F0A52AC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04B07-7785-421F-8E16-0E14FD284B1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32459198"/>
      </p:ext>
    </p:extLst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CB54C352-A532-49AB-95BC-A4616C7CC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F319F-77B8-46F6-8ADE-8D3B5F449267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659BD3D7-B81C-4249-AE9B-8CF85B61A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C94AAC4B-EE2F-4239-B600-1FDEB8BB9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974B6-2A04-447B-81B1-560DDDC839C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87923248"/>
      </p:ext>
    </p:extLst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9AC00C0D-9FAE-48BB-94E1-A84A334B2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5BDD4-185E-4E21-98A0-7BA9B082EB8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F0BC5FF3-49D7-4EDF-809E-67FCFC01F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4F8886CF-F3C1-4B6E-9BF3-0488F6BE2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A3967-AB08-4913-A757-EEDBF118F90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73148426"/>
      </p:ext>
    </p:extLst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2068DB82-6F37-4CDD-BEAF-A6E990CDA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5E491-D48E-4379-AFF1-77D0573F55B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5F002B96-2E70-49EF-8317-E17AA6463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3A052CB4-C6D7-4A70-9A81-E7BCDA8D3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60DFA-0FAE-4398-BD58-32FEB9907D1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86926034"/>
      </p:ext>
    </p:extLst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3FB0E6C2-1A7F-4F61-B155-2A347F092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2F484-9C51-43CB-9AE0-EC0EFE167C1C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E7AA5DDE-D2E4-4AF6-8914-676394169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529A8319-6D5E-44CD-BA8C-3D982FE34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C749D-BAE5-45CB-840F-4C9F9608356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74815308"/>
      </p:ext>
    </p:extLst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E6E251A3-AD49-40F5-8F20-FA8FC029B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5576F-3D68-4458-BB91-DF3D3E9C6B8B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A15DEBF4-2819-4275-9E8E-D2F5DEDD9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F93A54BD-9826-4A96-9C54-A2F99BAF6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6E941-12D2-4691-9BD5-122BA168FA2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84666666"/>
      </p:ext>
    </p:extLst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EF551AC1-D2EA-46B4-9A5E-67C14C6E8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723D3-AA8E-4312-AC1C-0BC70791698D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784451A5-7E38-4910-BE28-19DB585C6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B74CBC5B-5C69-488C-B90C-84F3875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84E20-0137-4318-A8E1-3F32C75E6BD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92726694"/>
      </p:ext>
    </p:extLst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22972A34-C967-4AFC-896B-B391DF9E9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4AE8B-E386-4305-A1D8-022B2C2D9CF2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3E5B4C45-86ED-48FD-8393-5EAF7B032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BCA5DB63-16DA-4F35-9699-6A3720B41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3DC4-AA5C-4EE3-B8FC-7DFA71A08A3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00279621"/>
      </p:ext>
    </p:extLst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>
            <a:extLst>
              <a:ext uri="{FF2B5EF4-FFF2-40B4-BE49-F238E27FC236}">
                <a16:creationId xmlns:a16="http://schemas.microsoft.com/office/drawing/2014/main" id="{101A5487-0ABE-4CD3-9694-E44969323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C5623-4249-4E40-B02D-3A0E899B1C2B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Ograda noge 4">
            <a:extLst>
              <a:ext uri="{FF2B5EF4-FFF2-40B4-BE49-F238E27FC236}">
                <a16:creationId xmlns:a16="http://schemas.microsoft.com/office/drawing/2014/main" id="{F2F03C25-DC3C-49F5-8A87-13C2FF919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>
            <a:extLst>
              <a:ext uri="{FF2B5EF4-FFF2-40B4-BE49-F238E27FC236}">
                <a16:creationId xmlns:a16="http://schemas.microsoft.com/office/drawing/2014/main" id="{18F31C92-6144-4E75-824E-179241B0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C2E54-BDED-48CC-99D4-4F6286067EA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30934179"/>
      </p:ext>
    </p:extLst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6FBB82B3-52E9-41D8-B28A-B5E586989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3C6AA-8D08-46BF-BD6C-0170D9B002ED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58618311-A622-4D53-80F0-190787076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5F7E42FB-E241-4AFC-9E1F-696500F8B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85E76-1B8D-490D-9B76-8B31F066D7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48580491"/>
      </p:ext>
    </p:extLst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079AF5A3-6098-478F-A209-ED2EEEEEB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3690D-2AEA-4D15-AB20-2DD6564F0AF8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E5D26126-8A7F-40BF-A1F8-329BF46B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F52E586B-5A2D-4A82-A3D8-EED305DD2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5488D-571F-4D09-BB03-AA5299EA457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83823161"/>
      </p:ext>
    </p:extLst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:a16="http://schemas.microsoft.com/office/drawing/2014/main" id="{5F905D41-03D9-4887-BF69-50C888464B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Ograda besedila 2">
            <a:extLst>
              <a:ext uri="{FF2B5EF4-FFF2-40B4-BE49-F238E27FC236}">
                <a16:creationId xmlns:a16="http://schemas.microsoft.com/office/drawing/2014/main" id="{AD0877F3-44C7-4E6F-86AD-B2CC8964DF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D07256FB-0ECB-47C9-A3F8-C7747F9367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F22E68-AE25-448E-89AE-C51890733340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067F83BE-E3B1-4FA9-9D11-F20239FEF6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54FD0AFC-A19E-4232-8853-EA1E6DD7EA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0F48F89-D1BD-474D-8A80-8863E6A6455F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newsflash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i/#hl=sl&amp;gs_nf=1&amp;cp=9&amp;gs_id=10&amp;xhr=t&amp;q=galaksije&amp;pf=p&amp;sclient=psy-ab&amp;pbx=1&amp;oq=galaksije&amp;aq=0&amp;aqi" TargetMode="External"/><Relationship Id="rId2" Type="http://schemas.openxmlformats.org/officeDocument/2006/relationships/hyperlink" Target="http://sl.wikipedia.org/wiki/Slovenij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ndros.si/vesolje/index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>
            <a:extLst>
              <a:ext uri="{FF2B5EF4-FFF2-40B4-BE49-F238E27FC236}">
                <a16:creationId xmlns:a16="http://schemas.microsoft.com/office/drawing/2014/main" id="{B0C355FD-2D63-42BC-ACFD-7869F65015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BC50982-CC66-4625-A67A-181DD1C7CF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A8F8AA83-B678-48F3-832F-C9408A644DCD}"/>
              </a:ext>
            </a:extLst>
          </p:cNvPr>
          <p:cNvSpPr/>
          <p:nvPr/>
        </p:nvSpPr>
        <p:spPr>
          <a:xfrm>
            <a:off x="1626004" y="2428868"/>
            <a:ext cx="5553700" cy="156966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96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GALAKSIJE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DE357E-1B61-46AD-AC65-6B4D7F265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LOKALNA SKUPINA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59160036-3BCE-4AD4-9902-EB80557EF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sl-SI" b="1" dirty="0">
                <a:solidFill>
                  <a:srgbClr val="00FFFF"/>
                </a:solidFill>
                <a:latin typeface="Candara" pitchFamily="34" charset="0"/>
              </a:rPr>
              <a:t>Skupino sosednjih galaksij imenujemo jata galaksij.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sl-SI" b="1" dirty="0">
                <a:solidFill>
                  <a:srgbClr val="00FFFF"/>
                </a:solidFill>
                <a:latin typeface="Candara" pitchFamily="34" charset="0"/>
              </a:rPr>
              <a:t>V jati galaksij, katere članica je naša galaksija in ji pravimo lokalna skupina ali lokalna jata88, so galaksije: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sl-SI" b="1" dirty="0">
                <a:solidFill>
                  <a:srgbClr val="00FFFF"/>
                </a:solidFill>
                <a:latin typeface="Candara" pitchFamily="34" charset="0"/>
              </a:rPr>
              <a:t>Rimska cesta,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sl-SI" b="1" dirty="0">
                <a:solidFill>
                  <a:srgbClr val="00FFFF"/>
                </a:solidFill>
                <a:latin typeface="Candara" pitchFamily="34" charset="0"/>
              </a:rPr>
              <a:t>Andromedina galaksija (M31), ki je oddaljena od Zemlje 2 300 000 svetlobnih let,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sl-SI" b="1" dirty="0">
                <a:solidFill>
                  <a:srgbClr val="00FFFF"/>
                </a:solidFill>
                <a:latin typeface="Candara" pitchFamily="34" charset="0"/>
              </a:rPr>
              <a:t>M33 in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sl-SI" b="1" dirty="0">
                <a:solidFill>
                  <a:srgbClr val="00FFFF"/>
                </a:solidFill>
                <a:latin typeface="Candara" pitchFamily="34" charset="0"/>
              </a:rPr>
              <a:t>še okoli 28 drugih manjših galaksij.</a:t>
            </a:r>
          </a:p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1.jpg">
            <a:extLst>
              <a:ext uri="{FF2B5EF4-FFF2-40B4-BE49-F238E27FC236}">
                <a16:creationId xmlns:a16="http://schemas.microsoft.com/office/drawing/2014/main" id="{BA263C02-234A-4AF6-8ED3-C1234945923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785794"/>
            <a:ext cx="3714776" cy="251118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" name="Slika 3" descr="4.jpg">
            <a:extLst>
              <a:ext uri="{FF2B5EF4-FFF2-40B4-BE49-F238E27FC236}">
                <a16:creationId xmlns:a16="http://schemas.microsoft.com/office/drawing/2014/main" id="{3F26ACC2-BCC1-489F-B5CA-125B1661E43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500042"/>
            <a:ext cx="4433977" cy="462375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" name="Slika 2" descr="2.jpg">
            <a:extLst>
              <a:ext uri="{FF2B5EF4-FFF2-40B4-BE49-F238E27FC236}">
                <a16:creationId xmlns:a16="http://schemas.microsoft.com/office/drawing/2014/main" id="{A80A5BED-7424-41ED-A048-9D09E3DF63A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57224" y="3714752"/>
            <a:ext cx="4429156" cy="230316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5.jpg">
            <a:extLst>
              <a:ext uri="{FF2B5EF4-FFF2-40B4-BE49-F238E27FC236}">
                <a16:creationId xmlns:a16="http://schemas.microsoft.com/office/drawing/2014/main" id="{5648B7A7-E4D6-4487-803C-E703CAAE398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142984"/>
            <a:ext cx="3782012" cy="321471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" name="Picture 8" descr="m31_oregon_big">
            <a:extLst>
              <a:ext uri="{FF2B5EF4-FFF2-40B4-BE49-F238E27FC236}">
                <a16:creationId xmlns:a16="http://schemas.microsoft.com/office/drawing/2014/main" id="{7D3A5DE6-27BC-4682-9D78-C884A0A04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857231"/>
            <a:ext cx="3755767" cy="337883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" name="Picture 4" descr="galaxies">
            <a:extLst>
              <a:ext uri="{FF2B5EF4-FFF2-40B4-BE49-F238E27FC236}">
                <a16:creationId xmlns:a16="http://schemas.microsoft.com/office/drawing/2014/main" id="{C0FBBF8A-B62E-4AA7-94EB-DDE6E29F5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3857628"/>
            <a:ext cx="2808288" cy="237648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mlecna14.jpg">
            <a:extLst>
              <a:ext uri="{FF2B5EF4-FFF2-40B4-BE49-F238E27FC236}">
                <a16:creationId xmlns:a16="http://schemas.microsoft.com/office/drawing/2014/main" id="{1AD4807A-2879-48E9-89B9-55359CD63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0"/>
            <a:ext cx="69294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3.jpg">
            <a:extLst>
              <a:ext uri="{FF2B5EF4-FFF2-40B4-BE49-F238E27FC236}">
                <a16:creationId xmlns:a16="http://schemas.microsoft.com/office/drawing/2014/main" id="{896399D1-FD54-4218-AF8C-DDE35404BBA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071546"/>
            <a:ext cx="8358214" cy="26955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" name="PoljeZBesedilom 2">
            <a:extLst>
              <a:ext uri="{FF2B5EF4-FFF2-40B4-BE49-F238E27FC236}">
                <a16:creationId xmlns:a16="http://schemas.microsoft.com/office/drawing/2014/main" id="{77DC8DAD-99F0-4D8E-8D2C-ECBDF2E77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4429125"/>
            <a:ext cx="6000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sl-SI" altLang="sl-SI" sz="2000" b="1">
                <a:solidFill>
                  <a:srgbClr val="00FFFF"/>
                </a:solidFill>
                <a:latin typeface="Candara" panose="020E0502030303020204" pitchFamily="34" charset="0"/>
              </a:rPr>
              <a:t>PANORAMSKI POGLED NA RIMSKO CESTO IZ DOLINE SMRTI</a:t>
            </a:r>
            <a:r>
              <a:rPr lang="sl-SI" altLang="sl-SI"/>
              <a:t>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>
            <a:extLst>
              <a:ext uri="{FF2B5EF4-FFF2-40B4-BE49-F238E27FC236}">
                <a16:creationId xmlns:a16="http://schemas.microsoft.com/office/drawing/2014/main" id="{2B1AD26F-9B1F-4874-B495-4968F9E1A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9660BF36-6086-4204-9B45-1D530CFA7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00FFFF"/>
                </a:solidFill>
                <a:hlinkClick r:id="rId2"/>
              </a:rPr>
              <a:t>http://sl.wikipedia.org/wiki/Slovenija</a:t>
            </a:r>
            <a:r>
              <a:rPr lang="sl-SI" dirty="0">
                <a:solidFill>
                  <a:srgbClr val="00FFFF"/>
                </a:solidFill>
              </a:rPr>
              <a:t>-</a:t>
            </a:r>
            <a:r>
              <a:rPr lang="sl-SI" b="1" dirty="0">
                <a:solidFill>
                  <a:srgbClr val="00FFFF"/>
                </a:solidFill>
              </a:rPr>
              <a:t>WIKIPEDIA PROSTA ENCIKLOPEDIA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hlinkClick r:id="rId3"/>
              </a:rPr>
              <a:t>http://www.google.si/#hl=sl&amp;gs_nf=1&amp;cp=9&amp;gs_id=10&amp;xhr=t&amp;q=galaksije&amp;pf=p&amp;sclient=psy-ab&amp;pbx=1&amp;oq=galaksije&amp;aq=0&amp;aqi</a:t>
            </a:r>
            <a:r>
              <a:rPr lang="sl-SI" b="1" dirty="0">
                <a:solidFill>
                  <a:srgbClr val="00FFFF"/>
                </a:solidFill>
              </a:rPr>
              <a:t>ARNES-GALAKSIJE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dirty="0">
                <a:hlinkClick r:id="rId4"/>
              </a:rPr>
              <a:t>http://www.andros.si/vesolje/index.htm</a:t>
            </a:r>
            <a:endParaRPr lang="sl-SI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b="1" dirty="0">
                <a:solidFill>
                  <a:srgbClr val="00FFFF"/>
                </a:solidFill>
              </a:rPr>
              <a:t>     VSEMIRJE (SPLETNA STRAN O VESOLJU,OSONČJU,…)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b="1" dirty="0">
                <a:solidFill>
                  <a:srgbClr val="00FFFF"/>
                </a:solidFill>
              </a:rPr>
              <a:t>KNJIGA: MLADI RARAZISKOVALEC</a:t>
            </a:r>
          </a:p>
          <a:p>
            <a:pPr fontAlgn="auto">
              <a:spcAft>
                <a:spcPts val="0"/>
              </a:spcAft>
              <a:defRPr/>
            </a:pPr>
            <a:r>
              <a:rPr lang="sl-SI" b="1" dirty="0">
                <a:solidFill>
                  <a:srgbClr val="00FFFF"/>
                </a:solidFill>
              </a:rPr>
              <a:t>KNJIGA: ALI VEŠ ?</a:t>
            </a: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E28D9605-16F4-465F-B279-24EDC87DCB53}"/>
              </a:ext>
            </a:extLst>
          </p:cNvPr>
          <p:cNvSpPr/>
          <p:nvPr/>
        </p:nvSpPr>
        <p:spPr>
          <a:xfrm>
            <a:off x="3786182" y="428604"/>
            <a:ext cx="1533082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VIRI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>
            <a:extLst>
              <a:ext uri="{FF2B5EF4-FFF2-40B4-BE49-F238E27FC236}">
                <a16:creationId xmlns:a16="http://schemas.microsoft.com/office/drawing/2014/main" id="{B83DBB7C-402B-4940-92B5-9D72FCB86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EFDD7292-A512-4B91-A95F-17695B075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Galaksija (redkeje osvetje ali meglenica)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so velikanska gravitacijsko vezana nebesna telesa.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 Galaksije drži skupaj gravitacijski privlak  telesa pa krožijo okoli njenega skupnega središča - jedra.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 Galaksije se razvijejo iz protogalaksij</a:t>
            </a:r>
            <a:r>
              <a:rPr lang="sl-SI" altLang="sl-SI">
                <a:solidFill>
                  <a:srgbClr val="00FFFF"/>
                </a:solidFill>
                <a:latin typeface="Candara" panose="020E0502030303020204" pitchFamily="34" charset="0"/>
              </a:rPr>
              <a:t>.</a:t>
            </a: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5FD66EF1-E8FB-440E-B88C-A99FBE81B063}"/>
              </a:ext>
            </a:extLst>
          </p:cNvPr>
          <p:cNvSpPr/>
          <p:nvPr/>
        </p:nvSpPr>
        <p:spPr>
          <a:xfrm>
            <a:off x="3143240" y="500042"/>
            <a:ext cx="3200236" cy="110799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6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KAJ SO ?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:a16="http://schemas.microsoft.com/office/drawing/2014/main" id="{4A1FE8D1-2D60-4AFA-B1FB-CD45D362D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 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80120BCD-5821-4A4D-B840-1A09D79D0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857375"/>
            <a:ext cx="8001000" cy="4168775"/>
          </a:xfrm>
        </p:spPr>
        <p:txBody>
          <a:bodyPr/>
          <a:lstStyle/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Galaksije se med seboj razlikujejo tako po velikosti kot po obliki.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Lahko so eliptične, spiralne ali nepravilne</a:t>
            </a:r>
            <a:r>
              <a:rPr lang="sl-SI" altLang="sl-SI" b="1">
                <a:latin typeface="Candara" panose="020E0502030303020204" pitchFamily="34" charset="0"/>
              </a:rPr>
              <a:t>.</a:t>
            </a:r>
          </a:p>
          <a:p>
            <a:endParaRPr lang="sl-SI" altLang="sl-SI"/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205BE345-54D8-4267-A4A4-E79AF85500E8}"/>
              </a:ext>
            </a:extLst>
          </p:cNvPr>
          <p:cNvSpPr/>
          <p:nvPr/>
        </p:nvSpPr>
        <p:spPr>
          <a:xfrm>
            <a:off x="1720100" y="285728"/>
            <a:ext cx="5341720" cy="101566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6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VRSTE GALAKSIJ</a:t>
            </a:r>
          </a:p>
        </p:txBody>
      </p:sp>
      <p:pic>
        <p:nvPicPr>
          <p:cNvPr id="4101" name="Picture 5" descr="m87">
            <a:extLst>
              <a:ext uri="{FF2B5EF4-FFF2-40B4-BE49-F238E27FC236}">
                <a16:creationId xmlns:a16="http://schemas.microsoft.com/office/drawing/2014/main" id="{57B950AF-F5A9-48E6-99A0-FEE5313AD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571875"/>
            <a:ext cx="1930400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m51">
            <a:extLst>
              <a:ext uri="{FF2B5EF4-FFF2-40B4-BE49-F238E27FC236}">
                <a16:creationId xmlns:a16="http://schemas.microsoft.com/office/drawing/2014/main" id="{36599D7E-2475-496A-9ED3-0F107FF4A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3571875"/>
            <a:ext cx="3240087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9" descr="vmagobl">
            <a:extLst>
              <a:ext uri="{FF2B5EF4-FFF2-40B4-BE49-F238E27FC236}">
                <a16:creationId xmlns:a16="http://schemas.microsoft.com/office/drawing/2014/main" id="{ACB8B37B-7908-42A3-BE23-8F30136D1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71875"/>
            <a:ext cx="3132138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>
            <a:extLst>
              <a:ext uri="{FF2B5EF4-FFF2-40B4-BE49-F238E27FC236}">
                <a16:creationId xmlns:a16="http://schemas.microsoft.com/office/drawing/2014/main" id="{E447A650-813B-4E84-859A-4C37F6FBD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FCB6B249-F161-4AE3-A451-25BFC17AC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solidFill>
                  <a:srgbClr val="00FFFF"/>
                </a:solidFill>
                <a:latin typeface="Candara" panose="020E0502030303020204" pitchFamily="34" charset="0"/>
              </a:rPr>
              <a:t> </a:t>
            </a:r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zvezde,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 plini,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 medzvezdne snovi in temne snovi. 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Zvezde, plini in medzvezdni prah sestavljajo okoli 10 do 20 % mase galaksije</a:t>
            </a: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E50FBA3D-0386-40F3-9B54-862941F8A4CF}"/>
              </a:ext>
            </a:extLst>
          </p:cNvPr>
          <p:cNvSpPr/>
          <p:nvPr/>
        </p:nvSpPr>
        <p:spPr>
          <a:xfrm>
            <a:off x="3214678" y="785794"/>
            <a:ext cx="262841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SESTAVA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:a16="http://schemas.microsoft.com/office/drawing/2014/main" id="{1CE360CF-852B-4C2C-A462-BE110A17F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D0931BA5-F5DB-4BE1-924D-C14D3BE79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1714500"/>
            <a:ext cx="8229600" cy="4525963"/>
          </a:xfrm>
        </p:spPr>
        <p:txBody>
          <a:bodyPr/>
          <a:lstStyle/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V opazljivem vesolju je verjetno več kot 100  milijard  galaksij 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7 bilijonov  pritlikavih galaksij</a:t>
            </a:r>
          </a:p>
          <a:p>
            <a:endParaRPr lang="sl-SI" altLang="sl-SI"/>
          </a:p>
          <a:p>
            <a:endParaRPr lang="sl-SI" altLang="sl-SI"/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7A4CE9FB-233C-477F-9691-816C044C8B4C}"/>
              </a:ext>
            </a:extLst>
          </p:cNvPr>
          <p:cNvSpPr/>
          <p:nvPr/>
        </p:nvSpPr>
        <p:spPr>
          <a:xfrm>
            <a:off x="1643042" y="571480"/>
            <a:ext cx="537365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ŠTEVILO GALAKSIJ</a:t>
            </a:r>
          </a:p>
        </p:txBody>
      </p:sp>
      <p:pic>
        <p:nvPicPr>
          <p:cNvPr id="6149" name="Slika 4" descr="Milky_Way_2005_1.jpg">
            <a:extLst>
              <a:ext uri="{FF2B5EF4-FFF2-40B4-BE49-F238E27FC236}">
                <a16:creationId xmlns:a16="http://schemas.microsoft.com/office/drawing/2014/main" id="{C4AF3D4F-D025-4504-9C24-C90005233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286125"/>
            <a:ext cx="314325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AutoShape 2" descr="data:image/jpeg;base64,/9j/4AAQSkZJRgABAQAAAQABAAD/2wCEAAkGBhMSERQUExQWFBUVGB0XGRgYGBwYGBgWGBgXFxoaGxoYGyYfGxkjGhobHy8gIycpLCwsHCAxNTAqNSYrLykBCQoKDgwOGg8PGiwkHCQsLCwsLCwsLCwsLCwsLCwsLCwsLCwsLCwsLCwsLCwsLCwsLCwsLCwsLCwsLCwsLCwsLP/AABEIALoBDwMBIgACEQEDEQH/xAAcAAACAwEBAQEAAAAAAAAAAAACAwEEBQAGBwj/xAA6EAACAQIFAgQFAgYCAgEFAAABEQIhMQADEkFRBGEicYGRBTKhsfATwQZCUtHh8RQjYnIVFkOiwtL/xAAYAQADAQEAAAAAAAAAAAAAAAAAAQIDBP/EACIRAQEAAgICAwADAQAAAAAAAAABAhEDIRIxE0FRBCJxMv/aAAwDAQACEQMRAD8A+QyBV9qD1FF69sTnyAmUwNgTXtbEEeW/O2/ljgDIulWNhU+dvPCA83SJ0Zg/ImJ82AV5h84TIF+gPogvpgp5JiCZCx0o3BTtcf74xEpDUVQF2YHb5qrzLwB0JPzCQHL/ACvlgHzRUNnf/K/1gZHcUH29aVpgoh3Omh2NSAaU5szzXAHQqCgSgzvT9tq98CHfj98dKC7izqnjjKm1K9y+/wDfvgMQzSU7OqTRTqvrthZng5QKHBqLE7jz2/HgIlHY/m+AhzztRJNyXQAMk1oAAB2GJObqItGwtQWDKZ7m5OJyxFAIPV8zIpZLjdp/bEy6YgRKuGURKmoiwLiaGhrvYjAERnQ1HFQT3Yp2T7+eA/UPOOJKW18TqVqtNjuCvtgCcs+ff388Ec0igYYDregPt28sRBVfts6P8rgAGlgIdU7+vPb9xZi1MRJkMHuUKAMAfUrB5mY4xAQCZESSy5ByBKBVKUS3eFBb4DFPOdgvU/vh+VEER1SQLHhGqQI03FKF0vY8YrziaBAMP6bvcp47UthZbbhb7/btgCTM8/YHmuB/WPODzYlApAIMNklyDZuqUQQHqqEl60Pl9PP0wwOWfUH6WtSq7C98D+oecRmAgkEIxJBoiD3xEgb/AJ6DinlgBv6h8ldGpr3NfTDBmagAHqGovUgRpdjQGhN6tDbCQLMNqvux+cY4hSp+Co7r1rg0BxzJAMG7F/ocRKckKmvf8/BgtEY2Oq+ySJuC3QOh3vTEZs4vwggJbPkPvzgGjc7NJkQARxEEyT4qT51NsFkZhG5YOxRN7GtFVrbyxWMS1YtpVCFcNyyNJcSZFIg0AGoEEAVJOmrot3haDpzNmQrvkO35fEymoggkHcMlsmuy4XZutFjwkEjexB2O7FR2GC0xMYoVdncKNflpV1e4oFU0NJPUHkhmqsnw/OmGjVInTGXlUoWd2KjAdXmiUjKMdMCTpgZGWiJqAzVVvusFKARuaoAipHcsgJA6a3wtFpEM0+EMoEpk6QZIau1gTysLM/xfXzxOlHtXvtS3mvfywMDV8ffy88UbpAIIunCVTS9djgMzLSqCw727Hg4kHe2D6nPM5ymREGRJOmIjEE18MYgADsFhAGbGgt5cVNDs96UR9BBqTXvU/lcTMelKffjviJZpSBIB25NHYcjAExqANtVgak7U/wAb4sdN1M8vRMSgdEgRCSmCSpswLiYuMWDugRwvp8xyjqKiAj3iDq0go147rERyAZoWqnKI5IZNAQNidtsAH1EfDAIuYMmCNJ1Eig0ofKr0WyxUXGJ2/OBs/vx2ww5p0aXR6lSpte4pz++AAAfA/OcaHTdTkx6fNjPLkc6Wn9OYkRGIZMtUdyQUP9k50CXTb74tdT10s39MKIMIjLBiEZIyIMi6yqnwANsKzZy6LEXEBB89r8rmvn6dmZRidJDTsi+4I+YUbtxd4KGYokqtA6+FFgivzUW9CfQM3mlaqpIvd8+Zw0uMO1uF3xAIQBuCfJU2V77+yqzN6cxTIILUhYgFE1wEiiLMVY99rL3GAOlnEhUQLEfNDetgB6YHTcIE0SPNdvZd+2DzCSTOlS6rzt9xhbNwrnj7bXwGnKnUFNWoxSqIIIIvTEmNdq+gtf8Af/eEjFnP+I5k4gSnKSAiGbRiDERFbAEgDYFC+GZINCO4da77Pv8AlW/qYCMdPhkaS1RlquPlOzFGt9zgZZ0vlNFQAiyJKBPy1JNEMLM1RCjBIZBt6f3flgIJMa0ItprTu+d8dAnze3p/k4sdR1JlKbIqdRoKyiDZRoCzQIVDsDiuSySxfyvwAlgM7qD4idIRJESARFA7A13/AJn3eEwiSUBiNOHTzaiQGkhVBJJIVSed/wBsMgayGjcKm4NcMkaAE8Iqgub9tVaH+8ZOUZEgDYqhPJ23ocFn5TMjGJERzQgNB8moFPPk4AHNyhXZILvWxZYpziYgCL5BAobhWIF64OMRHVQFjwiVSpAgGiqB4na2xD7LKiYmlQflDBFBX5lUsWtfZGHK8QEW3Kl6beVfJ0Ftzl1lxEERkAw6GQC1FJ1ZRoGcDmxkHqIJ1aSL23FP/EB+XfBZBKQgKaiZIyKVqlABEghGpJJQSJGRPxCQiDp2qQQAiSi+5R5sMPyoyjQyMUQiywwWQImtECdmBieoy4kyk4hypp2F7CwAKAHB4GO/TEQ3Eo0BFZA6vEiCNNLGrNjcBK6lJNpAAmwDKXa9t8D1EfFStlV0QQaFgh6YfHJGgG7NSiNB8SDaLA1WfhpYsZ5YIbLufMkt1fG3tgNWRX5fDIykFTvG4rbUFvRPtzgxBA1uPzfnDMuQ0zGjXIgaZM/9aLJQoWKVafOAKpMq1ToappUPNeeMMjmaVKIlBHwyBqAG6hVqKheVaTOIDR7MGhYSva/LtTA5SfLo1UVBfmvvhh2dkxiIqRJMXIaTHTJlRr83hEZO3i7VCJJiYoFEF1YAYQqgCZM0uvU4Gm5JoS2FcBcsEtnypgREIX71vXjaiwBDHhCfkqjZIUr+3GOzIaZEC8SQatlm1AUvyqw7Mi0AjGD2RIKJY4f0xAgUBtcAF1NPe3sMBBlF2mwIgAkblSMQKpEyrRo8rAZkydyQt/ICz7D2GLIyWgf5WChVAtqjN78YIw8uB5UwaLaoIlPDBl2Y/KYu/wDEIBBAJjU1qPlYR3sLXYqqdLLFNqAXNzV1tTYU38zReStm9OQdiimCwUVStRv64WIP6+mL+ZmMRCHho6AqqqADR7vYYTnRDQCr32pv9vtTANq7AAodWqtfCqGKCYL1VdjtUmZdPqkBCMmQ1cmQFUALMG/vh8cwwEgCVII9wC073APpgZZQBsPK/O4NdkqYFbVpgFEuu5bQCGyVCKftgTxWw9xGgvz7V8sWc2IOypz2f1v6nFjo/h8pFwZAgZTMTWMfllcjY+rwHtR0DvG967UCVCwu1MdmdMQ1Z0rtVcccD6jF4dCZeJID67pqsq4d/wDHEqgpYM3YBpSpADV7uhw9J8oyMzLkSNUnSjJsPCBXyt2wcMtI+oBFw9uRjQPw2xIZZYNKIL1ZPthkPhpLJBHlYC27N0Pph6PyUczMEp5ihAnMNNMSBAmWrwRiUOAKgArvgDk9qgNnggKh82/LjGkfh0rA2G1KA0a3PrhvTfD5xZiNr7324t9+amhtkDKPd7FUIDfn/vAGCKttyODWtPLGxL4aXW0WBUoq+k27+uEZ3QK69H5ef+9rYfiXkz8lOpPmKn0t74sZekxkFWUo6agIVpYBVFWLWrSxDIMQn4a0IYZQJDpEkC4rRYifRIfWm1bHun9O6XjT2np+gyhDMOZNSjLSIBSYrqkJg6fCh/7OnOEZOUKB0lUkUpWJGpEpdvMWxcGROMA2A6AihNGQyraQ0ftjhChElErVUIlxf9NWEgSB74LiWyYdKZCEQBqsTRFkInaN1Uqg88F1PQzhIiQCBMWFpOk6TpMSRIMXiS08XMrKKkVKIMTWIKIImC9hEkEbChxEsrwjUCYgUqVFl088VMU3JjCRXq1s9j9cHlTRSBRNC+FsRbz+jxOkctlKocRvX0wX6ElcAXrcoSAoGeR/sYyWjMkFBAg6e1TUMervgcrL1yAlOMG3KRIAIZ8RAJZPa5HfE5XTSJQGo1QRrSpCqUnXg+WImyQCWaChflv3t54YJllUFD+1gVa4fPHq2QGkByMq0oBpQkN3vP6d8DqsCKhXduCL8egwUZup2VOwSuWvtgAupy9MgCASGzXxeI1qiqdqbAvDeiyo6tM3ENTlGpEB8yiJCMrMdwMLhHw0Gx3pU3Pohx9sFPJ0mQobsgvdBH0bw4m1Od0xiQ4pxBDaIIpIAl1v5namGZOVDSyTuCAQ9aJBt8jQO91iIBg7FjkBVNlWwuX2LKblRW3+wCr2DNcXIm0MulA1VsUEfOvKaqt9sSMkG90AFair2fbfbF3p+jchEqwLuQCHYHg+dAKVGPafDf4CnnZWqNAeTvz3v9cPqe2e7eo8GMpAIIetV5/bzwzMJkAJEnTHTEcAEleTJPrjd6j4DKEjEsEEjewL25/FgI9DKg0ray86/m3GDSPK+mJGBrU8gKp9QWKL3wEekBiSIshk/wBIj4QKuxJIr/4i5L9LP4QBMhxkFQxekEloAjasV2dcBLo4hJHypX3rYHGd1Gs3t5z/AIRJsTWqNwVan4x63I/Cykhdgt7ELgjvj1PRfDBdAHdkXJIpF7d6++NLpfhwpLTqXNEezN/7C2I8o1mN+3i8n4DMBmNwqh3pvYg7/wCcanS/w4SDQBhSoDYg99NVVig7l7+dkV1BBcmlWNqq1cCIxYYlOlSAqmlHQhK735wvkkXONlZHwoGSTkfqX++H5/w35RoHiVGGGgS3StanGnKMto6QlS5BdHYX2wiPSSJGpeVZHh/MK7f4uvm/FTiiln/CGCSBKQbiSiUSyK18QI8nusDkdEYkEZYtyj/Tv53pzizPKSRZkFSlyQkPPvhUMwk7xVfx8XWJ+Zp8awfhcbiGk/8As70NvsMKHQCN4Bl1qkqU2rvvTHT+ISoTqNafKU7r23xYy+o1hq/LrzYoU++NfkR4KHU/B5Hxxgo1DaBoUga1R9PN4q5vwwgxkDGY4DKv4SqgPvxj0eTnE024Xbvf/OGZ2XokwAyLdiFXg740mTOx4zP6ExNDUgSowYkisa3IrXdYp5/TSj4dNSr3RUge1C6Y9T1MCZOUT4jckknksOtSVviln9JuiakmouTXa13XvjSdssunnc7Lq1KxTLoXV6a71u1uMFnSPizI0JzNRi9UWdUhcskF3fc1rb6+DkSEG6ADw1fhCCFhuad8VsqUif5aDcgIDVK786VZO+DU+y3Q5HwwqsRpFyCyCYgc8keHtcVwPURLEWCmeEZIkEtUXO43pjVh1qImIAxFuNXA48j++FZvXQ/mjOMJ0nGJQmIkkD5SKSIkyD9cVcZrpEt3286enIJjuyCiDGnEgUd6vyxb+Lnp9QHTxzBHTF/qEE/qJSWnYmz4wuUWTU0svmGwFUUCgqoeWFziQGREiz3ZBPnqvUuw4xzab7VpSSN/MOKoqEV74kZMkZgeGKZMQgTy6EsmnHAFGiEU5DYgaTV1RJRBDoqFe+FFGzVD6o2+g5wAsZVOS7cAVfsMdl5TVD+cYsZWQdVQ6hjkGtx2OLnSZBJaEnsY6ygdRNQVa/F6E4qRNulPKk+xRFI7FlmtTVegxEMk3WPSZfwaUfmiBKQNOGXawpx2xdHwij0xLuUjyRW59tsbfHr2xvLv0zPg/wANyp6xmS/TIyzp0xMhOYWmJdq1eEQ+GTZTXswP2scb0OmjFIEFUCrv2wzOy8zwgBBWbEWZXY5rT+rknD1jE7yrO6L4el3NyxQlK1bHje9sfQf4b+P/AKeVpNQKjnHjTHd1sRcuvNr8ur4xb6CepGdKn+Z0sH9sY52VpjjW18UzIzMpp7k+ZxnxyhILhHj64DqepMYzEbGskeKi/wBN354nLJmgTSlY0Hrvjny5pj06Jxb7BndJBAEkAcUowaPdhvC+ly0xERNV/UgC6H2L7eeNXK+DgkFapXD+t/TnG38O+BK+OXPlt6jeYTGbrK+H9BM1UR9a842cn4HFVrjYyeiEdsOMVtidW+2d5Z9PPZ3weItEYWfhfZelK42uqHpjNlkMsmorT96WxnbptjfKKcvhk7Bx7/nbFY/DzDknZkn743/1fr+f5xQ6mdF9caeimVrFkYynpIXCFT3B9efTGX1WcDmTEQdMaA0rZoB/npja+I9QaSTI4ApRE3Dp+HGPLLjCc5anqbJCqEWFte/PrjTFVsivmBitvLYdnXyAxEQ3pHe1CfQflcLzM24dDXfnjn7YZ8P1SK0yZpQUDK3dK+6xv42svJb/AFsyI0x+YmzQAKP81Sx+yw3P6WZyZDMlpkR4UUZcAFKzFwWcXun+FqOuS8IYluC+23t64xOs+PTalJ6ZFcJmpB3LiuFauNsZ4ztlcvK9NeOVGGRFvcXar3++MXP6t6rXu0C0nTbt+2K/xL48TUVBFWCyQR8uwNKqwfljNPVTlEg1JBJIJcY6UuESQCTWnfFzL8ZXG/aZ9SNMhp1MIGpMQSCShQu1aCvY4pmLMgUJC4YB+USB9WPtTDAxHSYhkK3iIJBK7AxFu73VTMjEksEXZjUECpoTe+/BRValqelg5iDjFeERErWJD71oxxhefLikfttVCjLp9746GeNJYHaRufmYpV1Hag4CAjVw+BqKVh4nRee1sOWpui4QFCAKbtb3L/ftxivmZXovWoFT3xsZWS4lAKgJIDBqaVVgfcjHZ3RSmRIyE5TKTcmwK0dSQua4XiqZMXLgS9qd6tAUFinXucPyeh8VbdrreksbWR8OEYAWl8xBEaISoJXIIIJFPKSBxGTkAyaodhYAsept/Y2w5gnLk0RH4e9JgHJHUKrUSUBZIEUZ89sbXSfC4wzAEg14yyKEKVAI1qLbYd8OjGJGw7lklilQELVxuS6GObqB8RlaQPyr+Y3a2KxpP6st+TP+NdaMvLUAJ5kvCIioi0iVQeRuHxip8G+Ez/8AuzfIBKvd+2HZnwMdNImREgUn9WRa9Cbvvhh+MZZhKMJEyFCg1exFGa0eOfPP9dOGE100YdGI1iiVc8AAK2wpij8Y62OVlmUiK8XtZJ+uOj1MwJCPAqburB1Iug24wjrOilKMDIhAuzMhsRWlEHXe2MrydNpxzfbN0zzIwMYaQFIEy1Mk7RBoNPO9PK98P6CcZRcnEsU2dT62r28sH0eacvw6UPI9tzQ8+uLsZVC8LrUEDY3X48cufJa6Jh+Gj4aTSVcsBu5J3ZP5XGt0vw2IiNAQ234xY6CUCGxXZ9/ti+M2AFwR545r7VvXRXR9MBdlUD8yaY1IDtioOogLyA9Ric34llwDvuhUkducPHKY+2OeOWfqLx8sKnPGVnfxIF4ISkdqhYw/ifxDqM0gRH6Y1Cwcku4X12wsv5GPrFXH/Ezt/t1G78SzeGCQUQqe+MefxTVqjGOsj2/GwsVszoCaynI7IlMDs0Ga7DEZPUCESQJWLQFHWsjXn3xMxyyrpnhx469rhnJAzJXAfffFbqfiMYpkA+v2HljK6r43l5ktILN/DXbZBfgxUn44yBE2Sma0dHRAeqC9urDi16c+Wez/AIj8f0xJESaIXHsabi+1sYcupzJiJlEHWUFJqgJBDdjc9xhv/LjESiAJkSb/AJShJBaS5ImtkaYoZ/WzlOkRFqVEDQbHZrbkjdY6Jh+srm1MrqYZRlGR1SDBBIUe3zAmvsjbZmf/ABKBGUQNAEVXeh3ifDYDvusedlnSACBjcGTBZBKVHvuSavFnI+GGdY6wIKRIYiACGyKipAZFyOcbaumO5t0fjktJjOUo3QiVGIKB2JI00QRre+EZfTzmpQJEydjKgkLiuqlt/wC9rJEMuGlx1SGkhCJ8JCBJCqv5TXftGf1JJHh0kIiQLTqKu4YvY0ocOYpud+jP+GcsCMjuDpiU6wpQEGwuKHbBwzpfqf8AXUkNkAnxDVdJht3saGyut6OQEMych/2eOkhqHjIqKEFi+9GWcJzpgadI00K77AsrvW5I8sVijK30H9aMZw/niCCR8oNWvCQaOhYrWmKh6gjUAWJOtfEKl1VXWzvysH1OggGJqTZEkUYrYgUe/iFKFhmZ0TEERIC0imofKNZBMtiRK68VhuWwaof1HQAkplOoCkQdNNIT2XPDczrpJZfgEgzpJiZMsiTKNRQClOQUuOdNADV8pABAJMZRAkjuEbIoV2eIzOk1Q1CUTATMQG5VGrVoTETQNXxG16bmbIkRqD4VQB2NwqC4+5xZjlgRsAWGamVOK+HzwEIsA/02bJpWnP8AkbPATzzEaYmoYoiUb13FqY6nLbs2ecAKEeUkfZt+X4Q6GUWyQQeSCahlLt2xXiQYyMql8FCl21U09BVYs5UIkgyARTQFgnpAW37l1whrTY6PPhGKMhVBEgjUWA34XV1oMXsoZURoaqx4uOCDb/GPNx6yIHygkbFOm3bBx+JCJkBBsG6ABTYJVUD/AGxNq529P1JyjEhk7Vkqlquwbv8AbFj4L8N6UQ0kAE/+Xi8iBxjx8PiMYkERRsQUathEbJevpi7k/GUQQSSf6YNKoW+Mr22xuum5nfBwMwCMyYgcOzHF+7wGdlwADfrEhranlb3xQy/jjJ1/rHi4i0aEIbr/ACsZvUfEkYIAxkPENJEhVhmXzoWa4xhcW8y/XoOnEZ7xRtsCWKfTfvi5l6KIMK9Pz82x4rKzoycjGNbkExTFKAhim7t3wWVn5YiszUyLDNJPmUKRb5oOcZ3jV8j2mbm5SLKfhYIpzUe9GsAOl6TMQesChGqRHNSZc748hA5M08vSjq+YkegMmOa/2xoZMEBGEzCMqEAp8EgIXfPnjO8O1Tm19vTZfU9Ll1cYffmvp+2Bzv426TLHzNUUa8du/wBceYh02VAmstJrJSOqbbqDSn5XFbMzciFcvKBIpWQLfc0ViOcKcGivLK3Z/wAVxnGX/UgQ1Iook37tU88Vv/q2ZEtGUZFOCjqjdDUiwDt5DmlLpRHMEgYnTAAyQfYk6bBlX/mWAzPEJaAEwNwe9f5R2HGDHgkXeeI6v41nSgJGcY6rnKjqMfCDVl8AMhVe+Oj8azYiu8UGGE/mOwLpSSCSphM8+a0EgNij821UbXd8UeqEYkiMidSqUwa/KhQX3G1KY6MePTG8sXc7p5G+mRJNYlgp1pQJ0PlQrFfP6icIqM1EcSoy40Vv5jWvfDf/AJQRAQAAA8KFAqUSVqKr38RGf1GZqpQMX8O1mzflo+uN5jHPeS2ijnVo1Eggv5SGQiSNz2vthehgyECg3vWIrfze6FTQPBdR1onIERjCMQPDEOIFxySdR3Nz2WAz+nMKmJILRkEwRqRJF9JEqG0qJ4rUG9oFdO5uXpVwau9XTt3OLYyxDdO9qs8A+fnTjGdldQGCRRsq92dJJTuKvDeo6giukdxwCKISLSkCPJ7PFdI7TIiEpV1X8RAjRAExErOh8vLCpZzvUPl6QwJGK/mJQsXU4r5ua4AAupJACv2ArQXZNRSmD6nLYEgY6YgBASTIjJFxCYMqknVoKoAcKqkB/wAjUQFqLeyJ3oquntvhM+ofd3t2Cpa2wssF+tDT/M6gshAEBI3u/CaV2eFHU2AWRsTxUtk2724xKpE6zqBcmqFMuI8IFfIPbuq9HMOoyobykGXJESKQK5Z2Eq7EumgAXLV4SAQJAEHxWfBANQkCyKNOX05N1BglkgA/Mrn+qJFueA0rRuTmkViKgjxXDrJf0soG38vm4ySAtMojULkHwkMJkEsjh37UDLkJAOYiBKwBOkXfJHuR61IwkIk7MA1G5JA9w8BPS5OcZHTASLPhCEpfQVKHG2LHS9GJmsjAMapCOrTE01FBpldyvMZYz0IoAKxAqd6soprbbzxZyfiM8uRlDwFGIkOCERUmqNRVPamNt1hqbWv+KI1BBDNVQ++9X64qZsAARrIRYCCaTRKdLrjCP+QWADELmSsC6u5r6mm2Il1ilYSEam4dag2L2osV5T0mY5exSEuCRckfQ7c/UDC5TJOpIUFHpqOaolErnbYSeoiYnVEtOJBjpiN9QRJKtZXq8VusEBKQiTKJVS4kUDCJ2NPTCq5PpcjmzIaAXYEkBf69cdL4imQSH/tOx/x3xTysvwEykCiAmGWJVTapVDcdsFDqQpxKC8Q+YkkUVGLFsjahdCgvZHWzmwjIJEgLysDRp29MdnFeGeoaSYmNWCzwQyF29rUcn4rIqLAiKAUsGbl71VsSeoJZNDIlo6Y33CQDDQ4olVWQeWS4RGplGUhFg1FTVPd08r4HKEb6UXVkbPtU371wjppjesgwATtuWfD5VuPIStkjSJREtIQkZALXWlCQKDeuFcYm5U/MmXpJY7VqLo1fpT6Yd02VGViYRFFev053wmU0QykhetQ3bbcjsO+Bl1Vyd+wsFZUHtvhXGI87FvqMoE0IldABAejqlTfytir1GTIgvM4CJHcpVP53wrqeqKTBK8vMIffsMVp5zHiKXryaD/IqcR4tJlatwQI8bsKAEFp0BHm6td3iT1wiFHd6j3I+/f8AtjOGewtjJoGguFXbxEN4KWZQXtalGOSajddzgkVatZ3U2qaK99zt/j98Jzps0ATsKg1ICbdd/phOZNgf/wAjZC4r++AHVSMxIeKQ8RYQJ+1QgrEnviixdKZA1eGmxI20s6TcF1rzSmFfqOSLAJtR0YvIU70VLUwqPVRETQs0DRFQBIkHcXBFiq4Xn9Tr0pRERQW01kgTuQ73tgaSJnmeu9iv8e26xGpxBXatdR81a0U+cVJzrYB2FafXv3/uwy8XzCRBAi2iLAjVsABQgU8sB6awyJyzNM5aZGZj/wBhAGqP9cpUudJZ+ixV6u+oRnoJIjKQTQBRRWoAixN8VjmalyblLsqefP8AlnVZmbEnJmZLLnLwk0EmpFHw3jtx2wDW4HMz9tIsrB3JZPmfotsAZ0QaKrWho6PY0f2phQlYSDFqFUoEyD79+MMlmEkKJFBoUuKMu5JFwgx7FPScjP2oQGUQ3TtWw5A8q4XCakGSB2RptQ0ItfjAiTG5kSau7sLXZL5pbdnTwD8VEQW1pFRZE3VgTS2FTiz0PxY5MtcBCMwCIlEgCTBpJiVH8zod0FThmi0o7hlnUqg05r2sG8EchxYQGoA1SJ+Vs/KhIgkO7NsRLJWZKLHhB1FwIBEdUkdWklggI12rTEqRplEk2AlpNwjWhBr/ACkrti0MvL0kRIcqx1SHhi/5iQHKiSHIJBWKWUTL5YgECqNCAjYnbSTT2xb6WJzJ6dAkZNMkJcHUKABIsYRaasY+DVQXvT+XU9Xew5I88Cc6RADMohiITA1HZ7Mn1wiOYQgCaFhS+vY44QAuJKm1NvfelNq422y0JkoVPAe57Dm3tdDEziARL5t5C1id6sLf6UwcJRBsDcKVBWgJ0Eljn60woGmw9vsPzfvgIrOnuKxFO1apbC6HrhefNshANp1XFAtnYYZIxLTIBbZRBsCBUGhXmtnhWYPFwCiQDqEYk0BlWwXN61pgWgxrEk+EkjUj2ZVGmPbA9RQolqg2cbjfvzTzwJzjQiw5ALqy6Vr9PbHTlqIq0uFpAAATvTnEjTgSAyCjY3G0jUdjbZjFmOYfDmOMqsxNqEUMaAPgcE4o1iUWKJEchWI59cNyRq0gmwN6cy3Qvyd8GxqL05jSCBdb1EgPF/MUGQn9KtmTAHSHVogXFQHVRHCMtqkMYpwyJkGQCQG9UWQa1ISPD4tjo54AihUJur96fT1OHtncWlHqkI9uARs07b3vfZYM9SdMYmKL1OVAr1G9BcXflij02ei6itO3NQXwLG54xE78j0qHR1oVtfC2nwW8+ZNYxIiShc1Aiw1W4PqMB+o4nfd7iqr6kf3wmXUGNjKKRHINATtVi4rTESnEBfMWC60FQQWKm3tcuk7VMRkyVkIgmo2NQKhrh9++LORlkx1ILUkzxQ1Frh9q7OnGYEyQ0JEgTYJALGrxU2scWfh05V3dybVFdRJpRl/bDgznS7m9OpAxEZIG8QUC0SBSjF7G+Mzquj0lGlalgl2O9QF/kvHvfgn8N/qwY4/DbGd8d/hnMyrRYFS6hL9nI337DGmoyxys7vp4XMC4LH32+u3+lZgfPayQH+B7e2lOAEMwygDKiIJGnxBkxAMTE2qqy3tijKII1a0WkQTQVfC2sK+qh0QkgahcURr5sB9tu57DB5mgJEyRPIoDuwfmCStYvcsuSWosGTFTpJozSoNu5p2wM46RoIiJXbBqdnGlkKlA6nWwoZygYuwMkFC43LJVx8ruTbBTyJZYlEmJNk9SRZQSBBjpKR4piImJiXKoqKtkKIAKQpb/ANcVsskBoUaJ39eVgBmdGOxaoNgC/wD8hcbHfAEoAGL4KRMWx9ru1MT/AMqRKgEZS1IMs7BFtMretXRLil4pSF1Rigte77b4StLOQtOw1nSzJRAO8keVcJPCJ7/KKlqgPi2rUcIfbERzSYyqSauqGnSm3e9N7VsR1A/zIkqocUWCXUgCmxNzsGjkP/5PicQCdRIiYibBoASQyRTsW6F4SKRoq7NoF32FqMuovjjqHjINJAGSEgyCQCUQSom90cIiZXFbmwVL0NKA/iwj0t5ETmEoGU5EyQFBuSSWUBqJrQBk0wz9bwDLl4oBlAiLaboXUBN2ogcKGdHQ6iQABSirg0CbCJLbu2TiMrMFwASKaUSDS5rf1+gGEmrwz/CASSKoVoSL+4jTtgJ51L8dtrfnAxEGKx1OKkwwYqSb2uK8rCzJEg9rbAohIp7VeKLS1ndQSWSC6G0QwBwFxW5rvXAZ+eZAGlNkPKpVeLk0xUZADsiQleovwx98FV6TQurV3zbYV88GxpObnClD7080B5YOOYSYiL1sJ0LKiANgv6jwCxhXW5WmUhQkExBijGRBXhIYlEWoa4CXVk6gQAyZAACIEjdBUFBTgLD2eh/qExQHmauvO3+sRLNZO2rZoXJ3O2D6nLy4iGmUpy8X6gMdICkgIyJZBjVoK2E5dUOInsrl9+fbDLSwemnHLhmEKGYTEEGLOgxMqXHzCpT5OEAEsgUuUKBnsgAz9QMBLLLkTt8179zyT9TjszMCjUUp32Nedx6YQWT1JqIlxBoVpYJuhZoFPHZGeY/KV3FbF+7HbFUT7US/v9MNjXcsKnarrwKfgwiWZZsaECqrb89+3qf6wAVW/mB2ISXF/tivAbUJO2/H77HB5iFNKqwSSwKghcNV7LnCLRsssoEMveiYKT53V0RziYQiYGWqIKJEdyjFtoVBKAZ8JCFGjN07HUefQd7Ox334CpSoa1/vQ/fEnpayomRiACSZIbV2AJNCTzx7FkdSQQXanNP7Vt388VJJXZ345TJv28lg2fmLOzNapCpe1t6UwxY+r/wV/FsD4ZyEXKgRQfB4dFj3mbkwzI7EHH516Lr9Fh61txdAP198e2+B/wAbSyxEGVEaGVWA7MkM0GxrwVVm/TP/AJ9+iv43/hqOVPVEE1a5FfbfY/38FOBadKM0s2wD5E/THtv4o+P/AK4qf35+jx5PPhnGH6fiMA56NQTB0EoH5vEua4qlxXf+M6M5Akh1Yp/Six5K+LEMgEGWqNidOk8m2kEAhOtACD5RPrz+lKEUIzIJHgJ8L0gFMeElkLUb4rAkOWi9BcAEsUu2AaE88Yl0aNgVcXsSKUBd1uB7YLOyEZfpS/UEYsyiCEDGJkaiiJ0nyOxwpqIEvCCGN3UIkeVrbXxM+vmImOoigoGpeITUma+JyqDX0ICkBOBfhErlOKJ32dezOIDBGqyY3CNaK3pZ7YOUiD4iDFxlICQAlSjAPhlfZjUWsMzeocyYZUBAGcowKlpiWUZ0lPSBQn2DwlE5bzJAIVoEBFkysV3o8BmRiCa7NWLItv8AKaVuu+LB6meeMvLMioA6dUqOXzJ0DUT6HlYVlzA1A/8AYhJKRQK+axYYiUaFBrAaTmxLEtmRojEAklkEgCl0R8uwWJy+mjPMAhqMZEAU1SDraNZKthVWDQTlgUvU2B4FLi7eI0hMmqO/+KD85SBko7+JAoyb2Q44PutsaHTdc8nQHHNgQYSB0uBMtUSWAADLUDcsh/KMUf1kQY+ERJkBJSUqf1CrQ29Fjv09JMS3uJBKQuDuxUOn1wiXBIagiABubA8oA/b74T+r4dPibCCB2VTd9rY6ObQgih7kWI9DR+TwOq4rFHc/zBjexfsziiFl5WoaQ9epCIBZJoRQN0AS3vTERDowfXkbIjdb/vhedSRBR9Xtdi+AmUFT/Yb44wzMzZHShWoJIFAFQMh3JYsxvhcZD2BvX054D9dsAvIeu1fz2x2aKgkgurFua9+3cYQMOUXF01AEOQtUPtbfEDhB+5r9sBpQqwKmiNbB8Fi11tyBlfvV4exoyU/Sthv6inamJjngKi2IqjV1q/ZWGOgdUSDNCAMoiRJBJ0giIAKkbspiPYYVKZRi6N0sTVH6nC2NHwz0CBI8JJxqLjsSCLLnDMvMMS4k1dbEtgm55Irt64pRP5th05qxrS3b+x/OUWlozoeUD5dtl9rYDXVA3+v48JjMWZTVg1vR/vhmlRLIBp4USS2WClSlyG6OuAtLEVagI5KRaLY8j5DzxGYFR0Du7du6L2wENBKLgOfmO9wAGfbHHMjpkK38L4qyTq0g22PbujRlZZkwK0MlUlRGomnEQTXYHDMiOpjVpCBNJEFEC0W/EQa0rcUwvOEQQNQIQPhBQ1BkEmOpg0ND2PNcSt+LDC71fWiZCjCIiEFHQ/EZVRqWdIboBZUnL6sijRJDYHraqFPwYp6EiwR2Plza+GmEmQYlkbgsk71G5/euAWbX8/qmgSNIaQFfe5o0Tvs8ZvUz1EiNBcB0A8z6DHfq37jlLkofbEZ4VZRNbW7E1RqAfOotiik0XEEeKJZF6FgIB2QDKBb8qY6UzWJdKBmgTY0l1NOF9lgsBr96em9sdPNMiCULBgAWA2CDQ9b3OBRub1JRGoyD3FgtO7/loADSnoGbIKKJaRaS/Y9vV4AxJZtvuuwYdfPHB6TUIkUYe/r+DtgNJmVWyQr+b1xLuNXtaVbUviZjmRMtRYTRpUF1Zftu8MGawBpcyTtWWpAVFWC+1u7AZlZlBIAHREaoyEAD4hpowZ1lWhKANvlZPrR+nGJiyISgTr1CpBiQNXhIPCB71GKWRDUV2PJdCQKblU74u5nUsiZUpUJ1kkzMTEGJ0kFUCBVHV1KoinFJ6q8Lem/vXt3xOVKTcWwGw3FVYVlhZ9u1u9O2LX6kdCIDITES18wk9Sb8NrA71KBcMwJEMsFssCrHFWC1t54v5soiYlloIJnURI7yexIlWIoF3xTnCIkKFKJIkRVxjvFFEsq4Crc4u/DM2OsajEA6vnEyKo/yyiTUf1G1bYRUkwJGwFdr7prA5c06CTAFW7g0OxuPJ47Mkbuv9746VIxIoan1xegXm7XtVlss1FlRUrUHyEnKtdU1b0O/bYc++Fu2DzJlCpo19T98EMrT/p1wcAKEAoDx+sk+1wPMd1gScH19MycRQCckBYeIi3lTAAZTDkBb2R8NfdeuAMCLFlbbOiNMHnTJTJKiPtiM4fntgAP0qCoZdNwufPHAravOyqDRb0/Djsyw9fviVQfnOAg5elhim4BX1rfDP1VWllc7gh3uvTtgZXP5ucdKRN64QEywnq86uwHbDM2ZlWUjOSFanwgaQyRYARA4C8sTGsJk3YrvvgIGkvzaWEB5ebIx01IJoNRQkgGmrL2GIys6UVOJ0mJFQUdyDyai/l2wOfSUlyR6W+2IEjpTo2tmjXzwAWt0ABaFBwgELg09WcFPPMgflrLVZy3HzHxaVs+98Jga+h+2Cyh4h54DEc2NRprtW1BsLmlzzXs3IMQpSGrcgSRVrkHf1vbCc8VH/rH6wiT9cHn0AVP9RP3rgAMqVC1UIXfNLi4H+K4Z1s4EQ0QIOgCZ16nPUXKIppBC8Je53CU2nVkvvbCxI0G1aemGAzy7pKzDVbX/AHw3KznQgG6ZUYsF0AV0fT2STT87454YOlmylBEkiLIFBU6QdtwB7eeOhAE76aNfMNyqo+va18WemgDl5hIFMpjsf+RAMehI9cUcAWJQjKdCQHUoGla8Aq0frhQnTixQ3VPe9zziJfLHy/8A2lh2TEfpz/P5oYAI55EYwchGJMkkdUtMJgegXocDHMMYyAHzAG0ZHSPFdMWqAqCtsKlJEqldvXBdGHOANRqH3wgnMqyZAm6AIFWSNku3bDclxLFwGGwQqkxIISIIYPOKwkdP5uBhsB4o+n7YAOeUIiJqYkAkkKu4B3qwxxhsoRhMmPiFFqCqQCiCapp7oHtirE09P3GDy5mgdLrZ8rnCJ//Z">
            <a:extLst>
              <a:ext uri="{FF2B5EF4-FFF2-40B4-BE49-F238E27FC236}">
                <a16:creationId xmlns:a16="http://schemas.microsoft.com/office/drawing/2014/main" id="{7AB3CF3E-9F0A-4835-BB1A-4D3FA81429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sl-SI" altLang="sl-SI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>
            <a:extLst>
              <a:ext uri="{FF2B5EF4-FFF2-40B4-BE49-F238E27FC236}">
                <a16:creationId xmlns:a16="http://schemas.microsoft.com/office/drawing/2014/main" id="{54FBE137-35B6-43A8-89B8-DD7AA202F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4C0D8C48-5AA9-4A39-BDD5-2C3668953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Galaksije se tako kot vse v vesolju gibljejo.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Povprečno gibanje galaksij je določeno z gravitacijskimi vplivi sosednjih galaksij.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Poleg tega se vse galaksije oddaljujejo, kar je posledica širjenja vesolja. (Širjenja vesolja ne bi opazili na manjših razdaljah, zato je možno, da se bližnje galaksije tudi približujejo.)</a:t>
            </a:r>
          </a:p>
          <a:p>
            <a:endParaRPr lang="sl-SI" altLang="sl-SI"/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D72A1E98-7ACF-4B81-A880-5BF851415C1C}"/>
              </a:ext>
            </a:extLst>
          </p:cNvPr>
          <p:cNvSpPr/>
          <p:nvPr/>
        </p:nvSpPr>
        <p:spPr>
          <a:xfrm>
            <a:off x="2928926" y="357166"/>
            <a:ext cx="263533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GIBANJE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F8C983-E15D-4E7F-9AE7-49BC8942A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HITROST GIBANJA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E23B11DB-CEE7-455C-9DD9-BF0464A18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Hitrost, s katero se naša galaksija giblje (pretežno) zaradi vpliva Andromedine galaksije, je okrog 50 kilometrov na sekundo.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Hitrosti ostalih galaksij so zelo velike.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Hitrosti nekaterih so izjemnih tisoč ali deset tisoč kilometrov na sekundo.</a:t>
            </a:r>
          </a:p>
          <a:p>
            <a:endParaRPr lang="sl-SI" altLang="sl-SI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699D6F-78CD-411D-8327-A1760B9DC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ODDALJENOST MED</a:t>
            </a:r>
            <a:br>
              <a:rPr lang="sl-SI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sl-SI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GALAKSIJAMI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69315035-DA71-44F5-8625-0CD3F6F23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Merjenje oddaljenosti galaksij se zdi težavna naloga.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Razdaljo galaksij lahko izmerimo tako, da opazujemo kako svetle so videti njihove najsvetlejše zvezde ali posamezne vrste zvezdnih izbruhov.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 Metod merjenja razdalj je več.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>
            <a:extLst>
              <a:ext uri="{FF2B5EF4-FFF2-40B4-BE49-F238E27FC236}">
                <a16:creationId xmlns:a16="http://schemas.microsoft.com/office/drawing/2014/main" id="{94AD1BA4-6B79-4656-8DD9-1E2359023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D81C94E4-10FB-4C85-BA9B-EB01B6A6E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Naša galaksija, Rimska cesta, je velika spiralna galaksija.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Drugo ime za Rimsko cesto je tudi mlečna cesta. </a:t>
            </a:r>
          </a:p>
          <a:p>
            <a:r>
              <a:rPr lang="sl-SI" altLang="sl-SI" b="1">
                <a:solidFill>
                  <a:srgbClr val="00FFFF"/>
                </a:solidFill>
                <a:latin typeface="Candara" panose="020E0502030303020204" pitchFamily="34" charset="0"/>
              </a:rPr>
              <a:t>Premer naše galaksije meri okoli 100 000 svetlobnih let in ima okoli 300 milijard zvezd</a:t>
            </a:r>
            <a:r>
              <a:rPr lang="sl-SI" altLang="sl-SI">
                <a:solidFill>
                  <a:srgbClr val="00FFFF"/>
                </a:solidFill>
              </a:rPr>
              <a:t>.</a:t>
            </a:r>
          </a:p>
        </p:txBody>
      </p:sp>
      <p:sp>
        <p:nvSpPr>
          <p:cNvPr id="4" name="Pravokotnik 3">
            <a:extLst>
              <a:ext uri="{FF2B5EF4-FFF2-40B4-BE49-F238E27FC236}">
                <a16:creationId xmlns:a16="http://schemas.microsoft.com/office/drawing/2014/main" id="{95EF7A97-92D2-4F32-AFED-A4331506CD1D}"/>
              </a:ext>
            </a:extLst>
          </p:cNvPr>
          <p:cNvSpPr/>
          <p:nvPr/>
        </p:nvSpPr>
        <p:spPr>
          <a:xfrm>
            <a:off x="2214546" y="500042"/>
            <a:ext cx="437433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RIMSKA CESTA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378</Words>
  <Application>Microsoft Office PowerPoint</Application>
  <PresentationFormat>On-screen Show (4:3)</PresentationFormat>
  <Paragraphs>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Candara</vt:lpstr>
      <vt:lpstr>Officeova tema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HITROST GIBANJA</vt:lpstr>
      <vt:lpstr>ODDALJENOST MED  GALAKSIJAMI</vt:lpstr>
      <vt:lpstr>PowerPoint Presentation</vt:lpstr>
      <vt:lpstr>LOKALNA SKUPINA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2019-05-30T09:24:18Z</dcterms:created>
  <dcterms:modified xsi:type="dcterms:W3CDTF">2019-05-30T09:24:18Z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