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68" r:id="rId1"/>
  </p:sldMasterIdLst>
  <p:sldIdLst>
    <p:sldId id="256" r:id="rId2"/>
    <p:sldId id="257" r:id="rId3"/>
    <p:sldId id="264" r:id="rId4"/>
    <p:sldId id="258" r:id="rId5"/>
    <p:sldId id="269" r:id="rId6"/>
    <p:sldId id="270" r:id="rId7"/>
    <p:sldId id="271" r:id="rId8"/>
    <p:sldId id="272" r:id="rId9"/>
    <p:sldId id="265" r:id="rId10"/>
    <p:sldId id="266" r:id="rId11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AF631"/>
    <a:srgbClr val="43DA1A"/>
    <a:srgbClr val="0E4552"/>
    <a:srgbClr val="0A53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l-SI"/>
              <a:t>Kliknite, če želite urediti slog podnaslova matrice</a:t>
            </a:r>
            <a:endParaRPr lang="en-US"/>
          </a:p>
        </p:txBody>
      </p:sp>
      <p:sp>
        <p:nvSpPr>
          <p:cNvPr id="4" name="Ograda datuma 9">
            <a:extLst>
              <a:ext uri="{FF2B5EF4-FFF2-40B4-BE49-F238E27FC236}">
                <a16:creationId xmlns:a16="http://schemas.microsoft.com/office/drawing/2014/main" id="{D9F7FB90-4A65-4022-9213-15AEDB069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748A3-8052-4418-B7A1-F30F06711031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Ograda noge 21">
            <a:extLst>
              <a:ext uri="{FF2B5EF4-FFF2-40B4-BE49-F238E27FC236}">
                <a16:creationId xmlns:a16="http://schemas.microsoft.com/office/drawing/2014/main" id="{26C8ABA3-2D6E-4558-ADB0-11A324AA6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17">
            <a:extLst>
              <a:ext uri="{FF2B5EF4-FFF2-40B4-BE49-F238E27FC236}">
                <a16:creationId xmlns:a16="http://schemas.microsoft.com/office/drawing/2014/main" id="{0048A253-7DD4-43B0-85BA-414D7D94F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F4FF43-4DCE-42AE-A1C6-5B4213679FD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82072404"/>
      </p:ext>
    </p:extLst>
  </p:cSld>
  <p:clrMapOvr>
    <a:masterClrMapping/>
  </p:clrMapOvr>
  <p:transition spd="med">
    <p:cover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9">
            <a:extLst>
              <a:ext uri="{FF2B5EF4-FFF2-40B4-BE49-F238E27FC236}">
                <a16:creationId xmlns:a16="http://schemas.microsoft.com/office/drawing/2014/main" id="{32EA5995-F97B-4E56-B4C9-F1C908F2C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30D72-907B-4330-A59A-2C0CD97BF192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Ograda noge 21">
            <a:extLst>
              <a:ext uri="{FF2B5EF4-FFF2-40B4-BE49-F238E27FC236}">
                <a16:creationId xmlns:a16="http://schemas.microsoft.com/office/drawing/2014/main" id="{ADD6C9B2-3EF6-48A3-B8E9-A695C6C0F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17">
            <a:extLst>
              <a:ext uri="{FF2B5EF4-FFF2-40B4-BE49-F238E27FC236}">
                <a16:creationId xmlns:a16="http://schemas.microsoft.com/office/drawing/2014/main" id="{03C7A8E2-C039-4D6D-AFBF-9684D8FE5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CB3C99-C16B-409B-BC4B-7A055769DA7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374321759"/>
      </p:ext>
    </p:extLst>
  </p:cSld>
  <p:clrMapOvr>
    <a:masterClrMapping/>
  </p:clrMapOvr>
  <p:transition spd="med">
    <p:cover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9">
            <a:extLst>
              <a:ext uri="{FF2B5EF4-FFF2-40B4-BE49-F238E27FC236}">
                <a16:creationId xmlns:a16="http://schemas.microsoft.com/office/drawing/2014/main" id="{8FC1624C-2A04-4A63-8EE6-3B872C18F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265B5-DB1E-44C6-8450-0D1F75C3E71C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Ograda noge 21">
            <a:extLst>
              <a:ext uri="{FF2B5EF4-FFF2-40B4-BE49-F238E27FC236}">
                <a16:creationId xmlns:a16="http://schemas.microsoft.com/office/drawing/2014/main" id="{F92E83AE-3437-4285-8D0C-220145472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17">
            <a:extLst>
              <a:ext uri="{FF2B5EF4-FFF2-40B4-BE49-F238E27FC236}">
                <a16:creationId xmlns:a16="http://schemas.microsoft.com/office/drawing/2014/main" id="{F227F7BF-20C9-4AB8-B4D3-0055CD1EE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E5D289-E4BF-4C10-B8CE-6E3CE495BF1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90353489"/>
      </p:ext>
    </p:extLst>
  </p:cSld>
  <p:clrMapOvr>
    <a:masterClrMapping/>
  </p:clrMapOvr>
  <p:transition spd="med">
    <p:cover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9">
            <a:extLst>
              <a:ext uri="{FF2B5EF4-FFF2-40B4-BE49-F238E27FC236}">
                <a16:creationId xmlns:a16="http://schemas.microsoft.com/office/drawing/2014/main" id="{70F5E694-7F7E-46A9-95AB-A3E96748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A5EF2-BCF9-41EB-ABC7-A22794967DE0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Ograda noge 21">
            <a:extLst>
              <a:ext uri="{FF2B5EF4-FFF2-40B4-BE49-F238E27FC236}">
                <a16:creationId xmlns:a16="http://schemas.microsoft.com/office/drawing/2014/main" id="{E49CF4C5-31F6-450B-AA89-33951710C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17">
            <a:extLst>
              <a:ext uri="{FF2B5EF4-FFF2-40B4-BE49-F238E27FC236}">
                <a16:creationId xmlns:a16="http://schemas.microsoft.com/office/drawing/2014/main" id="{53B15434-0986-4B32-A724-A93D7D097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29E237-01E1-46C5-A336-3BD19271089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992628522"/>
      </p:ext>
    </p:extLst>
  </p:cSld>
  <p:clrMapOvr>
    <a:masterClrMapping/>
  </p:clrMapOvr>
  <p:transition spd="med">
    <p:cover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datuma 9">
            <a:extLst>
              <a:ext uri="{FF2B5EF4-FFF2-40B4-BE49-F238E27FC236}">
                <a16:creationId xmlns:a16="http://schemas.microsoft.com/office/drawing/2014/main" id="{E2C1A88D-E960-45DB-A8C9-0AE0A6EFD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631AD-CB71-4CCE-AD9F-282ADA98C151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Ograda noge 21">
            <a:extLst>
              <a:ext uri="{FF2B5EF4-FFF2-40B4-BE49-F238E27FC236}">
                <a16:creationId xmlns:a16="http://schemas.microsoft.com/office/drawing/2014/main" id="{7CBFE466-B8C2-4465-86AA-3440B3DE4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17">
            <a:extLst>
              <a:ext uri="{FF2B5EF4-FFF2-40B4-BE49-F238E27FC236}">
                <a16:creationId xmlns:a16="http://schemas.microsoft.com/office/drawing/2014/main" id="{7DA435CD-F7BD-4F6F-BDBA-6B1CDE915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46ACE-7940-4AB2-9800-C5D7ABEE908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18732540"/>
      </p:ext>
    </p:extLst>
  </p:cSld>
  <p:clrMapOvr>
    <a:masterClrMapping/>
  </p:clrMapOvr>
  <p:transition spd="med">
    <p:cover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datuma 9">
            <a:extLst>
              <a:ext uri="{FF2B5EF4-FFF2-40B4-BE49-F238E27FC236}">
                <a16:creationId xmlns:a16="http://schemas.microsoft.com/office/drawing/2014/main" id="{47702418-7E17-4A8F-A83A-82E011A30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4EB5D-77F9-4AA9-AAB3-C723DCE011F8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6" name="Ograda noge 21">
            <a:extLst>
              <a:ext uri="{FF2B5EF4-FFF2-40B4-BE49-F238E27FC236}">
                <a16:creationId xmlns:a16="http://schemas.microsoft.com/office/drawing/2014/main" id="{1714445E-23F2-4E75-9A17-C95A99BFB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17">
            <a:extLst>
              <a:ext uri="{FF2B5EF4-FFF2-40B4-BE49-F238E27FC236}">
                <a16:creationId xmlns:a16="http://schemas.microsoft.com/office/drawing/2014/main" id="{82B09E40-9DBE-4821-9EB8-AA80285A3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3ADCAF-6C11-4053-9A61-AB0EFFCE678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093774085"/>
      </p:ext>
    </p:extLst>
  </p:cSld>
  <p:clrMapOvr>
    <a:masterClrMapping/>
  </p:clrMapOvr>
  <p:transition spd="med">
    <p:cover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vsebin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7" name="Ograda datuma 9">
            <a:extLst>
              <a:ext uri="{FF2B5EF4-FFF2-40B4-BE49-F238E27FC236}">
                <a16:creationId xmlns:a16="http://schemas.microsoft.com/office/drawing/2014/main" id="{34A5A252-BD67-4D80-AA2C-FABDA2151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5AEF9-0C68-4044-9818-7A1B25DA254A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8" name="Ograda noge 21">
            <a:extLst>
              <a:ext uri="{FF2B5EF4-FFF2-40B4-BE49-F238E27FC236}">
                <a16:creationId xmlns:a16="http://schemas.microsoft.com/office/drawing/2014/main" id="{E1F03A91-3694-40FA-A3F2-4829D4531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17">
            <a:extLst>
              <a:ext uri="{FF2B5EF4-FFF2-40B4-BE49-F238E27FC236}">
                <a16:creationId xmlns:a16="http://schemas.microsoft.com/office/drawing/2014/main" id="{454995FB-3853-47C8-85A9-7B24432A4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61C2CE-5EC4-46F1-AEAB-88A741C3292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870290214"/>
      </p:ext>
    </p:extLst>
  </p:cSld>
  <p:clrMapOvr>
    <a:masterClrMapping/>
  </p:clrMapOvr>
  <p:transition spd="med">
    <p:cover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datuma 9">
            <a:extLst>
              <a:ext uri="{FF2B5EF4-FFF2-40B4-BE49-F238E27FC236}">
                <a16:creationId xmlns:a16="http://schemas.microsoft.com/office/drawing/2014/main" id="{EDFECC56-5F63-431C-A052-86C9803A8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9C1E5-AEC6-4547-91DE-BE6CF767EC6A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4" name="Ograda noge 21">
            <a:extLst>
              <a:ext uri="{FF2B5EF4-FFF2-40B4-BE49-F238E27FC236}">
                <a16:creationId xmlns:a16="http://schemas.microsoft.com/office/drawing/2014/main" id="{5B7F4F09-E890-4DAC-AA14-51A6CC5AB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17">
            <a:extLst>
              <a:ext uri="{FF2B5EF4-FFF2-40B4-BE49-F238E27FC236}">
                <a16:creationId xmlns:a16="http://schemas.microsoft.com/office/drawing/2014/main" id="{762F7949-C0C7-42FD-AC36-F2B53EAB1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DA3E8B-61C0-418C-A034-BDD2F109AD4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927241143"/>
      </p:ext>
    </p:extLst>
  </p:cSld>
  <p:clrMapOvr>
    <a:masterClrMapping/>
  </p:clrMapOvr>
  <p:transition spd="med">
    <p:cover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9">
            <a:extLst>
              <a:ext uri="{FF2B5EF4-FFF2-40B4-BE49-F238E27FC236}">
                <a16:creationId xmlns:a16="http://schemas.microsoft.com/office/drawing/2014/main" id="{9FCF108E-F823-44A3-ABD3-BC6392300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7241C-9B10-4F41-A0DA-0CED013A113D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3" name="Ograda noge 21">
            <a:extLst>
              <a:ext uri="{FF2B5EF4-FFF2-40B4-BE49-F238E27FC236}">
                <a16:creationId xmlns:a16="http://schemas.microsoft.com/office/drawing/2014/main" id="{93143B59-B4ED-44E2-AB01-F6298EA9D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17">
            <a:extLst>
              <a:ext uri="{FF2B5EF4-FFF2-40B4-BE49-F238E27FC236}">
                <a16:creationId xmlns:a16="http://schemas.microsoft.com/office/drawing/2014/main" id="{C22172C1-F239-4167-9206-7BD266C98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C6B928-8730-4DB9-8C02-A04B125C7F2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245728457"/>
      </p:ext>
    </p:extLst>
  </p:cSld>
  <p:clrMapOvr>
    <a:masterClrMapping/>
  </p:clrMapOvr>
  <p:transition spd="med">
    <p:cover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datuma 9">
            <a:extLst>
              <a:ext uri="{FF2B5EF4-FFF2-40B4-BE49-F238E27FC236}">
                <a16:creationId xmlns:a16="http://schemas.microsoft.com/office/drawing/2014/main" id="{F509390F-4DA7-4A51-9751-58A45CF47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3E78B-8597-420E-B7DA-32CEA0BD8D4D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6" name="Ograda noge 21">
            <a:extLst>
              <a:ext uri="{FF2B5EF4-FFF2-40B4-BE49-F238E27FC236}">
                <a16:creationId xmlns:a16="http://schemas.microsoft.com/office/drawing/2014/main" id="{1BA6886C-7897-4EFF-A5B7-635885511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17">
            <a:extLst>
              <a:ext uri="{FF2B5EF4-FFF2-40B4-BE49-F238E27FC236}">
                <a16:creationId xmlns:a16="http://schemas.microsoft.com/office/drawing/2014/main" id="{DA5227E0-E86B-432E-B779-C6EBDADA7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8EA082-F624-46C3-A0AD-870C0BF363F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094523788"/>
      </p:ext>
    </p:extLst>
  </p:cSld>
  <p:clrMapOvr>
    <a:masterClrMapping/>
  </p:clrMapOvr>
  <p:transition spd="med">
    <p:cover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dreži in zaokroži en kot pravokotnika 8">
            <a:extLst>
              <a:ext uri="{FF2B5EF4-FFF2-40B4-BE49-F238E27FC236}">
                <a16:creationId xmlns:a16="http://schemas.microsoft.com/office/drawing/2014/main" id="{FFF46F9B-05FB-468B-8168-6C4326F4E53F}"/>
              </a:ext>
            </a:extLst>
          </p:cNvPr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kotni trikotnik 11">
            <a:extLst>
              <a:ext uri="{FF2B5EF4-FFF2-40B4-BE49-F238E27FC236}">
                <a16:creationId xmlns:a16="http://schemas.microsoft.com/office/drawing/2014/main" id="{6F7D7659-8C5F-4CF2-A530-F3773260B653}"/>
              </a:ext>
            </a:extLst>
          </p:cNvPr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Prostoročno 9">
            <a:extLst>
              <a:ext uri="{FF2B5EF4-FFF2-40B4-BE49-F238E27FC236}">
                <a16:creationId xmlns:a16="http://schemas.microsoft.com/office/drawing/2014/main" id="{D6BDBE32-F4C1-44A3-86E3-7E341724A564}"/>
              </a:ext>
            </a:extLst>
          </p:cNvPr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Prostoročno 10">
            <a:extLst>
              <a:ext uri="{FF2B5EF4-FFF2-40B4-BE49-F238E27FC236}">
                <a16:creationId xmlns:a16="http://schemas.microsoft.com/office/drawing/2014/main" id="{9B88B9BC-25CD-408D-B32C-56A8CCA73478}"/>
              </a:ext>
            </a:extLst>
          </p:cNvPr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sl-SI" noProof="0"/>
              <a:t>Kliknite ikono, če želite dodati sliko</a:t>
            </a:r>
            <a:endParaRPr lang="en-US" noProof="0" dirty="0"/>
          </a:p>
        </p:txBody>
      </p:sp>
      <p:sp>
        <p:nvSpPr>
          <p:cNvPr id="9" name="Ograda datuma 4">
            <a:extLst>
              <a:ext uri="{FF2B5EF4-FFF2-40B4-BE49-F238E27FC236}">
                <a16:creationId xmlns:a16="http://schemas.microsoft.com/office/drawing/2014/main" id="{57B2D171-B110-47AF-A7EA-2E78F42AC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B83C0-FB64-491C-97DA-D25494466001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10" name="Ograda noge 5">
            <a:extLst>
              <a:ext uri="{FF2B5EF4-FFF2-40B4-BE49-F238E27FC236}">
                <a16:creationId xmlns:a16="http://schemas.microsoft.com/office/drawing/2014/main" id="{3451C355-EF05-4E8F-8154-9BFE66FFC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1" name="Ograda številke diapozitiva 6">
            <a:extLst>
              <a:ext uri="{FF2B5EF4-FFF2-40B4-BE49-F238E27FC236}">
                <a16:creationId xmlns:a16="http://schemas.microsoft.com/office/drawing/2014/main" id="{5957A16B-7B0C-4651-9D7F-D2EBB21EC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6D748CE1-46C1-45A5-8966-8A6AF8493D9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727292760"/>
      </p:ext>
    </p:extLst>
  </p:cSld>
  <p:clrMapOvr>
    <a:masterClrMapping/>
  </p:clrMapOvr>
  <p:transition spd="med">
    <p:cover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ročno 6">
            <a:extLst>
              <a:ext uri="{FF2B5EF4-FFF2-40B4-BE49-F238E27FC236}">
                <a16:creationId xmlns:a16="http://schemas.microsoft.com/office/drawing/2014/main" id="{13C169E0-95AF-4B47-B346-6E09946611C9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Prostoročno 7">
            <a:extLst>
              <a:ext uri="{FF2B5EF4-FFF2-40B4-BE49-F238E27FC236}">
                <a16:creationId xmlns:a16="http://schemas.microsoft.com/office/drawing/2014/main" id="{010BCE19-14DD-4DAA-B9BD-B5FBF3542CA6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Ograda naslova 8">
            <a:extLst>
              <a:ext uri="{FF2B5EF4-FFF2-40B4-BE49-F238E27FC236}">
                <a16:creationId xmlns:a16="http://schemas.microsoft.com/office/drawing/2014/main" id="{6EB634A9-B313-47FF-8F77-6A7CC044B21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  <a:endParaRPr lang="en-US" altLang="sl-SI"/>
          </a:p>
        </p:txBody>
      </p:sp>
      <p:sp>
        <p:nvSpPr>
          <p:cNvPr id="1029" name="Ograda besedila 29">
            <a:extLst>
              <a:ext uri="{FF2B5EF4-FFF2-40B4-BE49-F238E27FC236}">
                <a16:creationId xmlns:a16="http://schemas.microsoft.com/office/drawing/2014/main" id="{77592BAE-BD6D-4BAE-85D3-83815045CC6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  <a:endParaRPr lang="en-US" altLang="sl-SI"/>
          </a:p>
        </p:txBody>
      </p:sp>
      <p:sp>
        <p:nvSpPr>
          <p:cNvPr id="10" name="Ograda datuma 9">
            <a:extLst>
              <a:ext uri="{FF2B5EF4-FFF2-40B4-BE49-F238E27FC236}">
                <a16:creationId xmlns:a16="http://schemas.microsoft.com/office/drawing/2014/main" id="{74074201-8474-42F8-99FE-9049E2F875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B307008-1ACE-49CA-9249-958D2ECB894E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22" name="Ograda noge 21">
            <a:extLst>
              <a:ext uri="{FF2B5EF4-FFF2-40B4-BE49-F238E27FC236}">
                <a16:creationId xmlns:a16="http://schemas.microsoft.com/office/drawing/2014/main" id="{7D80EE4B-E1E3-443E-8919-F7C53F4122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8" name="Ograda številke diapozitiva 17">
            <a:extLst>
              <a:ext uri="{FF2B5EF4-FFF2-40B4-BE49-F238E27FC236}">
                <a16:creationId xmlns:a16="http://schemas.microsoft.com/office/drawing/2014/main" id="{1417245E-96BE-4D61-A91C-57474E2E01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3D17C"/>
                </a:solidFill>
              </a:defRPr>
            </a:lvl1pPr>
          </a:lstStyle>
          <a:p>
            <a:fld id="{DC9E0719-E609-4DFD-AE5D-E70057B53183}" type="slidenum">
              <a:rPr lang="sl-SI" altLang="sl-SI"/>
              <a:pPr/>
              <a:t>‹#›</a:t>
            </a:fld>
            <a:endParaRPr lang="sl-SI" altLang="sl-SI"/>
          </a:p>
        </p:txBody>
      </p:sp>
      <p:grpSp>
        <p:nvGrpSpPr>
          <p:cNvPr id="1033" name="Skupina 1">
            <a:extLst>
              <a:ext uri="{FF2B5EF4-FFF2-40B4-BE49-F238E27FC236}">
                <a16:creationId xmlns:a16="http://schemas.microsoft.com/office/drawing/2014/main" id="{20029631-7457-4589-870C-20969D859A32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Prostoročno 11">
              <a:extLst>
                <a:ext uri="{FF2B5EF4-FFF2-40B4-BE49-F238E27FC236}">
                  <a16:creationId xmlns:a16="http://schemas.microsoft.com/office/drawing/2014/main" id="{8A5C2BAF-FEA9-478D-AB7C-BB701A614806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Prostoročno 12">
              <a:extLst>
                <a:ext uri="{FF2B5EF4-FFF2-40B4-BE49-F238E27FC236}">
                  <a16:creationId xmlns:a16="http://schemas.microsoft.com/office/drawing/2014/main" id="{9994F76B-4688-4CF9-BBC0-7E20BCBB2C32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91" r:id="rId9"/>
    <p:sldLayoutId id="2147483789" r:id="rId10"/>
    <p:sldLayoutId id="2147483790" r:id="rId11"/>
  </p:sldLayoutIdLst>
  <p:transition spd="med">
    <p:cover dir="ld"/>
  </p:transition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B58B80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B58B80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C3986D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hyperlink" Target="http://upload.wikimedia.org/wikipedia/commons/c/c9/Kepler-second-law.sv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sl.wikipedia.org/wiki/Johannes_Kepler" TargetMode="External"/><Relationship Id="rId2" Type="http://schemas.openxmlformats.org/officeDocument/2006/relationships/hyperlink" Target="http://www.nocraziskovalcev.si/galileo-galilei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kvarkadabra.net/article.php/Galileo-Galilei" TargetMode="External"/><Relationship Id="rId4" Type="http://schemas.openxmlformats.org/officeDocument/2006/relationships/hyperlink" Target="http://sl.wikipedia.org/wiki/Galileo_Galile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5135FAE-AAE3-43AD-BCF1-5C05A15A0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576" y="1484784"/>
            <a:ext cx="7851648" cy="4176464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br>
              <a:rPr lang="sl-SI" sz="3200" b="0" dirty="0">
                <a:solidFill>
                  <a:srgbClr val="000000"/>
                </a:solidFill>
              </a:rPr>
            </a:br>
            <a:br>
              <a:rPr lang="sl-SI" sz="3200" b="0" dirty="0">
                <a:solidFill>
                  <a:srgbClr val="000000"/>
                </a:solidFill>
              </a:rPr>
            </a:br>
            <a:br>
              <a:rPr lang="sl-SI" sz="3200" b="0" dirty="0">
                <a:solidFill>
                  <a:srgbClr val="000000"/>
                </a:solidFill>
              </a:rPr>
            </a:br>
            <a:br>
              <a:rPr lang="sl-SI" sz="3200" b="0" dirty="0">
                <a:solidFill>
                  <a:srgbClr val="000000"/>
                </a:solidFill>
              </a:rPr>
            </a:br>
            <a:br>
              <a:rPr lang="sl-SI" sz="3200" b="0" dirty="0">
                <a:solidFill>
                  <a:srgbClr val="000000"/>
                </a:solidFill>
              </a:rPr>
            </a:br>
            <a:r>
              <a:rPr lang="sl-SI" sz="5400" b="0" dirty="0">
                <a:solidFill>
                  <a:srgbClr val="000000"/>
                </a:solidFill>
              </a:rPr>
              <a:t>JOHANNES KEPLER IN GALILEO GALILEI</a:t>
            </a:r>
            <a:br>
              <a:rPr lang="sl-SI" sz="5400" b="0" dirty="0">
                <a:solidFill>
                  <a:srgbClr val="000000"/>
                </a:solidFill>
              </a:rPr>
            </a:br>
            <a:br>
              <a:rPr lang="sl-SI" sz="3200" b="0" dirty="0">
                <a:solidFill>
                  <a:srgbClr val="000000"/>
                </a:solidFill>
              </a:rPr>
            </a:br>
            <a:r>
              <a:rPr lang="sl-SI" sz="3200" b="0" dirty="0">
                <a:solidFill>
                  <a:srgbClr val="000000"/>
                </a:solidFill>
              </a:rPr>
              <a:t>   </a:t>
            </a:r>
            <a:br>
              <a:rPr lang="sl-SI" sz="3200" b="0" dirty="0">
                <a:solidFill>
                  <a:srgbClr val="000000"/>
                </a:solidFill>
              </a:rPr>
            </a:br>
            <a:br>
              <a:rPr lang="sl-SI" sz="3200" b="0" dirty="0">
                <a:solidFill>
                  <a:srgbClr val="000000"/>
                </a:solidFill>
              </a:rPr>
            </a:br>
            <a:br>
              <a:rPr lang="sl-SI" sz="6000" b="0" dirty="0">
                <a:solidFill>
                  <a:srgbClr val="000000"/>
                </a:solidFill>
              </a:rPr>
            </a:br>
            <a:endParaRPr lang="sl-SI" sz="6000" dirty="0">
              <a:solidFill>
                <a:srgbClr val="000000"/>
              </a:solidFill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B74AF5ED-7E77-4029-90F9-8F3C785F1E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400" y="4508500"/>
            <a:ext cx="7854950" cy="1944688"/>
          </a:xfrm>
        </p:spPr>
        <p:txBody>
          <a:bodyPr>
            <a:normAutofit/>
          </a:bodyPr>
          <a:lstStyle/>
          <a:p>
            <a:pPr marR="0"/>
            <a:r>
              <a:rPr lang="sl-SI" altLang="sl-SI">
                <a:solidFill>
                  <a:srgbClr val="000000"/>
                </a:solidFill>
                <a:latin typeface="Calibri" panose="020F0502020204030204" pitchFamily="34" charset="0"/>
              </a:rPr>
              <a:t>3.4.2013</a:t>
            </a:r>
          </a:p>
        </p:txBody>
      </p:sp>
      <p:pic>
        <p:nvPicPr>
          <p:cNvPr id="4" name="Slika 3" descr="Johannes_Kepler_1610.jpg">
            <a:extLst>
              <a:ext uri="{FF2B5EF4-FFF2-40B4-BE49-F238E27FC236}">
                <a16:creationId xmlns:a16="http://schemas.microsoft.com/office/drawing/2014/main" id="{1B8991C9-642E-430B-B707-36C02574EE6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3212976"/>
            <a:ext cx="2520280" cy="35386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146" name="Picture 2" descr="http://images.astronet.ru/pubd/2004/10/09/0001199903/galileo_sustermans.jpg">
            <a:extLst>
              <a:ext uri="{FF2B5EF4-FFF2-40B4-BE49-F238E27FC236}">
                <a16:creationId xmlns:a16="http://schemas.microsoft.com/office/drawing/2014/main" id="{54A5686D-0E49-425E-8383-5CF93C9580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3140968"/>
            <a:ext cx="3024336" cy="3600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cover dir="l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grada vsebine 2">
            <a:extLst>
              <a:ext uri="{FF2B5EF4-FFF2-40B4-BE49-F238E27FC236}">
                <a16:creationId xmlns:a16="http://schemas.microsoft.com/office/drawing/2014/main" id="{A7B4BA15-D3E5-4BC2-AE24-C4F854E06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5184775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endParaRPr lang="sl-SI" altLang="sl-SI" sz="4800">
              <a:solidFill>
                <a:srgbClr val="000000"/>
              </a:solidFill>
            </a:endParaRPr>
          </a:p>
          <a:p>
            <a:pPr>
              <a:buFont typeface="Wingdings 2" panose="05020102010507070707" pitchFamily="18" charset="2"/>
              <a:buNone/>
            </a:pPr>
            <a:endParaRPr lang="sl-SI" altLang="sl-SI" sz="4800">
              <a:solidFill>
                <a:srgbClr val="000000"/>
              </a:solidFill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sl-SI" altLang="sl-SI" sz="8800">
                <a:solidFill>
                  <a:srgbClr val="000000"/>
                </a:solidFill>
              </a:rPr>
              <a:t>HVALA ZA</a:t>
            </a:r>
          </a:p>
          <a:p>
            <a:pPr>
              <a:buFont typeface="Wingdings 2" panose="05020102010507070707" pitchFamily="18" charset="2"/>
              <a:buNone/>
            </a:pPr>
            <a:r>
              <a:rPr lang="sl-SI" altLang="sl-SI" sz="8800">
                <a:solidFill>
                  <a:srgbClr val="000000"/>
                </a:solidFill>
              </a:rPr>
              <a:t>POZORNOST!!</a:t>
            </a:r>
          </a:p>
        </p:txBody>
      </p:sp>
    </p:spTree>
  </p:cSld>
  <p:clrMapOvr>
    <a:masterClrMapping/>
  </p:clrMapOvr>
  <p:transition spd="med">
    <p:cover dir="l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slov 1">
            <a:extLst>
              <a:ext uri="{FF2B5EF4-FFF2-40B4-BE49-F238E27FC236}">
                <a16:creationId xmlns:a16="http://schemas.microsoft.com/office/drawing/2014/main" id="{A97710EA-CF61-42BA-BAF7-0562D5405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5400">
                <a:solidFill>
                  <a:srgbClr val="000000"/>
                </a:solidFill>
              </a:rPr>
              <a:t>          JOHANNES KEPLER</a:t>
            </a:r>
            <a:endParaRPr lang="sl-SI" altLang="sl-SI"/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64622292-C511-42B0-A253-20C74ABDB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916113"/>
            <a:ext cx="8374063" cy="4389437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Tx/>
              <a:buSzPct val="90000"/>
              <a:buFont typeface="Wingdings 2"/>
              <a:buNone/>
              <a:defRPr/>
            </a:pPr>
            <a:r>
              <a:rPr lang="sl-SI" sz="2800" dirty="0">
                <a:solidFill>
                  <a:srgbClr val="000000"/>
                </a:solidFill>
                <a:latin typeface="+mj-lt"/>
              </a:rPr>
              <a:t>27. december 1571 </a:t>
            </a:r>
          </a:p>
          <a:p>
            <a:pPr marL="274320" indent="-274320" fontAlgn="auto">
              <a:spcAft>
                <a:spcPts val="0"/>
              </a:spcAft>
              <a:buClrTx/>
              <a:buSzPct val="90000"/>
              <a:buFont typeface="Wingdings 2"/>
              <a:buNone/>
              <a:defRPr/>
            </a:pPr>
            <a:r>
              <a:rPr lang="sl-SI" sz="2800" dirty="0">
                <a:solidFill>
                  <a:srgbClr val="000000"/>
                </a:solidFill>
                <a:latin typeface="+mj-lt"/>
              </a:rPr>
              <a:t>15. november 1630</a:t>
            </a:r>
          </a:p>
          <a:p>
            <a:pPr marL="274320" indent="-274320" fontAlgn="auto">
              <a:spcAft>
                <a:spcPts val="0"/>
              </a:spcAft>
              <a:buClrTx/>
              <a:buSzPct val="90000"/>
              <a:buFont typeface="Wingdings 2"/>
              <a:buNone/>
              <a:defRPr/>
            </a:pPr>
            <a:endParaRPr lang="sl-SI" sz="2800" dirty="0">
              <a:solidFill>
                <a:srgbClr val="000000"/>
              </a:solidFill>
              <a:latin typeface="+mj-lt"/>
            </a:endParaRPr>
          </a:p>
          <a:p>
            <a:pPr marL="274320" indent="-274320" algn="just" fontAlgn="auto">
              <a:spcAft>
                <a:spcPts val="0"/>
              </a:spcAft>
              <a:buClrTx/>
              <a:buSzPct val="90000"/>
              <a:buFont typeface="Wingdings 2"/>
              <a:buChar char=""/>
              <a:defRPr/>
            </a:pPr>
            <a:r>
              <a:rPr lang="sl-SI" sz="2800" dirty="0">
                <a:solidFill>
                  <a:srgbClr val="000000"/>
                </a:solidFill>
                <a:latin typeface="+mj-lt"/>
              </a:rPr>
              <a:t>astrolog</a:t>
            </a:r>
          </a:p>
          <a:p>
            <a:pPr marL="274320" indent="-274320" algn="just" fontAlgn="auto">
              <a:spcAft>
                <a:spcPts val="0"/>
              </a:spcAft>
              <a:buClrTx/>
              <a:buSzPct val="90000"/>
              <a:buFont typeface="Wingdings 2"/>
              <a:buChar char=""/>
              <a:defRPr/>
            </a:pPr>
            <a:r>
              <a:rPr lang="sl-SI" sz="2800" dirty="0">
                <a:solidFill>
                  <a:srgbClr val="000000"/>
                </a:solidFill>
                <a:latin typeface="+mj-lt"/>
              </a:rPr>
              <a:t>astronom</a:t>
            </a:r>
          </a:p>
          <a:p>
            <a:pPr marL="274320" indent="-274320" algn="just" fontAlgn="auto">
              <a:spcAft>
                <a:spcPts val="0"/>
              </a:spcAft>
              <a:buClrTx/>
              <a:buSzPct val="90000"/>
              <a:buFont typeface="Wingdings 2"/>
              <a:buChar char=""/>
              <a:defRPr/>
            </a:pPr>
            <a:r>
              <a:rPr lang="sl-SI" sz="2800" dirty="0">
                <a:solidFill>
                  <a:srgbClr val="000000"/>
                </a:solidFill>
                <a:latin typeface="+mj-lt"/>
              </a:rPr>
              <a:t>matematik</a:t>
            </a:r>
          </a:p>
          <a:p>
            <a:pPr marL="274320" indent="-274320" algn="just" fontAlgn="auto">
              <a:spcAft>
                <a:spcPts val="0"/>
              </a:spcAft>
              <a:buClrTx/>
              <a:buSzPct val="90000"/>
              <a:buFont typeface="Wingdings 2"/>
              <a:buChar char=""/>
              <a:defRPr/>
            </a:pPr>
            <a:r>
              <a:rPr lang="sl-SI" sz="28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geometrijska domneva</a:t>
            </a:r>
          </a:p>
          <a:p>
            <a:pPr marL="274320" indent="-274320" algn="just" fontAlgn="auto">
              <a:spcAft>
                <a:spcPts val="0"/>
              </a:spcAft>
              <a:buClrTx/>
              <a:buSzPct val="90000"/>
              <a:buFontTx/>
              <a:buChar char="-"/>
              <a:defRPr/>
            </a:pPr>
            <a:endParaRPr lang="sl-SI" sz="2800" dirty="0">
              <a:solidFill>
                <a:srgbClr val="000000"/>
              </a:solidFill>
              <a:latin typeface="+mj-lt"/>
            </a:endParaRPr>
          </a:p>
          <a:p>
            <a:pPr marL="274320" indent="-274320" fontAlgn="auto">
              <a:spcAft>
                <a:spcPts val="0"/>
              </a:spcAft>
              <a:buClrTx/>
              <a:buSzPct val="90000"/>
              <a:buFont typeface="Wingdings 2"/>
              <a:buNone/>
              <a:defRPr/>
            </a:pPr>
            <a:endParaRPr lang="sl-SI" sz="2800" dirty="0">
              <a:solidFill>
                <a:srgbClr val="000000"/>
              </a:solidFill>
              <a:latin typeface="+mj-lt"/>
            </a:endParaRPr>
          </a:p>
          <a:p>
            <a:pPr marL="274320" indent="-274320" fontAlgn="auto">
              <a:spcAft>
                <a:spcPts val="0"/>
              </a:spcAft>
              <a:buClrTx/>
              <a:buSzPct val="90000"/>
              <a:buFontTx/>
              <a:buChar char="-"/>
              <a:defRPr/>
            </a:pPr>
            <a:endParaRPr lang="sl-SI" sz="2800" dirty="0">
              <a:solidFill>
                <a:srgbClr val="000000"/>
              </a:solidFill>
              <a:latin typeface="+mj-lt"/>
            </a:endParaRPr>
          </a:p>
          <a:p>
            <a:pPr marL="274320" indent="-274320" fontAlgn="auto">
              <a:spcAft>
                <a:spcPts val="0"/>
              </a:spcAft>
              <a:buClrTx/>
              <a:buSzPct val="90000"/>
              <a:buFontTx/>
              <a:buChar char="-"/>
              <a:defRPr/>
            </a:pPr>
            <a:endParaRPr lang="sl-SI" sz="2800" dirty="0">
              <a:solidFill>
                <a:srgbClr val="000000"/>
              </a:solidFill>
              <a:latin typeface="+mj-lt"/>
            </a:endParaRPr>
          </a:p>
          <a:p>
            <a:pPr marL="274320" indent="-274320" fontAlgn="auto">
              <a:spcAft>
                <a:spcPts val="0"/>
              </a:spcAft>
              <a:buClrTx/>
              <a:buSzPct val="90000"/>
              <a:buFont typeface="Wingdings 2"/>
              <a:buNone/>
              <a:defRPr/>
            </a:pPr>
            <a:endParaRPr lang="sl-SI" sz="2800" b="1" dirty="0">
              <a:solidFill>
                <a:srgbClr val="000000"/>
              </a:solidFill>
            </a:endParaRPr>
          </a:p>
          <a:p>
            <a:pPr marL="274320" indent="-274320" fontAlgn="auto">
              <a:spcAft>
                <a:spcPts val="0"/>
              </a:spcAft>
              <a:buClrTx/>
              <a:buSzPct val="90000"/>
              <a:buFont typeface="Wingdings 2"/>
              <a:buNone/>
              <a:defRPr/>
            </a:pPr>
            <a:endParaRPr lang="sl-SI" sz="2800" b="1" dirty="0">
              <a:solidFill>
                <a:srgbClr val="000000"/>
              </a:solidFill>
            </a:endParaRPr>
          </a:p>
        </p:txBody>
      </p:sp>
      <p:pic>
        <p:nvPicPr>
          <p:cNvPr id="5" name="Slika 4" descr="prenos (3).jpg">
            <a:extLst>
              <a:ext uri="{FF2B5EF4-FFF2-40B4-BE49-F238E27FC236}">
                <a16:creationId xmlns:a16="http://schemas.microsoft.com/office/drawing/2014/main" id="{BBCA67EB-1A19-42A6-A6DD-918198A4E92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1960" y="2060848"/>
            <a:ext cx="4420409" cy="33843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cover dir="l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lika 9" descr="prenos (1).jpg">
            <a:extLst>
              <a:ext uri="{FF2B5EF4-FFF2-40B4-BE49-F238E27FC236}">
                <a16:creationId xmlns:a16="http://schemas.microsoft.com/office/drawing/2014/main" id="{FC181B1B-5DA3-4104-B333-4AF125B65ED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4248" y="3737002"/>
            <a:ext cx="2016224" cy="30133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Slika 6" descr="Kepler-g.jpg">
            <a:extLst>
              <a:ext uri="{FF2B5EF4-FFF2-40B4-BE49-F238E27FC236}">
                <a16:creationId xmlns:a16="http://schemas.microsoft.com/office/drawing/2014/main" id="{1976E365-0AE4-4A28-99D4-1A40DC18E8F7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3" y="3786408"/>
            <a:ext cx="3744416" cy="30715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124" name="Ograda vsebine 2">
            <a:extLst>
              <a:ext uri="{FF2B5EF4-FFF2-40B4-BE49-F238E27FC236}">
                <a16:creationId xmlns:a16="http://schemas.microsoft.com/office/drawing/2014/main" id="{CF0BA18F-199F-4415-A258-BA3A755EBC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692150"/>
            <a:ext cx="8229600" cy="5613400"/>
          </a:xfrm>
        </p:spPr>
        <p:txBody>
          <a:bodyPr/>
          <a:lstStyle/>
          <a:p>
            <a:pPr algn="ctr">
              <a:buFont typeface="Wingdings 2" panose="05020102010507070707" pitchFamily="18" charset="2"/>
              <a:buNone/>
            </a:pPr>
            <a:r>
              <a:rPr lang="sl-SI" altLang="sl-SI" sz="32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KNJIGE</a:t>
            </a:r>
          </a:p>
          <a:p>
            <a:pPr algn="ctr">
              <a:buFont typeface="Wingdings 2" panose="05020102010507070707" pitchFamily="18" charset="2"/>
              <a:buNone/>
            </a:pPr>
            <a:endParaRPr lang="sl-SI" altLang="sl-SI" sz="280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Tx/>
            </a:pPr>
            <a:r>
              <a:rPr lang="sl-SI" altLang="sl-SI" sz="28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Kozmografska nedoumljivost</a:t>
            </a:r>
          </a:p>
          <a:p>
            <a:pPr>
              <a:buClrTx/>
            </a:pPr>
            <a:r>
              <a:rPr lang="sl-SI" altLang="sl-SI" sz="28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Nova astronomija</a:t>
            </a:r>
          </a:p>
          <a:p>
            <a:pPr>
              <a:buClrTx/>
            </a:pPr>
            <a:r>
              <a:rPr lang="sl-SI" altLang="sl-SI" sz="2800">
                <a:solidFill>
                  <a:srgbClr val="000000"/>
                </a:solidFill>
              </a:rPr>
              <a:t>Ubranost sveta </a:t>
            </a:r>
          </a:p>
          <a:p>
            <a:pPr>
              <a:buClrTx/>
            </a:pPr>
            <a:r>
              <a:rPr lang="sl-SI" altLang="sl-SI">
                <a:solidFill>
                  <a:srgbClr val="000000"/>
                </a:solidFill>
              </a:rPr>
              <a:t> Epitium Kopernikovi astronomiji</a:t>
            </a:r>
          </a:p>
          <a:p>
            <a:pPr>
              <a:buClrTx/>
              <a:buFont typeface="Wingdings 2" panose="05020102010507070707" pitchFamily="18" charset="2"/>
              <a:buNone/>
            </a:pPr>
            <a:endParaRPr lang="sl-SI" altLang="sl-SI" sz="280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Wingdings 2" panose="05020102010507070707" pitchFamily="18" charset="2"/>
              <a:buNone/>
            </a:pPr>
            <a:endParaRPr lang="sl-SI" altLang="sl-SI" sz="2800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endParaRPr lang="sl-SI" altLang="sl-SI" sz="280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Slika 7" descr="KeplerLaw3.jpg">
            <a:extLst>
              <a:ext uri="{FF2B5EF4-FFF2-40B4-BE49-F238E27FC236}">
                <a16:creationId xmlns:a16="http://schemas.microsoft.com/office/drawing/2014/main" id="{893E8CD8-C2F2-4797-B18E-AEAE31C970BF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72200" y="260648"/>
            <a:ext cx="2471025" cy="33123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Slika 11" descr="00069.jpg">
            <a:extLst>
              <a:ext uri="{FF2B5EF4-FFF2-40B4-BE49-F238E27FC236}">
                <a16:creationId xmlns:a16="http://schemas.microsoft.com/office/drawing/2014/main" id="{C41ABE6B-A4B9-4962-8BD2-001454D1EEA6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83968" y="3717032"/>
            <a:ext cx="1999137" cy="30243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cover dir="l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grada vsebine 2">
            <a:extLst>
              <a:ext uri="{FF2B5EF4-FFF2-40B4-BE49-F238E27FC236}">
                <a16:creationId xmlns:a16="http://schemas.microsoft.com/office/drawing/2014/main" id="{5CDA410B-90ED-44E6-9F74-CAFD38BD1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848350"/>
          </a:xfrm>
        </p:spPr>
        <p:txBody>
          <a:bodyPr/>
          <a:lstStyle/>
          <a:p>
            <a:pPr algn="ctr">
              <a:buFont typeface="Wingdings 2" panose="05020102010507070707" pitchFamily="18" charset="2"/>
              <a:buNone/>
            </a:pPr>
            <a:r>
              <a:rPr lang="sl-SI" altLang="sl-SI" sz="3200">
                <a:solidFill>
                  <a:srgbClr val="000000"/>
                </a:solidFill>
                <a:latin typeface="Calibri" panose="020F0502020204030204" pitchFamily="34" charset="0"/>
              </a:rPr>
              <a:t>KEPLERJEVI ZAKONI</a:t>
            </a:r>
          </a:p>
          <a:p>
            <a:pPr algn="ctr">
              <a:buFont typeface="Wingdings 2" panose="05020102010507070707" pitchFamily="18" charset="2"/>
              <a:buNone/>
            </a:pPr>
            <a:endParaRPr lang="sl-SI" altLang="sl-SI" sz="28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buClrTx/>
            </a:pPr>
            <a:r>
              <a:rPr lang="sl-SI" altLang="sl-SI" sz="2800">
                <a:solidFill>
                  <a:srgbClr val="000000"/>
                </a:solidFill>
                <a:latin typeface="Calibri" panose="020F0502020204030204" pitchFamily="34" charset="0"/>
              </a:rPr>
              <a:t>eksperimentalno pridobljeni</a:t>
            </a:r>
          </a:p>
          <a:p>
            <a:pPr>
              <a:buClrTx/>
            </a:pPr>
            <a:r>
              <a:rPr lang="sl-SI" altLang="sl-SI" sz="2800">
                <a:solidFill>
                  <a:srgbClr val="000000"/>
                </a:solidFill>
                <a:latin typeface="Calibri" panose="020F0502020204030204" pitchFamily="34" charset="0"/>
              </a:rPr>
              <a:t>1. </a:t>
            </a:r>
            <a:r>
              <a:rPr lang="sl-SI" altLang="sl-SI" sz="2800">
                <a:solidFill>
                  <a:srgbClr val="000000"/>
                </a:solidFill>
              </a:rPr>
              <a:t>giblje po elipsi</a:t>
            </a:r>
            <a:endParaRPr lang="sl-SI" altLang="sl-SI" sz="28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buClrTx/>
            </a:pPr>
            <a:r>
              <a:rPr lang="sl-SI" altLang="sl-SI" sz="2800">
                <a:solidFill>
                  <a:srgbClr val="000000"/>
                </a:solidFill>
                <a:latin typeface="Calibri" panose="020F0502020204030204" pitchFamily="34" charset="0"/>
              </a:rPr>
              <a:t>2. giblje hitreje </a:t>
            </a:r>
          </a:p>
          <a:p>
            <a:pPr>
              <a:buClrTx/>
            </a:pPr>
            <a:r>
              <a:rPr lang="sl-SI" altLang="sl-SI" sz="2800">
                <a:solidFill>
                  <a:srgbClr val="000000"/>
                </a:solidFill>
                <a:latin typeface="Calibri" panose="020F0502020204030204" pitchFamily="34" charset="0"/>
              </a:rPr>
              <a:t>3. kub sorazmeren s kvadratom </a:t>
            </a:r>
          </a:p>
        </p:txBody>
      </p:sp>
      <p:pic>
        <p:nvPicPr>
          <p:cNvPr id="7" name="Slika 6" descr="prenos.jpg">
            <a:extLst>
              <a:ext uri="{FF2B5EF4-FFF2-40B4-BE49-F238E27FC236}">
                <a16:creationId xmlns:a16="http://schemas.microsoft.com/office/drawing/2014/main" id="{7DDBA90D-07F3-4E7E-BE13-F6B317BF7A1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4077072"/>
            <a:ext cx="3580631" cy="22273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6" descr="http://www.einstein-website.de/images/Kepler-E1.gif">
            <a:extLst>
              <a:ext uri="{FF2B5EF4-FFF2-40B4-BE49-F238E27FC236}">
                <a16:creationId xmlns:a16="http://schemas.microsoft.com/office/drawing/2014/main" id="{8C01B366-830F-4A43-8B97-48A8C5F3B8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1268760"/>
            <a:ext cx="3077395" cy="1872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8" descr="Slika:Kepler-second-law.svg">
            <a:hlinkClick r:id="rId4"/>
            <a:extLst>
              <a:ext uri="{FF2B5EF4-FFF2-40B4-BE49-F238E27FC236}">
                <a16:creationId xmlns:a16="http://schemas.microsoft.com/office/drawing/2014/main" id="{95B06FA7-134C-4504-8F40-C1C3BA2730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3933825"/>
            <a:ext cx="3290887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>
            <a:extLst>
              <a:ext uri="{FF2B5EF4-FFF2-40B4-BE49-F238E27FC236}">
                <a16:creationId xmlns:a16="http://schemas.microsoft.com/office/drawing/2014/main" id="{0D3D5E87-55E4-4B25-B88D-04E77AC98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63245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Tx/>
              <a:buFont typeface="Wingdings 2"/>
              <a:buChar char=""/>
              <a:defRPr/>
            </a:pPr>
            <a:r>
              <a:rPr lang="sl-SI" sz="2800" dirty="0">
                <a:solidFill>
                  <a:srgbClr val="000000"/>
                </a:solidFill>
                <a:latin typeface="+mj-lt"/>
              </a:rPr>
              <a:t>krater na Luni ter na Marsu</a:t>
            </a:r>
          </a:p>
          <a:p>
            <a:pPr marL="274320" indent="-274320" fontAlgn="auto">
              <a:spcAft>
                <a:spcPts val="0"/>
              </a:spcAft>
              <a:buClrTx/>
              <a:buFont typeface="Wingdings 2"/>
              <a:buChar char=""/>
              <a:defRPr/>
            </a:pPr>
            <a:r>
              <a:rPr lang="sl-SI" sz="2800" dirty="0">
                <a:solidFill>
                  <a:srgbClr val="000000"/>
                </a:solidFill>
                <a:latin typeface="+mj-lt"/>
              </a:rPr>
              <a:t>Asteroid( 1134 Kepler)</a:t>
            </a:r>
          </a:p>
          <a:p>
            <a:pPr marL="274320" indent="-274320" fontAlgn="auto">
              <a:spcAft>
                <a:spcPts val="0"/>
              </a:spcAft>
              <a:buClrTx/>
              <a:buFont typeface="Wingdings 2"/>
              <a:buChar char=""/>
              <a:defRPr/>
            </a:pPr>
            <a:r>
              <a:rPr lang="sl-SI" sz="2800" dirty="0">
                <a:solidFill>
                  <a:srgbClr val="000000"/>
                </a:solidFill>
                <a:latin typeface="+mj-lt"/>
              </a:rPr>
              <a:t>Supernova SN 1604  </a:t>
            </a:r>
          </a:p>
          <a:p>
            <a:pPr marL="274320" indent="-274320" fontAlgn="auto">
              <a:spcAft>
                <a:spcPts val="0"/>
              </a:spcAft>
              <a:buClrTx/>
              <a:buFont typeface="Wingdings 2"/>
              <a:buChar char=""/>
              <a:defRPr/>
            </a:pPr>
            <a:r>
              <a:rPr lang="sl-SI" sz="2800" dirty="0" err="1">
                <a:solidFill>
                  <a:srgbClr val="000000"/>
                </a:solidFill>
                <a:latin typeface="+mj-lt"/>
              </a:rPr>
              <a:t>Johannes</a:t>
            </a:r>
            <a:r>
              <a:rPr lang="sl-SI" sz="2800" dirty="0">
                <a:solidFill>
                  <a:srgbClr val="000000"/>
                </a:solidFill>
                <a:latin typeface="+mj-lt"/>
              </a:rPr>
              <a:t> Kepler </a:t>
            </a:r>
            <a:r>
              <a:rPr lang="sl-SI" sz="2800" dirty="0" err="1">
                <a:solidFill>
                  <a:srgbClr val="000000"/>
                </a:solidFill>
                <a:latin typeface="+mj-lt"/>
              </a:rPr>
              <a:t>University</a:t>
            </a:r>
            <a:r>
              <a:rPr lang="sl-SI" sz="2800" dirty="0">
                <a:solidFill>
                  <a:srgbClr val="000000"/>
                </a:solidFill>
                <a:latin typeface="+mj-lt"/>
              </a:rPr>
              <a:t> Linz v Avstriji </a:t>
            </a:r>
          </a:p>
          <a:p>
            <a:pPr marL="274320" indent="-274320" fontAlgn="auto">
              <a:spcAft>
                <a:spcPts val="0"/>
              </a:spcAft>
              <a:buClrTx/>
              <a:buFont typeface="Wingdings 2"/>
              <a:buChar char=""/>
              <a:defRPr/>
            </a:pPr>
            <a:r>
              <a:rPr lang="sl-SI" sz="2800" dirty="0" err="1">
                <a:solidFill>
                  <a:srgbClr val="000000"/>
                </a:solidFill>
                <a:latin typeface="+mj-lt"/>
              </a:rPr>
              <a:t>Johannes</a:t>
            </a:r>
            <a:r>
              <a:rPr lang="sl-SI" sz="2800" dirty="0">
                <a:solidFill>
                  <a:srgbClr val="000000"/>
                </a:solidFill>
                <a:latin typeface="+mj-lt"/>
              </a:rPr>
              <a:t> Kepler </a:t>
            </a:r>
            <a:r>
              <a:rPr lang="sl-SI" sz="2800" dirty="0" err="1">
                <a:solidFill>
                  <a:srgbClr val="000000"/>
                </a:solidFill>
                <a:latin typeface="+mj-lt"/>
              </a:rPr>
              <a:t>Gymnasium</a:t>
            </a:r>
            <a:r>
              <a:rPr lang="sl-SI" sz="2800" dirty="0">
                <a:solidFill>
                  <a:srgbClr val="000000"/>
                </a:solidFill>
                <a:latin typeface="+mj-lt"/>
              </a:rPr>
              <a:t> v Pragi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l-SI" dirty="0"/>
          </a:p>
        </p:txBody>
      </p:sp>
      <p:pic>
        <p:nvPicPr>
          <p:cNvPr id="4" name="Slika 3" descr="250px-Keplers_supernova.jpg">
            <a:extLst>
              <a:ext uri="{FF2B5EF4-FFF2-40B4-BE49-F238E27FC236}">
                <a16:creationId xmlns:a16="http://schemas.microsoft.com/office/drawing/2014/main" id="{34C46779-057E-4953-88F5-8490FD60CC2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3804860"/>
            <a:ext cx="3816424" cy="30531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Slika 4" descr="lunin krater.jpg">
            <a:extLst>
              <a:ext uri="{FF2B5EF4-FFF2-40B4-BE49-F238E27FC236}">
                <a16:creationId xmlns:a16="http://schemas.microsoft.com/office/drawing/2014/main" id="{BAD81435-EF50-4329-A9AA-E7F93BABE51A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0152" y="3789040"/>
            <a:ext cx="2781933" cy="28097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cover dir="l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slov 1">
            <a:extLst>
              <a:ext uri="{FF2B5EF4-FFF2-40B4-BE49-F238E27FC236}">
                <a16:creationId xmlns:a16="http://schemas.microsoft.com/office/drawing/2014/main" id="{9E573D24-F6A6-4E42-9446-3F5EFDA77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altLang="sl-SI" sz="4800">
                <a:solidFill>
                  <a:srgbClr val="000000"/>
                </a:solidFill>
              </a:rPr>
              <a:t>GALILEO GALILEI</a:t>
            </a:r>
            <a:endParaRPr lang="sl-SI" altLang="sl-SI"/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49F3C782-D992-49A5-ABF4-7FB991C73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sl-SI" sz="2800" dirty="0">
                <a:solidFill>
                  <a:srgbClr val="000000"/>
                </a:solidFill>
                <a:latin typeface="+mj-lt"/>
              </a:rPr>
              <a:t>15. februar 1564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sl-SI" sz="2800" dirty="0">
                <a:solidFill>
                  <a:srgbClr val="000000"/>
                </a:solidFill>
                <a:latin typeface="+mj-lt"/>
              </a:rPr>
              <a:t>8. Januar 1642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sl-SI" sz="2800" dirty="0">
              <a:solidFill>
                <a:srgbClr val="000000"/>
              </a:solidFill>
              <a:latin typeface="+mj-lt"/>
            </a:endParaRPr>
          </a:p>
          <a:p>
            <a:pPr marL="274320" indent="-274320" fontAlgn="auto">
              <a:spcAft>
                <a:spcPts val="0"/>
              </a:spcAft>
              <a:buClrTx/>
              <a:buFont typeface="Wingdings 2"/>
              <a:buChar char=""/>
              <a:defRPr/>
            </a:pPr>
            <a:r>
              <a:rPr lang="sl-SI" sz="2800" dirty="0">
                <a:solidFill>
                  <a:srgbClr val="000000"/>
                </a:solidFill>
                <a:latin typeface="+mj-lt"/>
              </a:rPr>
              <a:t> astronom </a:t>
            </a:r>
          </a:p>
          <a:p>
            <a:pPr marL="274320" indent="-274320" fontAlgn="auto">
              <a:spcAft>
                <a:spcPts val="0"/>
              </a:spcAft>
              <a:buClrTx/>
              <a:buFont typeface="Wingdings 2"/>
              <a:buChar char=""/>
              <a:defRPr/>
            </a:pPr>
            <a:r>
              <a:rPr lang="sl-SI" sz="2800" dirty="0">
                <a:solidFill>
                  <a:srgbClr val="000000"/>
                </a:solidFill>
                <a:latin typeface="+mj-lt"/>
              </a:rPr>
              <a:t> fizik</a:t>
            </a:r>
          </a:p>
          <a:p>
            <a:pPr marL="274320" indent="-274320" fontAlgn="auto">
              <a:spcAft>
                <a:spcPts val="0"/>
              </a:spcAft>
              <a:buClrTx/>
              <a:buFont typeface="Wingdings 2"/>
              <a:buChar char=""/>
              <a:defRPr/>
            </a:pPr>
            <a:r>
              <a:rPr lang="sl-SI" sz="2800" dirty="0">
                <a:solidFill>
                  <a:srgbClr val="000000"/>
                </a:solidFill>
                <a:latin typeface="+mj-lt"/>
              </a:rPr>
              <a:t> matematik</a:t>
            </a:r>
          </a:p>
          <a:p>
            <a:pPr marL="274320" indent="-274320" fontAlgn="auto">
              <a:spcAft>
                <a:spcPts val="0"/>
              </a:spcAft>
              <a:buClrTx/>
              <a:buFont typeface="Wingdings 2"/>
              <a:buChar char=""/>
              <a:defRPr/>
            </a:pPr>
            <a:r>
              <a:rPr lang="sl-SI" sz="2800" dirty="0">
                <a:solidFill>
                  <a:srgbClr val="000000"/>
                </a:solidFill>
                <a:latin typeface="+mj-lt"/>
              </a:rPr>
              <a:t> filozof</a:t>
            </a:r>
          </a:p>
        </p:txBody>
      </p:sp>
      <p:pic>
        <p:nvPicPr>
          <p:cNvPr id="4" name="Slika 3" descr="Galileo_by_leoni.jpg">
            <a:extLst>
              <a:ext uri="{FF2B5EF4-FFF2-40B4-BE49-F238E27FC236}">
                <a16:creationId xmlns:a16="http://schemas.microsoft.com/office/drawing/2014/main" id="{C4015459-0E4B-4612-949D-7A97B22F19C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2060848"/>
            <a:ext cx="3816424" cy="42934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cover dir="l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>
            <a:extLst>
              <a:ext uri="{FF2B5EF4-FFF2-40B4-BE49-F238E27FC236}">
                <a16:creationId xmlns:a16="http://schemas.microsoft.com/office/drawing/2014/main" id="{2417A47E-D45D-49FB-8CA5-2794DB2E4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5991225"/>
          </a:xfrm>
        </p:spPr>
        <p:txBody>
          <a:bodyPr>
            <a:normAutofit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sl-SI" sz="3200" dirty="0">
                <a:solidFill>
                  <a:srgbClr val="000000"/>
                </a:solidFill>
                <a:latin typeface="+mj-lt"/>
              </a:rPr>
              <a:t>IZUMI IN ODKRITJA</a:t>
            </a:r>
          </a:p>
          <a:p>
            <a:pPr marL="274320" indent="-274320" fontAlgn="auto">
              <a:spcAft>
                <a:spcPts val="0"/>
              </a:spcAft>
              <a:buClrTx/>
              <a:buFont typeface="Wingdings 2"/>
              <a:buNone/>
              <a:defRPr/>
            </a:pPr>
            <a:endParaRPr lang="sl-SI" sz="3200" dirty="0">
              <a:solidFill>
                <a:srgbClr val="000000"/>
              </a:solidFill>
              <a:latin typeface="+mj-lt"/>
            </a:endParaRPr>
          </a:p>
          <a:p>
            <a:pPr marL="274320" indent="-274320" fontAlgn="auto">
              <a:spcAft>
                <a:spcPts val="0"/>
              </a:spcAft>
              <a:buClrTx/>
              <a:buFont typeface="Wingdings 2"/>
              <a:buChar char=""/>
              <a:defRPr/>
            </a:pPr>
            <a:r>
              <a:rPr lang="sl-SI" sz="3200" dirty="0">
                <a:solidFill>
                  <a:srgbClr val="000000"/>
                </a:solidFill>
                <a:latin typeface="+mj-lt"/>
              </a:rPr>
              <a:t> </a:t>
            </a:r>
            <a:r>
              <a:rPr lang="sl-SI" sz="2800" dirty="0">
                <a:solidFill>
                  <a:srgbClr val="000000"/>
                </a:solidFill>
                <a:latin typeface="+mj-lt"/>
              </a:rPr>
              <a:t>hidrostatična tehtnica</a:t>
            </a:r>
          </a:p>
          <a:p>
            <a:pPr marL="274320" indent="-274320" fontAlgn="auto">
              <a:spcAft>
                <a:spcPts val="0"/>
              </a:spcAft>
              <a:buClrTx/>
              <a:buFont typeface="Wingdings 2"/>
              <a:buChar char=""/>
              <a:defRPr/>
            </a:pPr>
            <a:r>
              <a:rPr lang="sl-SI" sz="2800" dirty="0">
                <a:solidFill>
                  <a:srgbClr val="000000"/>
                </a:solidFill>
                <a:latin typeface="+mj-lt"/>
              </a:rPr>
              <a:t> Galilejev daljnogled (slike Lune)</a:t>
            </a:r>
          </a:p>
          <a:p>
            <a:pPr marL="274320" indent="-274320" fontAlgn="auto">
              <a:spcAft>
                <a:spcPts val="0"/>
              </a:spcAft>
              <a:buClrTx/>
              <a:buFont typeface="Wingdings 2"/>
              <a:buChar char=""/>
              <a:defRPr/>
            </a:pPr>
            <a:r>
              <a:rPr lang="sl-SI" sz="2800" dirty="0">
                <a:solidFill>
                  <a:srgbClr val="000000"/>
                </a:solidFill>
                <a:latin typeface="+mj-lt"/>
              </a:rPr>
              <a:t>4 najsvetlejše Jupitrove lune </a:t>
            </a:r>
          </a:p>
          <a:p>
            <a:pPr marL="274320" indent="-274320" fontAlgn="auto">
              <a:spcAft>
                <a:spcPts val="0"/>
              </a:spcAft>
              <a:buClrTx/>
              <a:buFont typeface="Wingdings 2"/>
              <a:buNone/>
              <a:defRPr/>
            </a:pPr>
            <a:r>
              <a:rPr lang="sl-SI" sz="2800" dirty="0">
                <a:solidFill>
                  <a:srgbClr val="000000"/>
                </a:solidFill>
                <a:latin typeface="+mj-lt"/>
              </a:rPr>
              <a:t> </a:t>
            </a:r>
          </a:p>
          <a:p>
            <a:pPr marL="274320" indent="-274320" fontAlgn="auto">
              <a:spcAft>
                <a:spcPts val="0"/>
              </a:spcAft>
              <a:buClrTx/>
              <a:buFont typeface="Wingdings 2"/>
              <a:buNone/>
              <a:defRPr/>
            </a:pPr>
            <a:r>
              <a:rPr lang="sl-SI" sz="3200" dirty="0">
                <a:solidFill>
                  <a:srgbClr val="000000"/>
                </a:solidFill>
                <a:latin typeface="+mj-lt"/>
              </a:rPr>
              <a:t> </a:t>
            </a:r>
          </a:p>
          <a:p>
            <a:pPr marL="274320" indent="-274320" fontAlgn="auto">
              <a:spcAft>
                <a:spcPts val="0"/>
              </a:spcAft>
              <a:buClrTx/>
              <a:buFont typeface="Wingdings 2"/>
              <a:buNone/>
              <a:defRPr/>
            </a:pPr>
            <a:endParaRPr lang="sl-SI" sz="3200" dirty="0">
              <a:solidFill>
                <a:srgbClr val="000000"/>
              </a:solidFill>
              <a:latin typeface="+mj-lt"/>
            </a:endParaRPr>
          </a:p>
          <a:p>
            <a:pPr marL="274320" indent="-274320" fontAlgn="auto">
              <a:spcAft>
                <a:spcPts val="0"/>
              </a:spcAft>
              <a:buClrTx/>
              <a:buFont typeface="Wingdings 2"/>
              <a:buNone/>
              <a:defRPr/>
            </a:pPr>
            <a:endParaRPr lang="sl-SI" sz="3200" dirty="0">
              <a:solidFill>
                <a:srgbClr val="000000"/>
              </a:solidFill>
              <a:latin typeface="+mj-lt"/>
            </a:endParaRPr>
          </a:p>
        </p:txBody>
      </p:sp>
      <p:pic>
        <p:nvPicPr>
          <p:cNvPr id="4" name="Slika 3" descr="galileo_luna4.jpg">
            <a:extLst>
              <a:ext uri="{FF2B5EF4-FFF2-40B4-BE49-F238E27FC236}">
                <a16:creationId xmlns:a16="http://schemas.microsoft.com/office/drawing/2014/main" id="{EBDEA8D3-735D-4D7D-946F-163DE956433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0152" y="980728"/>
            <a:ext cx="2695979" cy="2592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Slika 5" descr="ta_0203_p40b_02.jpg">
            <a:extLst>
              <a:ext uri="{FF2B5EF4-FFF2-40B4-BE49-F238E27FC236}">
                <a16:creationId xmlns:a16="http://schemas.microsoft.com/office/drawing/2014/main" id="{43174EF8-1B6F-4BCE-ACCB-28837F22BFE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212976"/>
            <a:ext cx="2304256" cy="33760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0" name="Picture 2" descr="Slika:The Galilean satellites (the four largest moons of Jupiter).tif">
            <a:extLst>
              <a:ext uri="{FF2B5EF4-FFF2-40B4-BE49-F238E27FC236}">
                <a16:creationId xmlns:a16="http://schemas.microsoft.com/office/drawing/2014/main" id="{F8D581AA-E2C3-4DC2-A54A-5DD51E87D8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808" y="3933056"/>
            <a:ext cx="6048672" cy="2448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cover dir="l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>
            <a:extLst>
              <a:ext uri="{FF2B5EF4-FFF2-40B4-BE49-F238E27FC236}">
                <a16:creationId xmlns:a16="http://schemas.microsoft.com/office/drawing/2014/main" id="{8E926261-FAE1-442A-B78A-A4E32BD90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5919787"/>
          </a:xfrm>
        </p:spPr>
        <p:txBody>
          <a:bodyPr>
            <a:normAutofit/>
          </a:bodyPr>
          <a:lstStyle/>
          <a:p>
            <a:pPr marL="274320" indent="-274320" algn="ctr" fontAlgn="auto">
              <a:spcAft>
                <a:spcPts val="0"/>
              </a:spcAft>
              <a:buClrTx/>
              <a:buFont typeface="Wingdings 2"/>
              <a:buNone/>
              <a:defRPr/>
            </a:pPr>
            <a:r>
              <a:rPr lang="sl-SI" sz="3200" dirty="0">
                <a:solidFill>
                  <a:srgbClr val="000000"/>
                </a:solidFill>
                <a:latin typeface="+mj-lt"/>
              </a:rPr>
              <a:t>ZAKONI</a:t>
            </a:r>
          </a:p>
          <a:p>
            <a:pPr marL="274320" indent="-274320" fontAlgn="auto">
              <a:spcAft>
                <a:spcPts val="0"/>
              </a:spcAft>
              <a:buClrTx/>
              <a:buFont typeface="Wingdings 2"/>
              <a:buNone/>
              <a:defRPr/>
            </a:pPr>
            <a:endParaRPr lang="sl-SI" dirty="0">
              <a:solidFill>
                <a:srgbClr val="000000"/>
              </a:solidFill>
            </a:endParaRPr>
          </a:p>
          <a:p>
            <a:pPr marL="274320" indent="-274320" fontAlgn="auto">
              <a:spcAft>
                <a:spcPts val="0"/>
              </a:spcAft>
              <a:buClrTx/>
              <a:buFont typeface="Wingdings 2"/>
              <a:buChar char=""/>
              <a:defRPr/>
            </a:pPr>
            <a:r>
              <a:rPr lang="sl-SI" dirty="0">
                <a:solidFill>
                  <a:srgbClr val="000000"/>
                </a:solidFill>
              </a:rPr>
              <a:t>Galilejev zakon-zakon o vztrajnosti </a:t>
            </a:r>
          </a:p>
          <a:p>
            <a:pPr marL="274320" indent="-274320" fontAlgn="auto">
              <a:spcAft>
                <a:spcPts val="0"/>
              </a:spcAft>
              <a:buClrTx/>
              <a:buFont typeface="Wingdings 2"/>
              <a:buChar char=""/>
              <a:defRPr/>
            </a:pPr>
            <a:r>
              <a:rPr lang="sl-SI" dirty="0">
                <a:solidFill>
                  <a:srgbClr val="000000"/>
                </a:solidFill>
              </a:rPr>
              <a:t> prostega pada</a:t>
            </a:r>
          </a:p>
          <a:p>
            <a:pPr marL="274320" indent="-274320" fontAlgn="auto">
              <a:spcAft>
                <a:spcPts val="0"/>
              </a:spcAft>
              <a:buClrTx/>
              <a:buFont typeface="Wingdings 2"/>
              <a:buChar char=""/>
              <a:defRPr/>
            </a:pPr>
            <a:r>
              <a:rPr lang="sl-SI" dirty="0">
                <a:solidFill>
                  <a:srgbClr val="000000"/>
                </a:solidFill>
              </a:rPr>
              <a:t> nihala</a:t>
            </a:r>
          </a:p>
          <a:p>
            <a:pPr marL="274320" indent="-274320" fontAlgn="auto">
              <a:spcAft>
                <a:spcPts val="0"/>
              </a:spcAft>
              <a:buClrTx/>
              <a:buFont typeface="Wingdings 2"/>
              <a:buChar char=""/>
              <a:defRPr/>
            </a:pPr>
            <a:r>
              <a:rPr lang="sl-SI" dirty="0">
                <a:solidFill>
                  <a:srgbClr val="000000"/>
                </a:solidFill>
              </a:rPr>
              <a:t> meta </a:t>
            </a:r>
          </a:p>
          <a:p>
            <a:pPr marL="274320" indent="-274320" fontAlgn="auto">
              <a:spcAft>
                <a:spcPts val="0"/>
              </a:spcAft>
              <a:buClrTx/>
              <a:buFont typeface="Wingdings 2"/>
              <a:buNone/>
              <a:defRPr/>
            </a:pPr>
            <a:endParaRPr lang="sl-SI" dirty="0">
              <a:solidFill>
                <a:srgbClr val="000000"/>
              </a:solidFill>
            </a:endParaRPr>
          </a:p>
          <a:p>
            <a:pPr marL="274320" indent="-274320" fontAlgn="auto">
              <a:spcAft>
                <a:spcPts val="0"/>
              </a:spcAft>
              <a:buClrTx/>
              <a:buFont typeface="Wingdings 2"/>
              <a:buNone/>
              <a:defRPr/>
            </a:pPr>
            <a:endParaRPr lang="sl-SI" dirty="0"/>
          </a:p>
          <a:p>
            <a:pPr marL="274320" indent="-274320" fontAlgn="auto">
              <a:spcAft>
                <a:spcPts val="0"/>
              </a:spcAft>
              <a:buClrTx/>
              <a:buFont typeface="Wingdings 2"/>
              <a:buNone/>
              <a:defRPr/>
            </a:pPr>
            <a:endParaRPr lang="sl-SI" dirty="0"/>
          </a:p>
        </p:txBody>
      </p:sp>
      <p:pic>
        <p:nvPicPr>
          <p:cNvPr id="4" name="Slika 3" descr="free-fall1.jpg">
            <a:extLst>
              <a:ext uri="{FF2B5EF4-FFF2-40B4-BE49-F238E27FC236}">
                <a16:creationId xmlns:a16="http://schemas.microsoft.com/office/drawing/2014/main" id="{BCE8CFC9-D2BB-4BA6-BD8E-D9A061C9BB6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2492896"/>
            <a:ext cx="5875488" cy="38793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cover dir="l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slov 1">
            <a:extLst>
              <a:ext uri="{FF2B5EF4-FFF2-40B4-BE49-F238E27FC236}">
                <a16:creationId xmlns:a16="http://schemas.microsoft.com/office/drawing/2014/main" id="{4D495DD4-2895-4120-973A-186AB190C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altLang="sl-SI" sz="5400">
                <a:solidFill>
                  <a:srgbClr val="000000"/>
                </a:solidFill>
              </a:rPr>
              <a:t>VIRI</a:t>
            </a:r>
          </a:p>
        </p:txBody>
      </p:sp>
      <p:sp>
        <p:nvSpPr>
          <p:cNvPr id="11267" name="Ograda vsebine 2">
            <a:extLst>
              <a:ext uri="{FF2B5EF4-FFF2-40B4-BE49-F238E27FC236}">
                <a16:creationId xmlns:a16="http://schemas.microsoft.com/office/drawing/2014/main" id="{FACE8F1F-4801-4BCE-86A3-528364E96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0000"/>
              </a:buClr>
              <a:buFont typeface="Wingdings 2" panose="05020102010507070707" pitchFamily="18" charset="2"/>
              <a:buNone/>
            </a:pPr>
            <a:r>
              <a:rPr lang="sl-SI" altLang="sl-SI" sz="2800">
                <a:hlinkClick r:id="rId2"/>
              </a:rPr>
              <a:t>-http://www.nocraziskovalcev.si/galileo-galilei</a:t>
            </a:r>
            <a:endParaRPr lang="sl-SI" altLang="sl-SI" sz="2800"/>
          </a:p>
          <a:p>
            <a:pPr>
              <a:buClr>
                <a:srgbClr val="000000"/>
              </a:buClr>
              <a:buFont typeface="Wingdings 2" panose="05020102010507070707" pitchFamily="18" charset="2"/>
              <a:buNone/>
            </a:pPr>
            <a:endParaRPr lang="sl-SI" altLang="sl-SI" sz="2800"/>
          </a:p>
          <a:p>
            <a:pPr>
              <a:buClrTx/>
              <a:buFont typeface="Wingdings 2" panose="05020102010507070707" pitchFamily="18" charset="2"/>
              <a:buNone/>
            </a:pPr>
            <a:r>
              <a:rPr lang="sl-SI" altLang="sl-SI" sz="2800">
                <a:hlinkClick r:id="rId3"/>
              </a:rPr>
              <a:t>-http://sl.wikipedia.org/wiki/Johannes_Kepler</a:t>
            </a:r>
            <a:endParaRPr lang="sl-SI" altLang="sl-SI" sz="2800"/>
          </a:p>
          <a:p>
            <a:pPr>
              <a:buClrTx/>
              <a:buFont typeface="Wingdings 2" panose="05020102010507070707" pitchFamily="18" charset="2"/>
              <a:buNone/>
            </a:pPr>
            <a:endParaRPr lang="sl-SI" altLang="sl-SI" sz="2800"/>
          </a:p>
          <a:p>
            <a:pPr>
              <a:buFont typeface="Wingdings 2" panose="05020102010507070707" pitchFamily="18" charset="2"/>
              <a:buNone/>
            </a:pPr>
            <a:r>
              <a:rPr lang="sl-SI" altLang="sl-SI" sz="2800">
                <a:hlinkClick r:id="rId4"/>
              </a:rPr>
              <a:t>-http://sl.wikipedia.org/wiki/Galileo_Galilei</a:t>
            </a:r>
            <a:endParaRPr lang="sl-SI" altLang="sl-SI" sz="2800"/>
          </a:p>
          <a:p>
            <a:pPr>
              <a:buFont typeface="Wingdings 2" panose="05020102010507070707" pitchFamily="18" charset="2"/>
              <a:buNone/>
            </a:pPr>
            <a:endParaRPr lang="sl-SI" altLang="sl-SI" sz="2800"/>
          </a:p>
          <a:p>
            <a:pPr>
              <a:buFont typeface="Wingdings 2" panose="05020102010507070707" pitchFamily="18" charset="2"/>
              <a:buNone/>
            </a:pPr>
            <a:r>
              <a:rPr lang="sl-SI" altLang="sl-SI" sz="2800">
                <a:hlinkClick r:id="rId5"/>
              </a:rPr>
              <a:t>-http://www.kvarkadabra.net/article.php/Galileo</a:t>
            </a:r>
          </a:p>
          <a:p>
            <a:pPr>
              <a:buFont typeface="Wingdings 2" panose="05020102010507070707" pitchFamily="18" charset="2"/>
              <a:buNone/>
            </a:pPr>
            <a:r>
              <a:rPr lang="sl-SI" altLang="sl-SI" sz="2800">
                <a:hlinkClick r:id="rId5"/>
              </a:rPr>
              <a:t>Galilei</a:t>
            </a:r>
            <a:endParaRPr lang="sl-SI" altLang="sl-SI" sz="2800"/>
          </a:p>
          <a:p>
            <a:endParaRPr lang="sl-SI" altLang="sl-SI" sz="2800"/>
          </a:p>
        </p:txBody>
      </p:sp>
    </p:spTree>
  </p:cSld>
  <p:clrMapOvr>
    <a:masterClrMapping/>
  </p:clrMapOvr>
  <p:transition spd="med">
    <p:cover dir="l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tek">
  <a:themeElements>
    <a:clrScheme name="Po meri 4">
      <a:dk1>
        <a:srgbClr val="FFDB82"/>
      </a:dk1>
      <a:lt1>
        <a:srgbClr val="002060"/>
      </a:lt1>
      <a:dk2>
        <a:srgbClr val="FFDB82"/>
      </a:dk2>
      <a:lt2>
        <a:srgbClr val="FFDB82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ote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ote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175</Words>
  <Application>Microsoft Office PowerPoint</Application>
  <PresentationFormat>On-screen Show (4:3)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Constantia</vt:lpstr>
      <vt:lpstr>Wingdings 2</vt:lpstr>
      <vt:lpstr>Potek</vt:lpstr>
      <vt:lpstr>     JOHANNES KEPLER IN GALILEO GALILEI        </vt:lpstr>
      <vt:lpstr>          JOHANNES KEPLER</vt:lpstr>
      <vt:lpstr>PowerPoint Presentation</vt:lpstr>
      <vt:lpstr>PowerPoint Presentation</vt:lpstr>
      <vt:lpstr>PowerPoint Presentation</vt:lpstr>
      <vt:lpstr>GALILEO GALILEI</vt:lpstr>
      <vt:lpstr>PowerPoint Presentation</vt:lpstr>
      <vt:lpstr>PowerPoint Presentation</vt:lpstr>
      <vt:lpstr>VIRI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2019-05-30T09:24:30Z</dcterms:created>
  <dcterms:modified xsi:type="dcterms:W3CDTF">2019-05-30T09:24:30Z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