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20" autoAdjust="0"/>
  </p:normalViewPr>
  <p:slideViewPr>
    <p:cSldViewPr>
      <p:cViewPr varScale="1">
        <p:scale>
          <a:sx n="105" d="100"/>
          <a:sy n="105" d="100"/>
        </p:scale>
        <p:origin x="19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grada glave 1">
            <a:extLst>
              <a:ext uri="{FF2B5EF4-FFF2-40B4-BE49-F238E27FC236}">
                <a16:creationId xmlns:a16="http://schemas.microsoft.com/office/drawing/2014/main" id="{8D00B1B0-F81B-4C72-90A6-B287E8CA7D0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sl-SI"/>
          </a:p>
        </p:txBody>
      </p:sp>
      <p:sp>
        <p:nvSpPr>
          <p:cNvPr id="3" name="Ograda datuma 2">
            <a:extLst>
              <a:ext uri="{FF2B5EF4-FFF2-40B4-BE49-F238E27FC236}">
                <a16:creationId xmlns:a16="http://schemas.microsoft.com/office/drawing/2014/main" id="{D3D74AF7-3165-4650-9CB5-76E5FFF4C08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452AA413-D1C0-4FCD-A61C-281ABAE4F5DA}" type="datetimeFigureOut">
              <a:rPr lang="sl-SI"/>
              <a:pPr>
                <a:defRPr/>
              </a:pPr>
              <a:t>30. 05. 2019</a:t>
            </a:fld>
            <a:endParaRPr lang="sl-SI"/>
          </a:p>
        </p:txBody>
      </p:sp>
      <p:sp>
        <p:nvSpPr>
          <p:cNvPr id="4" name="Ograda stranske slike 3">
            <a:extLst>
              <a:ext uri="{FF2B5EF4-FFF2-40B4-BE49-F238E27FC236}">
                <a16:creationId xmlns:a16="http://schemas.microsoft.com/office/drawing/2014/main" id="{F01AD0C1-0D2B-4CB0-BD64-F16E739B0F7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l-SI" noProof="0"/>
          </a:p>
        </p:txBody>
      </p:sp>
      <p:sp>
        <p:nvSpPr>
          <p:cNvPr id="5" name="Ograda opomb 4">
            <a:extLst>
              <a:ext uri="{FF2B5EF4-FFF2-40B4-BE49-F238E27FC236}">
                <a16:creationId xmlns:a16="http://schemas.microsoft.com/office/drawing/2014/main" id="{701C3E92-7B93-4FAE-9B29-11D3AB77A718}"/>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l-SI" noProof="0"/>
              <a:t>Kliknite, če želite urediti sloge besedila matrice</a:t>
            </a:r>
          </a:p>
          <a:p>
            <a:pPr lvl="1"/>
            <a:r>
              <a:rPr lang="sl-SI" noProof="0"/>
              <a:t>Druga raven</a:t>
            </a:r>
          </a:p>
          <a:p>
            <a:pPr lvl="2"/>
            <a:r>
              <a:rPr lang="sl-SI" noProof="0"/>
              <a:t>Tretja raven</a:t>
            </a:r>
          </a:p>
          <a:p>
            <a:pPr lvl="3"/>
            <a:r>
              <a:rPr lang="sl-SI" noProof="0"/>
              <a:t>Četrta raven</a:t>
            </a:r>
          </a:p>
          <a:p>
            <a:pPr lvl="4"/>
            <a:r>
              <a:rPr lang="sl-SI" noProof="0"/>
              <a:t>Peta raven</a:t>
            </a:r>
          </a:p>
        </p:txBody>
      </p:sp>
      <p:sp>
        <p:nvSpPr>
          <p:cNvPr id="6" name="Ograda noge 5">
            <a:extLst>
              <a:ext uri="{FF2B5EF4-FFF2-40B4-BE49-F238E27FC236}">
                <a16:creationId xmlns:a16="http://schemas.microsoft.com/office/drawing/2014/main" id="{539FED92-59B1-4D84-9F84-D61DCA84771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sl-SI"/>
          </a:p>
        </p:txBody>
      </p:sp>
      <p:sp>
        <p:nvSpPr>
          <p:cNvPr id="7" name="Ograda številke diapozitiva 6">
            <a:extLst>
              <a:ext uri="{FF2B5EF4-FFF2-40B4-BE49-F238E27FC236}">
                <a16:creationId xmlns:a16="http://schemas.microsoft.com/office/drawing/2014/main" id="{924C5072-E70A-41CF-B896-8FDCC9E8A4BB}"/>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8E35F5FB-C03D-45B0-8EBC-F56618AAE86F}" type="slidenum">
              <a:rPr lang="sl-SI" altLang="sl-SI"/>
              <a:pPr/>
              <a:t>‹#›</a:t>
            </a:fld>
            <a:endParaRPr lang="sl-SI" altLang="sl-SI"/>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grada stranske slike 1">
            <a:extLst>
              <a:ext uri="{FF2B5EF4-FFF2-40B4-BE49-F238E27FC236}">
                <a16:creationId xmlns:a16="http://schemas.microsoft.com/office/drawing/2014/main" id="{3831D10B-8288-4D81-B02B-3A950F2843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Ograda opomb 2">
            <a:extLst>
              <a:ext uri="{FF2B5EF4-FFF2-40B4-BE49-F238E27FC236}">
                <a16:creationId xmlns:a16="http://schemas.microsoft.com/office/drawing/2014/main" id="{D105E2C8-2800-404E-B381-8858F0781E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sl-SI" altLang="sl-SI"/>
          </a:p>
        </p:txBody>
      </p:sp>
      <p:sp>
        <p:nvSpPr>
          <p:cNvPr id="13316" name="Ograda številke diapozitiva 3">
            <a:extLst>
              <a:ext uri="{FF2B5EF4-FFF2-40B4-BE49-F238E27FC236}">
                <a16:creationId xmlns:a16="http://schemas.microsoft.com/office/drawing/2014/main" id="{673E43B1-0EFA-4A46-AA75-4676DC6321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30E58A0D-BB38-4090-8B34-57D303AC4763}" type="slidenum">
              <a:rPr lang="sl-SI" altLang="sl-SI">
                <a:latin typeface="Calibri" panose="020F0502020204030204" pitchFamily="34" charset="0"/>
              </a:rPr>
              <a:pPr/>
              <a:t>3</a:t>
            </a:fld>
            <a:endParaRPr lang="sl-SI" altLang="sl-SI">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Naslov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sl-SI"/>
              <a:t>Kliknite, če želite urediti slog naslova matrice</a:t>
            </a:r>
            <a:endParaRPr lang="en-US"/>
          </a:p>
        </p:txBody>
      </p:sp>
      <p:sp>
        <p:nvSpPr>
          <p:cNvPr id="17" name="Podnaslov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sl-SI"/>
              <a:t>Kliknite, če želite urediti slog podnaslova matrice</a:t>
            </a:r>
            <a:endParaRPr lang="en-US"/>
          </a:p>
        </p:txBody>
      </p:sp>
      <p:sp>
        <p:nvSpPr>
          <p:cNvPr id="4" name="Ograda datuma 29">
            <a:extLst>
              <a:ext uri="{FF2B5EF4-FFF2-40B4-BE49-F238E27FC236}">
                <a16:creationId xmlns:a16="http://schemas.microsoft.com/office/drawing/2014/main" id="{186B8F4D-0281-4D58-83DE-B12EEB693F67}"/>
              </a:ext>
            </a:extLst>
          </p:cNvPr>
          <p:cNvSpPr>
            <a:spLocks noGrp="1"/>
          </p:cNvSpPr>
          <p:nvPr>
            <p:ph type="dt" sz="half" idx="10"/>
          </p:nvPr>
        </p:nvSpPr>
        <p:spPr/>
        <p:txBody>
          <a:bodyPr/>
          <a:lstStyle>
            <a:lvl1pPr>
              <a:defRPr/>
            </a:lvl1pPr>
          </a:lstStyle>
          <a:p>
            <a:pPr>
              <a:defRPr/>
            </a:pPr>
            <a:fld id="{2DDD31CD-93C7-4EB1-A55D-FECC239F80B0}" type="datetimeFigureOut">
              <a:rPr lang="sl-SI"/>
              <a:pPr>
                <a:defRPr/>
              </a:pPr>
              <a:t>30. 05. 2019</a:t>
            </a:fld>
            <a:endParaRPr lang="sl-SI"/>
          </a:p>
        </p:txBody>
      </p:sp>
      <p:sp>
        <p:nvSpPr>
          <p:cNvPr id="5" name="Ograda noge 18">
            <a:extLst>
              <a:ext uri="{FF2B5EF4-FFF2-40B4-BE49-F238E27FC236}">
                <a16:creationId xmlns:a16="http://schemas.microsoft.com/office/drawing/2014/main" id="{FB5ABBBA-1B57-409F-9DF3-3EA6BE250C5B}"/>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26">
            <a:extLst>
              <a:ext uri="{FF2B5EF4-FFF2-40B4-BE49-F238E27FC236}">
                <a16:creationId xmlns:a16="http://schemas.microsoft.com/office/drawing/2014/main" id="{ADD89A01-9CD5-4BD7-99F7-1E847FCC1BD6}"/>
              </a:ext>
            </a:extLst>
          </p:cNvPr>
          <p:cNvSpPr>
            <a:spLocks noGrp="1"/>
          </p:cNvSpPr>
          <p:nvPr>
            <p:ph type="sldNum" sz="quarter" idx="12"/>
          </p:nvPr>
        </p:nvSpPr>
        <p:spPr/>
        <p:txBody>
          <a:bodyPr/>
          <a:lstStyle>
            <a:lvl1pPr>
              <a:defRPr>
                <a:solidFill>
                  <a:srgbClr val="D1EAEE"/>
                </a:solidFill>
              </a:defRPr>
            </a:lvl1pPr>
          </a:lstStyle>
          <a:p>
            <a:fld id="{5D714099-B0D9-4B05-A245-1F71F9F4AB12}" type="slidenum">
              <a:rPr lang="sl-SI" altLang="sl-SI"/>
              <a:pPr/>
              <a:t>‹#›</a:t>
            </a:fld>
            <a:endParaRPr lang="sl-SI" altLang="sl-SI"/>
          </a:p>
        </p:txBody>
      </p:sp>
    </p:spTree>
    <p:extLst>
      <p:ext uri="{BB962C8B-B14F-4D97-AF65-F5344CB8AC3E}">
        <p14:creationId xmlns:p14="http://schemas.microsoft.com/office/powerpoint/2010/main" val="173167568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endParaRPr lang="en-US"/>
          </a:p>
        </p:txBody>
      </p:sp>
      <p:sp>
        <p:nvSpPr>
          <p:cNvPr id="3" name="Ograda navpičnega besedila 2"/>
          <p:cNvSpPr>
            <a:spLocks noGrp="1"/>
          </p:cNvSpPr>
          <p:nvPr>
            <p:ph type="body" orient="vert" idx="1"/>
          </p:nvPr>
        </p:nvSpPr>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9">
            <a:extLst>
              <a:ext uri="{FF2B5EF4-FFF2-40B4-BE49-F238E27FC236}">
                <a16:creationId xmlns:a16="http://schemas.microsoft.com/office/drawing/2014/main" id="{D01C8628-6521-4069-B6BF-8A63F9322F34}"/>
              </a:ext>
            </a:extLst>
          </p:cNvPr>
          <p:cNvSpPr>
            <a:spLocks noGrp="1"/>
          </p:cNvSpPr>
          <p:nvPr>
            <p:ph type="dt" sz="half" idx="10"/>
          </p:nvPr>
        </p:nvSpPr>
        <p:spPr/>
        <p:txBody>
          <a:bodyPr/>
          <a:lstStyle>
            <a:lvl1pPr>
              <a:defRPr/>
            </a:lvl1pPr>
          </a:lstStyle>
          <a:p>
            <a:pPr>
              <a:defRPr/>
            </a:pPr>
            <a:fld id="{33585A14-D283-41C2-B45E-3D133C91D25E}" type="datetimeFigureOut">
              <a:rPr lang="sl-SI"/>
              <a:pPr>
                <a:defRPr/>
              </a:pPr>
              <a:t>30. 05. 2019</a:t>
            </a:fld>
            <a:endParaRPr lang="sl-SI"/>
          </a:p>
        </p:txBody>
      </p:sp>
      <p:sp>
        <p:nvSpPr>
          <p:cNvPr id="5" name="Ograda noge 21">
            <a:extLst>
              <a:ext uri="{FF2B5EF4-FFF2-40B4-BE49-F238E27FC236}">
                <a16:creationId xmlns:a16="http://schemas.microsoft.com/office/drawing/2014/main" id="{3E81288B-3035-4BAE-A4F3-12E2D657BFC2}"/>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17">
            <a:extLst>
              <a:ext uri="{FF2B5EF4-FFF2-40B4-BE49-F238E27FC236}">
                <a16:creationId xmlns:a16="http://schemas.microsoft.com/office/drawing/2014/main" id="{68B80C24-63C0-446A-858C-6A4D8BFE9BC6}"/>
              </a:ext>
            </a:extLst>
          </p:cNvPr>
          <p:cNvSpPr>
            <a:spLocks noGrp="1"/>
          </p:cNvSpPr>
          <p:nvPr>
            <p:ph type="sldNum" sz="quarter" idx="12"/>
          </p:nvPr>
        </p:nvSpPr>
        <p:spPr/>
        <p:txBody>
          <a:bodyPr/>
          <a:lstStyle>
            <a:lvl1pPr>
              <a:defRPr/>
            </a:lvl1pPr>
          </a:lstStyle>
          <a:p>
            <a:fld id="{08C167CE-F365-42A6-AA39-CF447B6A600A}" type="slidenum">
              <a:rPr lang="sl-SI" altLang="sl-SI"/>
              <a:pPr/>
              <a:t>‹#›</a:t>
            </a:fld>
            <a:endParaRPr lang="sl-SI" altLang="sl-SI"/>
          </a:p>
        </p:txBody>
      </p:sp>
    </p:spTree>
    <p:extLst>
      <p:ext uri="{BB962C8B-B14F-4D97-AF65-F5344CB8AC3E}">
        <p14:creationId xmlns:p14="http://schemas.microsoft.com/office/powerpoint/2010/main" val="363281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914401"/>
            <a:ext cx="2057400" cy="5211763"/>
          </a:xfrm>
        </p:spPr>
        <p:txBody>
          <a:bodyPr vert="eaVert"/>
          <a:lstStyle/>
          <a:p>
            <a:r>
              <a:rPr lang="sl-SI"/>
              <a:t>Kliknite, če želite urediti slog naslova matrice</a:t>
            </a:r>
            <a:endParaRPr lang="en-US"/>
          </a:p>
        </p:txBody>
      </p:sp>
      <p:sp>
        <p:nvSpPr>
          <p:cNvPr id="3" name="Ograda navpičnega besedila 2"/>
          <p:cNvSpPr>
            <a:spLocks noGrp="1"/>
          </p:cNvSpPr>
          <p:nvPr>
            <p:ph type="body" orient="vert" idx="1"/>
          </p:nvPr>
        </p:nvSpPr>
        <p:spPr>
          <a:xfrm>
            <a:off x="457200" y="914401"/>
            <a:ext cx="6019800" cy="5211763"/>
          </a:xfrm>
        </p:spPr>
        <p:txBody>
          <a:bodyPr vert="eaVert"/>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9">
            <a:extLst>
              <a:ext uri="{FF2B5EF4-FFF2-40B4-BE49-F238E27FC236}">
                <a16:creationId xmlns:a16="http://schemas.microsoft.com/office/drawing/2014/main" id="{1F5F7FCF-9791-412B-9AC1-226824C31DD7}"/>
              </a:ext>
            </a:extLst>
          </p:cNvPr>
          <p:cNvSpPr>
            <a:spLocks noGrp="1"/>
          </p:cNvSpPr>
          <p:nvPr>
            <p:ph type="dt" sz="half" idx="10"/>
          </p:nvPr>
        </p:nvSpPr>
        <p:spPr/>
        <p:txBody>
          <a:bodyPr/>
          <a:lstStyle>
            <a:lvl1pPr>
              <a:defRPr/>
            </a:lvl1pPr>
          </a:lstStyle>
          <a:p>
            <a:pPr>
              <a:defRPr/>
            </a:pPr>
            <a:fld id="{27E94DFA-413F-4527-882C-D8859DA526C3}" type="datetimeFigureOut">
              <a:rPr lang="sl-SI"/>
              <a:pPr>
                <a:defRPr/>
              </a:pPr>
              <a:t>30. 05. 2019</a:t>
            </a:fld>
            <a:endParaRPr lang="sl-SI"/>
          </a:p>
        </p:txBody>
      </p:sp>
      <p:sp>
        <p:nvSpPr>
          <p:cNvPr id="5" name="Ograda noge 21">
            <a:extLst>
              <a:ext uri="{FF2B5EF4-FFF2-40B4-BE49-F238E27FC236}">
                <a16:creationId xmlns:a16="http://schemas.microsoft.com/office/drawing/2014/main" id="{1BBBFE94-F4D2-4FF9-85B2-CADF77399195}"/>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17">
            <a:extLst>
              <a:ext uri="{FF2B5EF4-FFF2-40B4-BE49-F238E27FC236}">
                <a16:creationId xmlns:a16="http://schemas.microsoft.com/office/drawing/2014/main" id="{FC2C33DF-90B8-4E68-B882-1CDD0A3B0B8E}"/>
              </a:ext>
            </a:extLst>
          </p:cNvPr>
          <p:cNvSpPr>
            <a:spLocks noGrp="1"/>
          </p:cNvSpPr>
          <p:nvPr>
            <p:ph type="sldNum" sz="quarter" idx="12"/>
          </p:nvPr>
        </p:nvSpPr>
        <p:spPr/>
        <p:txBody>
          <a:bodyPr/>
          <a:lstStyle>
            <a:lvl1pPr>
              <a:defRPr/>
            </a:lvl1pPr>
          </a:lstStyle>
          <a:p>
            <a:fld id="{DB99927D-5227-4AFC-B1BF-DE65357549E7}" type="slidenum">
              <a:rPr lang="sl-SI" altLang="sl-SI"/>
              <a:pPr/>
              <a:t>‹#›</a:t>
            </a:fld>
            <a:endParaRPr lang="sl-SI" altLang="sl-SI"/>
          </a:p>
        </p:txBody>
      </p:sp>
    </p:spTree>
    <p:extLst>
      <p:ext uri="{BB962C8B-B14F-4D97-AF65-F5344CB8AC3E}">
        <p14:creationId xmlns:p14="http://schemas.microsoft.com/office/powerpoint/2010/main" val="3100486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Kliknite, če želite urediti slog naslova matrice</a:t>
            </a:r>
            <a:endParaRPr lang="en-US"/>
          </a:p>
        </p:txBody>
      </p:sp>
      <p:sp>
        <p:nvSpPr>
          <p:cNvPr id="3" name="Ograda vsebine 2"/>
          <p:cNvSpPr>
            <a:spLocks noGrp="1"/>
          </p:cNvSpPr>
          <p:nvPr>
            <p:ph idx="1"/>
          </p:nvPr>
        </p:nvSpPr>
        <p:spPr/>
        <p:txBody>
          <a:body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datuma 9">
            <a:extLst>
              <a:ext uri="{FF2B5EF4-FFF2-40B4-BE49-F238E27FC236}">
                <a16:creationId xmlns:a16="http://schemas.microsoft.com/office/drawing/2014/main" id="{3468D8C0-1266-4808-B387-D8C070CD2A52}"/>
              </a:ext>
            </a:extLst>
          </p:cNvPr>
          <p:cNvSpPr>
            <a:spLocks noGrp="1"/>
          </p:cNvSpPr>
          <p:nvPr>
            <p:ph type="dt" sz="half" idx="10"/>
          </p:nvPr>
        </p:nvSpPr>
        <p:spPr/>
        <p:txBody>
          <a:bodyPr/>
          <a:lstStyle>
            <a:lvl1pPr>
              <a:defRPr/>
            </a:lvl1pPr>
          </a:lstStyle>
          <a:p>
            <a:pPr>
              <a:defRPr/>
            </a:pPr>
            <a:fld id="{A4B1E14C-F606-43D1-B025-1DA7FDD4819D}" type="datetimeFigureOut">
              <a:rPr lang="sl-SI"/>
              <a:pPr>
                <a:defRPr/>
              </a:pPr>
              <a:t>30. 05. 2019</a:t>
            </a:fld>
            <a:endParaRPr lang="sl-SI"/>
          </a:p>
        </p:txBody>
      </p:sp>
      <p:sp>
        <p:nvSpPr>
          <p:cNvPr id="5" name="Ograda noge 21">
            <a:extLst>
              <a:ext uri="{FF2B5EF4-FFF2-40B4-BE49-F238E27FC236}">
                <a16:creationId xmlns:a16="http://schemas.microsoft.com/office/drawing/2014/main" id="{1B17646B-4F96-483E-88F7-62B93A662D80}"/>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17">
            <a:extLst>
              <a:ext uri="{FF2B5EF4-FFF2-40B4-BE49-F238E27FC236}">
                <a16:creationId xmlns:a16="http://schemas.microsoft.com/office/drawing/2014/main" id="{37053302-3DC5-49DF-B419-3FFCAF43C768}"/>
              </a:ext>
            </a:extLst>
          </p:cNvPr>
          <p:cNvSpPr>
            <a:spLocks noGrp="1"/>
          </p:cNvSpPr>
          <p:nvPr>
            <p:ph type="sldNum" sz="quarter" idx="12"/>
          </p:nvPr>
        </p:nvSpPr>
        <p:spPr/>
        <p:txBody>
          <a:bodyPr/>
          <a:lstStyle>
            <a:lvl1pPr>
              <a:defRPr/>
            </a:lvl1pPr>
          </a:lstStyle>
          <a:p>
            <a:fld id="{77AD2423-D3F3-4222-B51C-05BEC559BE14}" type="slidenum">
              <a:rPr lang="sl-SI" altLang="sl-SI"/>
              <a:pPr/>
              <a:t>‹#›</a:t>
            </a:fld>
            <a:endParaRPr lang="sl-SI" altLang="sl-SI"/>
          </a:p>
        </p:txBody>
      </p:sp>
    </p:spTree>
    <p:extLst>
      <p:ext uri="{BB962C8B-B14F-4D97-AF65-F5344CB8AC3E}">
        <p14:creationId xmlns:p14="http://schemas.microsoft.com/office/powerpoint/2010/main" val="3732525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Naslov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sl-SI"/>
              <a:t>Kliknite, če želite urediti slog naslova matrice</a:t>
            </a:r>
            <a:endParaRPr lang="en-US"/>
          </a:p>
        </p:txBody>
      </p:sp>
      <p:sp>
        <p:nvSpPr>
          <p:cNvPr id="3" name="Ograda besedila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sl-SI"/>
              <a:t>Kliknite, če želite urediti sloge besedila matrice</a:t>
            </a:r>
          </a:p>
        </p:txBody>
      </p:sp>
      <p:sp>
        <p:nvSpPr>
          <p:cNvPr id="4" name="Ograda datuma 3">
            <a:extLst>
              <a:ext uri="{FF2B5EF4-FFF2-40B4-BE49-F238E27FC236}">
                <a16:creationId xmlns:a16="http://schemas.microsoft.com/office/drawing/2014/main" id="{996EE7B0-BFE7-47BE-A0DB-2FCF03102506}"/>
              </a:ext>
            </a:extLst>
          </p:cNvPr>
          <p:cNvSpPr>
            <a:spLocks noGrp="1"/>
          </p:cNvSpPr>
          <p:nvPr>
            <p:ph type="dt" sz="half" idx="10"/>
          </p:nvPr>
        </p:nvSpPr>
        <p:spPr/>
        <p:txBody>
          <a:bodyPr/>
          <a:lstStyle>
            <a:lvl1pPr>
              <a:defRPr/>
            </a:lvl1pPr>
          </a:lstStyle>
          <a:p>
            <a:pPr>
              <a:defRPr/>
            </a:pPr>
            <a:fld id="{B1465D2A-97F0-4747-9BDF-864EEAC890BA}" type="datetimeFigureOut">
              <a:rPr lang="sl-SI"/>
              <a:pPr>
                <a:defRPr/>
              </a:pPr>
              <a:t>30. 05. 2019</a:t>
            </a:fld>
            <a:endParaRPr lang="sl-SI"/>
          </a:p>
        </p:txBody>
      </p:sp>
      <p:sp>
        <p:nvSpPr>
          <p:cNvPr id="5" name="Ograda noge 4">
            <a:extLst>
              <a:ext uri="{FF2B5EF4-FFF2-40B4-BE49-F238E27FC236}">
                <a16:creationId xmlns:a16="http://schemas.microsoft.com/office/drawing/2014/main" id="{014D076F-661B-48E8-8E15-E96C78C02CB7}"/>
              </a:ext>
            </a:extLst>
          </p:cNvPr>
          <p:cNvSpPr>
            <a:spLocks noGrp="1"/>
          </p:cNvSpPr>
          <p:nvPr>
            <p:ph type="ftr" sz="quarter" idx="11"/>
          </p:nvPr>
        </p:nvSpPr>
        <p:spPr/>
        <p:txBody>
          <a:bodyPr/>
          <a:lstStyle>
            <a:lvl1pPr>
              <a:defRPr/>
            </a:lvl1pPr>
          </a:lstStyle>
          <a:p>
            <a:pPr>
              <a:defRPr/>
            </a:pPr>
            <a:endParaRPr lang="sl-SI"/>
          </a:p>
        </p:txBody>
      </p:sp>
      <p:sp>
        <p:nvSpPr>
          <p:cNvPr id="6" name="Ograda številke diapozitiva 5">
            <a:extLst>
              <a:ext uri="{FF2B5EF4-FFF2-40B4-BE49-F238E27FC236}">
                <a16:creationId xmlns:a16="http://schemas.microsoft.com/office/drawing/2014/main" id="{C839E13C-0221-4390-9854-5E015D9A7829}"/>
              </a:ext>
            </a:extLst>
          </p:cNvPr>
          <p:cNvSpPr>
            <a:spLocks noGrp="1"/>
          </p:cNvSpPr>
          <p:nvPr>
            <p:ph type="sldNum" sz="quarter" idx="12"/>
          </p:nvPr>
        </p:nvSpPr>
        <p:spPr/>
        <p:txBody>
          <a:bodyPr/>
          <a:lstStyle>
            <a:lvl1pPr>
              <a:defRPr>
                <a:solidFill>
                  <a:srgbClr val="D1EAEE"/>
                </a:solidFill>
              </a:defRPr>
            </a:lvl1pPr>
          </a:lstStyle>
          <a:p>
            <a:fld id="{F0C0253E-F002-4D0C-AD3A-96A91BB5F632}" type="slidenum">
              <a:rPr lang="sl-SI" altLang="sl-SI"/>
              <a:pPr/>
              <a:t>‹#›</a:t>
            </a:fld>
            <a:endParaRPr lang="sl-SI" altLang="sl-SI"/>
          </a:p>
        </p:txBody>
      </p:sp>
    </p:spTree>
    <p:extLst>
      <p:ext uri="{BB962C8B-B14F-4D97-AF65-F5344CB8AC3E}">
        <p14:creationId xmlns:p14="http://schemas.microsoft.com/office/powerpoint/2010/main" val="54970653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1143000"/>
          </a:xfrm>
        </p:spPr>
        <p:txBody>
          <a:bodyPr/>
          <a:lstStyle/>
          <a:p>
            <a:r>
              <a:rPr lang="sl-SI"/>
              <a:t>Kliknite, če želite urediti slog naslova matrice</a:t>
            </a:r>
            <a:endParaRPr lang="en-US"/>
          </a:p>
        </p:txBody>
      </p:sp>
      <p:sp>
        <p:nvSpPr>
          <p:cNvPr id="3" name="Ograda vsebine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Ograda vsebine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Ograda datuma 9">
            <a:extLst>
              <a:ext uri="{FF2B5EF4-FFF2-40B4-BE49-F238E27FC236}">
                <a16:creationId xmlns:a16="http://schemas.microsoft.com/office/drawing/2014/main" id="{56FCE459-789D-4201-AED7-1DD9309221F6}"/>
              </a:ext>
            </a:extLst>
          </p:cNvPr>
          <p:cNvSpPr>
            <a:spLocks noGrp="1"/>
          </p:cNvSpPr>
          <p:nvPr>
            <p:ph type="dt" sz="half" idx="10"/>
          </p:nvPr>
        </p:nvSpPr>
        <p:spPr/>
        <p:txBody>
          <a:bodyPr/>
          <a:lstStyle>
            <a:lvl1pPr>
              <a:defRPr/>
            </a:lvl1pPr>
          </a:lstStyle>
          <a:p>
            <a:pPr>
              <a:defRPr/>
            </a:pPr>
            <a:fld id="{7B94EF75-07EF-4A36-9F7B-11261AFB57CF}" type="datetimeFigureOut">
              <a:rPr lang="sl-SI"/>
              <a:pPr>
                <a:defRPr/>
              </a:pPr>
              <a:t>30. 05. 2019</a:t>
            </a:fld>
            <a:endParaRPr lang="sl-SI"/>
          </a:p>
        </p:txBody>
      </p:sp>
      <p:sp>
        <p:nvSpPr>
          <p:cNvPr id="6" name="Ograda noge 21">
            <a:extLst>
              <a:ext uri="{FF2B5EF4-FFF2-40B4-BE49-F238E27FC236}">
                <a16:creationId xmlns:a16="http://schemas.microsoft.com/office/drawing/2014/main" id="{9ED44434-0168-4C17-951F-701170F146AF}"/>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17">
            <a:extLst>
              <a:ext uri="{FF2B5EF4-FFF2-40B4-BE49-F238E27FC236}">
                <a16:creationId xmlns:a16="http://schemas.microsoft.com/office/drawing/2014/main" id="{975E27BD-A649-48EA-B8C7-7A5CB6DAF4BF}"/>
              </a:ext>
            </a:extLst>
          </p:cNvPr>
          <p:cNvSpPr>
            <a:spLocks noGrp="1"/>
          </p:cNvSpPr>
          <p:nvPr>
            <p:ph type="sldNum" sz="quarter" idx="12"/>
          </p:nvPr>
        </p:nvSpPr>
        <p:spPr/>
        <p:txBody>
          <a:bodyPr/>
          <a:lstStyle>
            <a:lvl1pPr>
              <a:defRPr/>
            </a:lvl1pPr>
          </a:lstStyle>
          <a:p>
            <a:fld id="{E482B0C0-1A65-42E1-AC8F-7DF150A7AFF7}" type="slidenum">
              <a:rPr lang="sl-SI" altLang="sl-SI"/>
              <a:pPr/>
              <a:t>‹#›</a:t>
            </a:fld>
            <a:endParaRPr lang="sl-SI" altLang="sl-SI"/>
          </a:p>
        </p:txBody>
      </p:sp>
    </p:spTree>
    <p:extLst>
      <p:ext uri="{BB962C8B-B14F-4D97-AF65-F5344CB8AC3E}">
        <p14:creationId xmlns:p14="http://schemas.microsoft.com/office/powerpoint/2010/main" val="2471898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1143000"/>
          </a:xfrm>
        </p:spPr>
        <p:txBody>
          <a:bodyPr/>
          <a:lstStyle>
            <a:lvl1pPr>
              <a:defRPr/>
            </a:lvl1pPr>
          </a:lstStyle>
          <a:p>
            <a:r>
              <a:rPr lang="sl-SI"/>
              <a:t>Kliknite, če želite urediti slog naslova matrice</a:t>
            </a:r>
            <a:endParaRPr lang="en-US"/>
          </a:p>
        </p:txBody>
      </p:sp>
      <p:sp>
        <p:nvSpPr>
          <p:cNvPr id="3" name="Ograda besedila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sl-SI"/>
              <a:t>Kliknite, če želite urediti sloge besedila matrice</a:t>
            </a:r>
          </a:p>
        </p:txBody>
      </p:sp>
      <p:sp>
        <p:nvSpPr>
          <p:cNvPr id="4" name="Ograda besedila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sl-SI"/>
              <a:t>Kliknite, če želite urediti sloge besedila matrice</a:t>
            </a:r>
          </a:p>
        </p:txBody>
      </p:sp>
      <p:sp>
        <p:nvSpPr>
          <p:cNvPr id="5" name="Ograda vsebine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6" name="Ograda vsebine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7" name="Ograda datuma 9">
            <a:extLst>
              <a:ext uri="{FF2B5EF4-FFF2-40B4-BE49-F238E27FC236}">
                <a16:creationId xmlns:a16="http://schemas.microsoft.com/office/drawing/2014/main" id="{BF196CC0-EB3E-457F-B319-E40C364D916F}"/>
              </a:ext>
            </a:extLst>
          </p:cNvPr>
          <p:cNvSpPr>
            <a:spLocks noGrp="1"/>
          </p:cNvSpPr>
          <p:nvPr>
            <p:ph type="dt" sz="half" idx="10"/>
          </p:nvPr>
        </p:nvSpPr>
        <p:spPr/>
        <p:txBody>
          <a:bodyPr/>
          <a:lstStyle>
            <a:lvl1pPr>
              <a:defRPr/>
            </a:lvl1pPr>
          </a:lstStyle>
          <a:p>
            <a:pPr>
              <a:defRPr/>
            </a:pPr>
            <a:fld id="{301298AE-C428-4BFE-958B-29C10D3F0C21}" type="datetimeFigureOut">
              <a:rPr lang="sl-SI"/>
              <a:pPr>
                <a:defRPr/>
              </a:pPr>
              <a:t>30. 05. 2019</a:t>
            </a:fld>
            <a:endParaRPr lang="sl-SI"/>
          </a:p>
        </p:txBody>
      </p:sp>
      <p:sp>
        <p:nvSpPr>
          <p:cNvPr id="8" name="Ograda noge 21">
            <a:extLst>
              <a:ext uri="{FF2B5EF4-FFF2-40B4-BE49-F238E27FC236}">
                <a16:creationId xmlns:a16="http://schemas.microsoft.com/office/drawing/2014/main" id="{4C407176-5F90-40B3-A2ED-1E925E62522C}"/>
              </a:ext>
            </a:extLst>
          </p:cNvPr>
          <p:cNvSpPr>
            <a:spLocks noGrp="1"/>
          </p:cNvSpPr>
          <p:nvPr>
            <p:ph type="ftr" sz="quarter" idx="11"/>
          </p:nvPr>
        </p:nvSpPr>
        <p:spPr/>
        <p:txBody>
          <a:bodyPr/>
          <a:lstStyle>
            <a:lvl1pPr>
              <a:defRPr/>
            </a:lvl1pPr>
          </a:lstStyle>
          <a:p>
            <a:pPr>
              <a:defRPr/>
            </a:pPr>
            <a:endParaRPr lang="sl-SI"/>
          </a:p>
        </p:txBody>
      </p:sp>
      <p:sp>
        <p:nvSpPr>
          <p:cNvPr id="9" name="Ograda številke diapozitiva 17">
            <a:extLst>
              <a:ext uri="{FF2B5EF4-FFF2-40B4-BE49-F238E27FC236}">
                <a16:creationId xmlns:a16="http://schemas.microsoft.com/office/drawing/2014/main" id="{65013AAA-CE89-4676-8014-1A8F21EFDB43}"/>
              </a:ext>
            </a:extLst>
          </p:cNvPr>
          <p:cNvSpPr>
            <a:spLocks noGrp="1"/>
          </p:cNvSpPr>
          <p:nvPr>
            <p:ph type="sldNum" sz="quarter" idx="12"/>
          </p:nvPr>
        </p:nvSpPr>
        <p:spPr/>
        <p:txBody>
          <a:bodyPr/>
          <a:lstStyle>
            <a:lvl1pPr>
              <a:defRPr/>
            </a:lvl1pPr>
          </a:lstStyle>
          <a:p>
            <a:fld id="{D70C21F1-5239-4BA4-AF66-9959230F15EB}" type="slidenum">
              <a:rPr lang="sl-SI" altLang="sl-SI"/>
              <a:pPr/>
              <a:t>‹#›</a:t>
            </a:fld>
            <a:endParaRPr lang="sl-SI" altLang="sl-SI"/>
          </a:p>
        </p:txBody>
      </p:sp>
    </p:spTree>
    <p:extLst>
      <p:ext uri="{BB962C8B-B14F-4D97-AF65-F5344CB8AC3E}">
        <p14:creationId xmlns:p14="http://schemas.microsoft.com/office/powerpoint/2010/main" val="1143347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sl-SI"/>
              <a:t>Kliknite, če želite urediti slog naslova matrice</a:t>
            </a:r>
            <a:endParaRPr lang="en-US"/>
          </a:p>
        </p:txBody>
      </p:sp>
      <p:sp>
        <p:nvSpPr>
          <p:cNvPr id="3" name="Ograda datuma 9">
            <a:extLst>
              <a:ext uri="{FF2B5EF4-FFF2-40B4-BE49-F238E27FC236}">
                <a16:creationId xmlns:a16="http://schemas.microsoft.com/office/drawing/2014/main" id="{7989EAC7-78C4-4AFD-BA1D-781209F15597}"/>
              </a:ext>
            </a:extLst>
          </p:cNvPr>
          <p:cNvSpPr>
            <a:spLocks noGrp="1"/>
          </p:cNvSpPr>
          <p:nvPr>
            <p:ph type="dt" sz="half" idx="10"/>
          </p:nvPr>
        </p:nvSpPr>
        <p:spPr/>
        <p:txBody>
          <a:bodyPr/>
          <a:lstStyle>
            <a:lvl1pPr>
              <a:defRPr/>
            </a:lvl1pPr>
          </a:lstStyle>
          <a:p>
            <a:pPr>
              <a:defRPr/>
            </a:pPr>
            <a:fld id="{64B4EC94-17F3-4688-ACCE-020B01E17137}" type="datetimeFigureOut">
              <a:rPr lang="sl-SI"/>
              <a:pPr>
                <a:defRPr/>
              </a:pPr>
              <a:t>30. 05. 2019</a:t>
            </a:fld>
            <a:endParaRPr lang="sl-SI"/>
          </a:p>
        </p:txBody>
      </p:sp>
      <p:sp>
        <p:nvSpPr>
          <p:cNvPr id="4" name="Ograda noge 21">
            <a:extLst>
              <a:ext uri="{FF2B5EF4-FFF2-40B4-BE49-F238E27FC236}">
                <a16:creationId xmlns:a16="http://schemas.microsoft.com/office/drawing/2014/main" id="{47782A5F-9FDD-4C9E-AAEB-E0556B1F28E9}"/>
              </a:ext>
            </a:extLst>
          </p:cNvPr>
          <p:cNvSpPr>
            <a:spLocks noGrp="1"/>
          </p:cNvSpPr>
          <p:nvPr>
            <p:ph type="ftr" sz="quarter" idx="11"/>
          </p:nvPr>
        </p:nvSpPr>
        <p:spPr/>
        <p:txBody>
          <a:bodyPr/>
          <a:lstStyle>
            <a:lvl1pPr>
              <a:defRPr/>
            </a:lvl1pPr>
          </a:lstStyle>
          <a:p>
            <a:pPr>
              <a:defRPr/>
            </a:pPr>
            <a:endParaRPr lang="sl-SI"/>
          </a:p>
        </p:txBody>
      </p:sp>
      <p:sp>
        <p:nvSpPr>
          <p:cNvPr id="5" name="Ograda številke diapozitiva 17">
            <a:extLst>
              <a:ext uri="{FF2B5EF4-FFF2-40B4-BE49-F238E27FC236}">
                <a16:creationId xmlns:a16="http://schemas.microsoft.com/office/drawing/2014/main" id="{DA35D7F8-45F8-4844-AE47-BC310B36C09C}"/>
              </a:ext>
            </a:extLst>
          </p:cNvPr>
          <p:cNvSpPr>
            <a:spLocks noGrp="1"/>
          </p:cNvSpPr>
          <p:nvPr>
            <p:ph type="sldNum" sz="quarter" idx="12"/>
          </p:nvPr>
        </p:nvSpPr>
        <p:spPr/>
        <p:txBody>
          <a:bodyPr/>
          <a:lstStyle>
            <a:lvl1pPr>
              <a:defRPr/>
            </a:lvl1pPr>
          </a:lstStyle>
          <a:p>
            <a:fld id="{394A015E-8DBA-4691-9DAE-7097F0AA1429}" type="slidenum">
              <a:rPr lang="sl-SI" altLang="sl-SI"/>
              <a:pPr/>
              <a:t>‹#›</a:t>
            </a:fld>
            <a:endParaRPr lang="sl-SI" altLang="sl-SI"/>
          </a:p>
        </p:txBody>
      </p:sp>
    </p:spTree>
    <p:extLst>
      <p:ext uri="{BB962C8B-B14F-4D97-AF65-F5344CB8AC3E}">
        <p14:creationId xmlns:p14="http://schemas.microsoft.com/office/powerpoint/2010/main" val="2878675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9">
            <a:extLst>
              <a:ext uri="{FF2B5EF4-FFF2-40B4-BE49-F238E27FC236}">
                <a16:creationId xmlns:a16="http://schemas.microsoft.com/office/drawing/2014/main" id="{BE9B7A12-ADB5-4F2E-BD15-D783C81333EE}"/>
              </a:ext>
            </a:extLst>
          </p:cNvPr>
          <p:cNvSpPr>
            <a:spLocks noGrp="1"/>
          </p:cNvSpPr>
          <p:nvPr>
            <p:ph type="dt" sz="half" idx="10"/>
          </p:nvPr>
        </p:nvSpPr>
        <p:spPr/>
        <p:txBody>
          <a:bodyPr/>
          <a:lstStyle>
            <a:lvl1pPr>
              <a:defRPr/>
            </a:lvl1pPr>
          </a:lstStyle>
          <a:p>
            <a:pPr>
              <a:defRPr/>
            </a:pPr>
            <a:fld id="{CEED01AF-28B6-492A-8046-538AC16CB65E}" type="datetimeFigureOut">
              <a:rPr lang="sl-SI"/>
              <a:pPr>
                <a:defRPr/>
              </a:pPr>
              <a:t>30. 05. 2019</a:t>
            </a:fld>
            <a:endParaRPr lang="sl-SI"/>
          </a:p>
        </p:txBody>
      </p:sp>
      <p:sp>
        <p:nvSpPr>
          <p:cNvPr id="3" name="Ograda noge 21">
            <a:extLst>
              <a:ext uri="{FF2B5EF4-FFF2-40B4-BE49-F238E27FC236}">
                <a16:creationId xmlns:a16="http://schemas.microsoft.com/office/drawing/2014/main" id="{B4534EA6-25E0-4A8A-841E-3D3F23F7734B}"/>
              </a:ext>
            </a:extLst>
          </p:cNvPr>
          <p:cNvSpPr>
            <a:spLocks noGrp="1"/>
          </p:cNvSpPr>
          <p:nvPr>
            <p:ph type="ftr" sz="quarter" idx="11"/>
          </p:nvPr>
        </p:nvSpPr>
        <p:spPr/>
        <p:txBody>
          <a:bodyPr/>
          <a:lstStyle>
            <a:lvl1pPr>
              <a:defRPr/>
            </a:lvl1pPr>
          </a:lstStyle>
          <a:p>
            <a:pPr>
              <a:defRPr/>
            </a:pPr>
            <a:endParaRPr lang="sl-SI"/>
          </a:p>
        </p:txBody>
      </p:sp>
      <p:sp>
        <p:nvSpPr>
          <p:cNvPr id="4" name="Ograda številke diapozitiva 17">
            <a:extLst>
              <a:ext uri="{FF2B5EF4-FFF2-40B4-BE49-F238E27FC236}">
                <a16:creationId xmlns:a16="http://schemas.microsoft.com/office/drawing/2014/main" id="{86DF5F64-A17C-44F9-8FE5-058A8AAF836A}"/>
              </a:ext>
            </a:extLst>
          </p:cNvPr>
          <p:cNvSpPr>
            <a:spLocks noGrp="1"/>
          </p:cNvSpPr>
          <p:nvPr>
            <p:ph type="sldNum" sz="quarter" idx="12"/>
          </p:nvPr>
        </p:nvSpPr>
        <p:spPr/>
        <p:txBody>
          <a:bodyPr/>
          <a:lstStyle>
            <a:lvl1pPr>
              <a:defRPr/>
            </a:lvl1pPr>
          </a:lstStyle>
          <a:p>
            <a:fld id="{5BB57EFA-17C4-474F-A723-26479355E79B}" type="slidenum">
              <a:rPr lang="sl-SI" altLang="sl-SI"/>
              <a:pPr/>
              <a:t>‹#›</a:t>
            </a:fld>
            <a:endParaRPr lang="sl-SI" altLang="sl-SI"/>
          </a:p>
        </p:txBody>
      </p:sp>
    </p:spTree>
    <p:extLst>
      <p:ext uri="{BB962C8B-B14F-4D97-AF65-F5344CB8AC3E}">
        <p14:creationId xmlns:p14="http://schemas.microsoft.com/office/powerpoint/2010/main" val="694971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sl-SI"/>
              <a:t>Kliknite, če želite urediti slog naslova matrice</a:t>
            </a:r>
            <a:endParaRPr lang="en-US"/>
          </a:p>
        </p:txBody>
      </p:sp>
      <p:sp>
        <p:nvSpPr>
          <p:cNvPr id="3" name="Ograda besedila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sl-SI"/>
              <a:t>Kliknite, če želite urediti sloge besedila matrice</a:t>
            </a:r>
          </a:p>
        </p:txBody>
      </p:sp>
      <p:sp>
        <p:nvSpPr>
          <p:cNvPr id="4" name="Ograda vsebine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sl-SI"/>
              <a:t>Kliknite, če želite urediti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Ograda datuma 9">
            <a:extLst>
              <a:ext uri="{FF2B5EF4-FFF2-40B4-BE49-F238E27FC236}">
                <a16:creationId xmlns:a16="http://schemas.microsoft.com/office/drawing/2014/main" id="{BAC5E0CF-9DB5-41C6-95B7-C8F5A383F169}"/>
              </a:ext>
            </a:extLst>
          </p:cNvPr>
          <p:cNvSpPr>
            <a:spLocks noGrp="1"/>
          </p:cNvSpPr>
          <p:nvPr>
            <p:ph type="dt" sz="half" idx="10"/>
          </p:nvPr>
        </p:nvSpPr>
        <p:spPr/>
        <p:txBody>
          <a:bodyPr/>
          <a:lstStyle>
            <a:lvl1pPr>
              <a:defRPr/>
            </a:lvl1pPr>
          </a:lstStyle>
          <a:p>
            <a:pPr>
              <a:defRPr/>
            </a:pPr>
            <a:fld id="{0B463FBA-9506-4295-801B-95246B82B805}" type="datetimeFigureOut">
              <a:rPr lang="sl-SI"/>
              <a:pPr>
                <a:defRPr/>
              </a:pPr>
              <a:t>30. 05. 2019</a:t>
            </a:fld>
            <a:endParaRPr lang="sl-SI"/>
          </a:p>
        </p:txBody>
      </p:sp>
      <p:sp>
        <p:nvSpPr>
          <p:cNvPr id="6" name="Ograda noge 21">
            <a:extLst>
              <a:ext uri="{FF2B5EF4-FFF2-40B4-BE49-F238E27FC236}">
                <a16:creationId xmlns:a16="http://schemas.microsoft.com/office/drawing/2014/main" id="{1B1F6E6A-9D4E-43F4-BF42-877B7E8E1275}"/>
              </a:ext>
            </a:extLst>
          </p:cNvPr>
          <p:cNvSpPr>
            <a:spLocks noGrp="1"/>
          </p:cNvSpPr>
          <p:nvPr>
            <p:ph type="ftr" sz="quarter" idx="11"/>
          </p:nvPr>
        </p:nvSpPr>
        <p:spPr/>
        <p:txBody>
          <a:bodyPr/>
          <a:lstStyle>
            <a:lvl1pPr>
              <a:defRPr/>
            </a:lvl1pPr>
          </a:lstStyle>
          <a:p>
            <a:pPr>
              <a:defRPr/>
            </a:pPr>
            <a:endParaRPr lang="sl-SI"/>
          </a:p>
        </p:txBody>
      </p:sp>
      <p:sp>
        <p:nvSpPr>
          <p:cNvPr id="7" name="Ograda številke diapozitiva 17">
            <a:extLst>
              <a:ext uri="{FF2B5EF4-FFF2-40B4-BE49-F238E27FC236}">
                <a16:creationId xmlns:a16="http://schemas.microsoft.com/office/drawing/2014/main" id="{631CF09F-F16C-45AF-8E5F-2A9E25154B5B}"/>
              </a:ext>
            </a:extLst>
          </p:cNvPr>
          <p:cNvSpPr>
            <a:spLocks noGrp="1"/>
          </p:cNvSpPr>
          <p:nvPr>
            <p:ph type="sldNum" sz="quarter" idx="12"/>
          </p:nvPr>
        </p:nvSpPr>
        <p:spPr/>
        <p:txBody>
          <a:bodyPr/>
          <a:lstStyle>
            <a:lvl1pPr>
              <a:defRPr/>
            </a:lvl1pPr>
          </a:lstStyle>
          <a:p>
            <a:fld id="{25F810B2-46F5-4227-87FD-B784C15C6B08}" type="slidenum">
              <a:rPr lang="sl-SI" altLang="sl-SI"/>
              <a:pPr/>
              <a:t>‹#›</a:t>
            </a:fld>
            <a:endParaRPr lang="sl-SI" altLang="sl-SI"/>
          </a:p>
        </p:txBody>
      </p:sp>
    </p:spTree>
    <p:extLst>
      <p:ext uri="{BB962C8B-B14F-4D97-AF65-F5344CB8AC3E}">
        <p14:creationId xmlns:p14="http://schemas.microsoft.com/office/powerpoint/2010/main" val="1667538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5" name="Odreži in zaokroži en kot pravokotnika 8">
            <a:extLst>
              <a:ext uri="{FF2B5EF4-FFF2-40B4-BE49-F238E27FC236}">
                <a16:creationId xmlns:a16="http://schemas.microsoft.com/office/drawing/2014/main" id="{79FDDF31-3926-4E10-9F84-D13EB0A7B915}"/>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Pravokotni trikotnik 11">
            <a:extLst>
              <a:ext uri="{FF2B5EF4-FFF2-40B4-BE49-F238E27FC236}">
                <a16:creationId xmlns:a16="http://schemas.microsoft.com/office/drawing/2014/main" id="{30BD64E7-D7ED-48A7-875F-5FF7727048A8}"/>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Prostoročno 9">
            <a:extLst>
              <a:ext uri="{FF2B5EF4-FFF2-40B4-BE49-F238E27FC236}">
                <a16:creationId xmlns:a16="http://schemas.microsoft.com/office/drawing/2014/main" id="{37C7BA02-3CFD-4991-B115-D6FFA4A11613}"/>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Prostoročno 10">
            <a:extLst>
              <a:ext uri="{FF2B5EF4-FFF2-40B4-BE49-F238E27FC236}">
                <a16:creationId xmlns:a16="http://schemas.microsoft.com/office/drawing/2014/main" id="{0A9052E0-77F0-4A1E-9D44-45DECC4D510F}"/>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Naslov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sl-SI"/>
              <a:t>Kliknite, če želite urediti slog naslova matrice</a:t>
            </a:r>
            <a:endParaRPr lang="en-US"/>
          </a:p>
        </p:txBody>
      </p:sp>
      <p:sp>
        <p:nvSpPr>
          <p:cNvPr id="4" name="Ograda besedila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sl-SI"/>
              <a:t>Kliknite, če želite urediti sloge besedila matrice</a:t>
            </a:r>
          </a:p>
        </p:txBody>
      </p:sp>
      <p:sp>
        <p:nvSpPr>
          <p:cNvPr id="3" name="Ograda slik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sl-SI" noProof="0"/>
              <a:t>Kliknite ikono, če želite dodati sliko</a:t>
            </a:r>
            <a:endParaRPr lang="en-US" noProof="0" dirty="0"/>
          </a:p>
        </p:txBody>
      </p:sp>
      <p:sp>
        <p:nvSpPr>
          <p:cNvPr id="9" name="Ograda datuma 4">
            <a:extLst>
              <a:ext uri="{FF2B5EF4-FFF2-40B4-BE49-F238E27FC236}">
                <a16:creationId xmlns:a16="http://schemas.microsoft.com/office/drawing/2014/main" id="{AA352BAA-FE1E-4F82-B904-E8C7D6FC7BF1}"/>
              </a:ext>
            </a:extLst>
          </p:cNvPr>
          <p:cNvSpPr>
            <a:spLocks noGrp="1"/>
          </p:cNvSpPr>
          <p:nvPr>
            <p:ph type="dt" sz="half" idx="10"/>
          </p:nvPr>
        </p:nvSpPr>
        <p:spPr/>
        <p:txBody>
          <a:bodyPr/>
          <a:lstStyle>
            <a:lvl1pPr>
              <a:defRPr/>
            </a:lvl1pPr>
          </a:lstStyle>
          <a:p>
            <a:pPr>
              <a:defRPr/>
            </a:pPr>
            <a:fld id="{D585A90F-138C-4905-87BD-016CA191CB9D}" type="datetimeFigureOut">
              <a:rPr lang="sl-SI"/>
              <a:pPr>
                <a:defRPr/>
              </a:pPr>
              <a:t>30. 05. 2019</a:t>
            </a:fld>
            <a:endParaRPr lang="sl-SI"/>
          </a:p>
        </p:txBody>
      </p:sp>
      <p:sp>
        <p:nvSpPr>
          <p:cNvPr id="10" name="Ograda noge 5">
            <a:extLst>
              <a:ext uri="{FF2B5EF4-FFF2-40B4-BE49-F238E27FC236}">
                <a16:creationId xmlns:a16="http://schemas.microsoft.com/office/drawing/2014/main" id="{6BF9EF7F-7238-4DC8-8160-5A957495944B}"/>
              </a:ext>
            </a:extLst>
          </p:cNvPr>
          <p:cNvSpPr>
            <a:spLocks noGrp="1"/>
          </p:cNvSpPr>
          <p:nvPr>
            <p:ph type="ftr" sz="quarter" idx="11"/>
          </p:nvPr>
        </p:nvSpPr>
        <p:spPr/>
        <p:txBody>
          <a:bodyPr/>
          <a:lstStyle>
            <a:lvl1pPr>
              <a:defRPr/>
            </a:lvl1pPr>
          </a:lstStyle>
          <a:p>
            <a:pPr>
              <a:defRPr/>
            </a:pPr>
            <a:endParaRPr lang="sl-SI"/>
          </a:p>
        </p:txBody>
      </p:sp>
      <p:sp>
        <p:nvSpPr>
          <p:cNvPr id="11" name="Ograda številke diapozitiva 6">
            <a:extLst>
              <a:ext uri="{FF2B5EF4-FFF2-40B4-BE49-F238E27FC236}">
                <a16:creationId xmlns:a16="http://schemas.microsoft.com/office/drawing/2014/main" id="{0C82982F-E18E-4465-BB27-7191F910DE46}"/>
              </a:ext>
            </a:extLst>
          </p:cNvPr>
          <p:cNvSpPr>
            <a:spLocks noGrp="1"/>
          </p:cNvSpPr>
          <p:nvPr>
            <p:ph type="sldNum" sz="quarter" idx="12"/>
          </p:nvPr>
        </p:nvSpPr>
        <p:spPr>
          <a:xfrm>
            <a:off x="8077200" y="6356350"/>
            <a:ext cx="609600" cy="365125"/>
          </a:xfrm>
        </p:spPr>
        <p:txBody>
          <a:bodyPr/>
          <a:lstStyle>
            <a:lvl1pPr>
              <a:defRPr/>
            </a:lvl1pPr>
          </a:lstStyle>
          <a:p>
            <a:fld id="{784425F6-AE8D-4715-862C-2E8E0B472B2B}" type="slidenum">
              <a:rPr lang="sl-SI" altLang="sl-SI"/>
              <a:pPr/>
              <a:t>‹#›</a:t>
            </a:fld>
            <a:endParaRPr lang="sl-SI" altLang="sl-SI"/>
          </a:p>
        </p:txBody>
      </p:sp>
    </p:spTree>
    <p:extLst>
      <p:ext uri="{BB962C8B-B14F-4D97-AF65-F5344CB8AC3E}">
        <p14:creationId xmlns:p14="http://schemas.microsoft.com/office/powerpoint/2010/main" val="4117354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Prostoročno 6">
            <a:extLst>
              <a:ext uri="{FF2B5EF4-FFF2-40B4-BE49-F238E27FC236}">
                <a16:creationId xmlns:a16="http://schemas.microsoft.com/office/drawing/2014/main" id="{A36F0687-FF9F-473C-A516-FCD3141B287A}"/>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Prostoročno 7">
            <a:extLst>
              <a:ext uri="{FF2B5EF4-FFF2-40B4-BE49-F238E27FC236}">
                <a16:creationId xmlns:a16="http://schemas.microsoft.com/office/drawing/2014/main" id="{E098E868-8C1F-4674-8F7F-5B5D4F15DE4C}"/>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Ograda naslova 8">
            <a:extLst>
              <a:ext uri="{FF2B5EF4-FFF2-40B4-BE49-F238E27FC236}">
                <a16:creationId xmlns:a16="http://schemas.microsoft.com/office/drawing/2014/main" id="{ADF745A3-DABF-47A3-953C-F1AAC6D80C97}"/>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sl-SI" altLang="sl-SI"/>
              <a:t>Kliknite, če želite urediti slog naslova matrice</a:t>
            </a:r>
            <a:endParaRPr lang="en-US" altLang="sl-SI"/>
          </a:p>
        </p:txBody>
      </p:sp>
      <p:sp>
        <p:nvSpPr>
          <p:cNvPr id="1029" name="Ograda besedila 29">
            <a:extLst>
              <a:ext uri="{FF2B5EF4-FFF2-40B4-BE49-F238E27FC236}">
                <a16:creationId xmlns:a16="http://schemas.microsoft.com/office/drawing/2014/main" id="{A090E0AB-4496-4629-983D-F6D3EF74CB1F}"/>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endParaRPr lang="en-US" altLang="sl-SI"/>
          </a:p>
        </p:txBody>
      </p:sp>
      <p:sp>
        <p:nvSpPr>
          <p:cNvPr id="10" name="Ograda datuma 9">
            <a:extLst>
              <a:ext uri="{FF2B5EF4-FFF2-40B4-BE49-F238E27FC236}">
                <a16:creationId xmlns:a16="http://schemas.microsoft.com/office/drawing/2014/main" id="{3B131F0C-FC8F-4C4F-A378-6BFE1FFB0CD7}"/>
              </a:ext>
            </a:extLst>
          </p:cNvPr>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C594C333-444C-415C-8618-6DC4CDCEBE4F}" type="datetimeFigureOut">
              <a:rPr lang="sl-SI"/>
              <a:pPr>
                <a:defRPr/>
              </a:pPr>
              <a:t>30. 05. 2019</a:t>
            </a:fld>
            <a:endParaRPr lang="sl-SI"/>
          </a:p>
        </p:txBody>
      </p:sp>
      <p:sp>
        <p:nvSpPr>
          <p:cNvPr id="22" name="Ograda noge 21">
            <a:extLst>
              <a:ext uri="{FF2B5EF4-FFF2-40B4-BE49-F238E27FC236}">
                <a16:creationId xmlns:a16="http://schemas.microsoft.com/office/drawing/2014/main" id="{24038A0D-B79D-4AF7-A566-94B39A470220}"/>
              </a:ext>
            </a:extLst>
          </p:cNvPr>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sl-SI"/>
          </a:p>
        </p:txBody>
      </p:sp>
      <p:sp>
        <p:nvSpPr>
          <p:cNvPr id="18" name="Ograda številke diapozitiva 17">
            <a:extLst>
              <a:ext uri="{FF2B5EF4-FFF2-40B4-BE49-F238E27FC236}">
                <a16:creationId xmlns:a16="http://schemas.microsoft.com/office/drawing/2014/main" id="{3B79A854-FD55-4933-B491-1688E1D52B87}"/>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anose="02030602050306030303" pitchFamily="18" charset="0"/>
              </a:defRPr>
            </a:lvl1pPr>
          </a:lstStyle>
          <a:p>
            <a:fld id="{F7F37618-8533-49F1-80DF-771E9F7F253E}" type="slidenum">
              <a:rPr lang="sl-SI" altLang="sl-SI"/>
              <a:pPr/>
              <a:t>‹#›</a:t>
            </a:fld>
            <a:endParaRPr lang="sl-SI" altLang="sl-SI"/>
          </a:p>
        </p:txBody>
      </p:sp>
      <p:grpSp>
        <p:nvGrpSpPr>
          <p:cNvPr id="1033" name="Skupina 1">
            <a:extLst>
              <a:ext uri="{FF2B5EF4-FFF2-40B4-BE49-F238E27FC236}">
                <a16:creationId xmlns:a16="http://schemas.microsoft.com/office/drawing/2014/main" id="{4BD2C5AD-C2E4-41A0-8E2D-B0595D193579}"/>
              </a:ext>
            </a:extLst>
          </p:cNvPr>
          <p:cNvGrpSpPr>
            <a:grpSpLocks/>
          </p:cNvGrpSpPr>
          <p:nvPr/>
        </p:nvGrpSpPr>
        <p:grpSpPr bwMode="auto">
          <a:xfrm>
            <a:off x="-19050" y="203200"/>
            <a:ext cx="9180513" cy="647700"/>
            <a:chOff x="-19045" y="216550"/>
            <a:chExt cx="9180548" cy="649224"/>
          </a:xfrm>
        </p:grpSpPr>
        <p:sp>
          <p:nvSpPr>
            <p:cNvPr id="12" name="Prostoročno 11">
              <a:extLst>
                <a:ext uri="{FF2B5EF4-FFF2-40B4-BE49-F238E27FC236}">
                  <a16:creationId xmlns:a16="http://schemas.microsoft.com/office/drawing/2014/main" id="{62C4C8A5-7F65-48BD-B53E-3ABB3CB2CA89}"/>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Prostoročno 12">
              <a:extLst>
                <a:ext uri="{FF2B5EF4-FFF2-40B4-BE49-F238E27FC236}">
                  <a16:creationId xmlns:a16="http://schemas.microsoft.com/office/drawing/2014/main" id="{B1AD335E-C371-4F0D-8E59-C39A6993B3CB}"/>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707" r:id="rId1"/>
    <p:sldLayoutId id="2147483699" r:id="rId2"/>
    <p:sldLayoutId id="2147483708" r:id="rId3"/>
    <p:sldLayoutId id="2147483700" r:id="rId4"/>
    <p:sldLayoutId id="2147483701" r:id="rId5"/>
    <p:sldLayoutId id="2147483702" r:id="rId6"/>
    <p:sldLayoutId id="2147483703" r:id="rId7"/>
    <p:sldLayoutId id="2147483704" r:id="rId8"/>
    <p:sldLayoutId id="2147483709" r:id="rId9"/>
    <p:sldLayoutId id="2147483705" r:id="rId10"/>
    <p:sldLayoutId id="2147483706"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l.wikipedia.org/wiki/Slika:Mare_Imbrium-Apollo17.jpg" TargetMode="Externa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hyperlink" Target="http://www.wikipedia.si/"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A7FE113-1A78-4E02-A2A9-A8D3EBBCA59D}"/>
              </a:ext>
            </a:extLst>
          </p:cNvPr>
          <p:cNvSpPr>
            <a:spLocks noGrp="1"/>
          </p:cNvSpPr>
          <p:nvPr>
            <p:ph type="ctrTitle"/>
          </p:nvPr>
        </p:nvSpPr>
        <p:spPr/>
        <p:txBody>
          <a:bodyPr>
            <a:noAutofit/>
          </a:bodyPr>
          <a:lstStyle/>
          <a:p>
            <a:pPr algn="ctr" fontAlgn="auto">
              <a:spcAft>
                <a:spcPts val="0"/>
              </a:spcAft>
              <a:defRPr/>
            </a:pPr>
            <a:r>
              <a:rPr lang="sl-SI" sz="8800" dirty="0">
                <a:solidFill>
                  <a:srgbClr val="FF0000"/>
                </a:solidFill>
                <a:effectLst>
                  <a:outerShdw blurRad="38100" dist="38100" dir="2700000" algn="tl">
                    <a:srgbClr val="000000">
                      <a:alpha val="43137"/>
                    </a:srgbClr>
                  </a:outerShdw>
                </a:effectLst>
              </a:rPr>
              <a:t>NIKOLAJ KOPERNIK</a:t>
            </a:r>
          </a:p>
        </p:txBody>
      </p:sp>
      <p:sp>
        <p:nvSpPr>
          <p:cNvPr id="3" name="Podnaslov 2">
            <a:extLst>
              <a:ext uri="{FF2B5EF4-FFF2-40B4-BE49-F238E27FC236}">
                <a16:creationId xmlns:a16="http://schemas.microsoft.com/office/drawing/2014/main" id="{FF15729C-5BAA-4BBB-9631-2C5FA5081644}"/>
              </a:ext>
            </a:extLst>
          </p:cNvPr>
          <p:cNvSpPr>
            <a:spLocks noGrp="1"/>
          </p:cNvSpPr>
          <p:nvPr>
            <p:ph type="subTitle" idx="1"/>
          </p:nvPr>
        </p:nvSpPr>
        <p:spPr>
          <a:xfrm>
            <a:off x="533400" y="3228975"/>
            <a:ext cx="7854950" cy="1752600"/>
          </a:xfrm>
        </p:spPr>
        <p:txBody>
          <a:bodyPr>
            <a:normAutofit/>
          </a:bodyPr>
          <a:lstStyle/>
          <a:p>
            <a:pPr marR="0"/>
            <a:endParaRPr lang="sl-SI" altLang="sl-SI" dirty="0">
              <a:solidFill>
                <a:srgbClr val="92D050"/>
              </a:solidFill>
            </a:endParaRPr>
          </a:p>
          <a:p>
            <a:pPr marR="0"/>
            <a:endParaRPr lang="sl-SI" altLang="sl-SI" dirty="0">
              <a:solidFill>
                <a:srgbClr val="92D050"/>
              </a:solidFill>
            </a:endParaRPr>
          </a:p>
          <a:p>
            <a:pPr marR="0"/>
            <a:r>
              <a:rPr lang="sl-SI" altLang="sl-SI" sz="3200">
                <a:solidFill>
                  <a:srgbClr val="92D050"/>
                </a:solidFill>
              </a:rPr>
              <a:t> </a:t>
            </a:r>
            <a:endParaRPr lang="sl-SI" altLang="sl-SI" sz="3200" dirty="0">
              <a:solidFill>
                <a:srgbClr val="0D0D0D"/>
              </a:solidFill>
            </a:endParaRPr>
          </a:p>
        </p:txBody>
      </p:sp>
    </p:spTree>
  </p:cSld>
  <p:clrMapOvr>
    <a:masterClrMapping/>
  </p:clrMapOvr>
  <p:transition spd="slow">
    <p:comb dir="vert"/>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effectLst/>
      </p:bgPr>
    </p:bg>
    <p:spTree>
      <p:nvGrpSpPr>
        <p:cNvPr id="1" name=""/>
        <p:cNvGrpSpPr/>
        <p:nvPr/>
      </p:nvGrpSpPr>
      <p:grpSpPr>
        <a:xfrm>
          <a:off x="0" y="0"/>
          <a:ext cx="0" cy="0"/>
          <a:chOff x="0" y="0"/>
          <a:chExt cx="0" cy="0"/>
        </a:xfrm>
      </p:grpSpPr>
      <p:sp>
        <p:nvSpPr>
          <p:cNvPr id="6146" name="Naslov 1">
            <a:extLst>
              <a:ext uri="{FF2B5EF4-FFF2-40B4-BE49-F238E27FC236}">
                <a16:creationId xmlns:a16="http://schemas.microsoft.com/office/drawing/2014/main" id="{E067CCFC-8CAE-4F1B-A9C4-8A652BAF8128}"/>
              </a:ext>
            </a:extLst>
          </p:cNvPr>
          <p:cNvSpPr>
            <a:spLocks noGrp="1"/>
          </p:cNvSpPr>
          <p:nvPr>
            <p:ph type="title"/>
          </p:nvPr>
        </p:nvSpPr>
        <p:spPr/>
        <p:txBody>
          <a:bodyPr/>
          <a:lstStyle/>
          <a:p>
            <a:pPr algn="ctr"/>
            <a:r>
              <a:rPr lang="sl-SI" altLang="sl-SI"/>
              <a:t>Življenjepis</a:t>
            </a:r>
          </a:p>
        </p:txBody>
      </p:sp>
      <p:sp>
        <p:nvSpPr>
          <p:cNvPr id="3" name="Ograda vsebine 2">
            <a:extLst>
              <a:ext uri="{FF2B5EF4-FFF2-40B4-BE49-F238E27FC236}">
                <a16:creationId xmlns:a16="http://schemas.microsoft.com/office/drawing/2014/main" id="{C7D059EA-0A4E-43B4-88E7-F7AD51BA080A}"/>
              </a:ext>
            </a:extLst>
          </p:cNvPr>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endParaRPr lang="sl-SI" dirty="0"/>
          </a:p>
          <a:p>
            <a:pPr marL="274320" indent="-274320" algn="ctr" fontAlgn="auto">
              <a:spcAft>
                <a:spcPts val="0"/>
              </a:spcAft>
              <a:buClr>
                <a:schemeClr val="accent3"/>
              </a:buClr>
              <a:buFont typeface="Wingdings 2"/>
              <a:buChar char=""/>
              <a:defRPr/>
            </a:pPr>
            <a:r>
              <a:rPr lang="sl-SI" sz="2000" dirty="0">
                <a:effectLst>
                  <a:outerShdw blurRad="38100" dist="38100" dir="2700000" algn="tl">
                    <a:srgbClr val="000000">
                      <a:alpha val="43137"/>
                    </a:srgbClr>
                  </a:outerShdw>
                </a:effectLst>
              </a:rPr>
              <a:t>MLADOST:</a:t>
            </a:r>
          </a:p>
          <a:p>
            <a:pPr marL="274320" indent="-274320" fontAlgn="auto">
              <a:spcAft>
                <a:spcPts val="0"/>
              </a:spcAft>
              <a:buClr>
                <a:schemeClr val="accent3"/>
              </a:buClr>
              <a:buFont typeface="Wingdings 2"/>
              <a:buChar char=""/>
              <a:defRPr/>
            </a:pPr>
            <a:r>
              <a:rPr lang="sl-SI" sz="2000" dirty="0"/>
              <a:t>Nikolaj Kopernik se je rodil 19. februarja 1473 .</a:t>
            </a:r>
          </a:p>
          <a:p>
            <a:pPr marL="274320" indent="-274320" fontAlgn="auto">
              <a:spcAft>
                <a:spcPts val="0"/>
              </a:spcAft>
              <a:buClr>
                <a:schemeClr val="accent3"/>
              </a:buClr>
              <a:buFont typeface="Wingdings 2"/>
              <a:buChar char=""/>
              <a:defRPr/>
            </a:pPr>
            <a:r>
              <a:rPr lang="sl-SI" sz="2000" dirty="0"/>
              <a:t>Svojo mladost je Kopernik preživljal v meščanskih razmerah, v ulici Svete Ane, v </a:t>
            </a:r>
            <a:r>
              <a:rPr lang="sl-SI" sz="2000" dirty="0" err="1"/>
              <a:t>Klösterchenu</a:t>
            </a:r>
            <a:r>
              <a:rPr lang="sl-SI" sz="2000" dirty="0"/>
              <a:t>, na očetovih poljih. Pri desetih letih mu je umrl oče in skrb zanj je prevzel materin brat Lukas </a:t>
            </a:r>
            <a:r>
              <a:rPr lang="sl-SI" sz="2000" dirty="0" err="1"/>
              <a:t>Watzenrode</a:t>
            </a:r>
            <a:r>
              <a:rPr lang="sl-SI" sz="2000" dirty="0"/>
              <a:t>. Ker je Kopernik večino časa živel pri stricu, ki je bil, tako kot mati, Nemec, je Kopernik večinoma govoril nemško, poljščino je sicer obvladal, je pa ni kaj dosti uporabljal. Svoje znanstvene spise je pisal v latinščini.</a:t>
            </a:r>
          </a:p>
          <a:p>
            <a:pPr marL="274320" indent="-274320" fontAlgn="auto">
              <a:spcAft>
                <a:spcPts val="0"/>
              </a:spcAft>
              <a:buClr>
                <a:schemeClr val="accent3"/>
              </a:buClr>
              <a:buFont typeface="Wingdings 2"/>
              <a:buChar char=""/>
              <a:defRPr/>
            </a:pPr>
            <a:endParaRPr lang="sl-SI" dirty="0"/>
          </a:p>
        </p:txBody>
      </p:sp>
      <p:pic>
        <p:nvPicPr>
          <p:cNvPr id="6148" name="Picture 2" descr="C:\Users\Roman\Desktop\Copernicus.jpg">
            <a:extLst>
              <a:ext uri="{FF2B5EF4-FFF2-40B4-BE49-F238E27FC236}">
                <a16:creationId xmlns:a16="http://schemas.microsoft.com/office/drawing/2014/main" id="{05AE7641-AB4D-4AA2-9731-2B281D13D8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0" y="5143500"/>
            <a:ext cx="1090613"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3" descr="C:\Users\Roman\Desktop\633629367930911750_1.jpg">
            <a:extLst>
              <a:ext uri="{FF2B5EF4-FFF2-40B4-BE49-F238E27FC236}">
                <a16:creationId xmlns:a16="http://schemas.microsoft.com/office/drawing/2014/main" id="{F05C3C0E-C61B-47A4-BC90-4A3BE8E9C3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0563" y="5072063"/>
            <a:ext cx="1500187"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omb/>
  </p:transition>
</p:sld>
</file>

<file path=ppt/slides/slide3.xml><?xml version="1.0" encoding="utf-8"?>
<p:sld xmlns:a="http://schemas.openxmlformats.org/drawingml/2006/main" xmlns:r="http://schemas.openxmlformats.org/officeDocument/2006/relationships" xmlns:p="http://schemas.openxmlformats.org/presentationml/2006/main">
  <p:cSld>
    <p:bg>
      <p:bgPr shadeToTitle="1">
        <a:gradFill rotWithShape="1">
          <a:gsLst>
            <a:gs pos="0">
              <a:srgbClr val="DDEBCF"/>
            </a:gs>
            <a:gs pos="50000">
              <a:srgbClr val="9CB86E"/>
            </a:gs>
            <a:gs pos="100000">
              <a:srgbClr val="156B13"/>
            </a:gs>
          </a:gsLst>
          <a:path path="shape">
            <a:fillToRect l="50000" t="50000" r="50000" b="50000"/>
          </a:path>
        </a:gradFill>
        <a:effectLst/>
      </p:bgPr>
    </p:bg>
    <p:spTree>
      <p:nvGrpSpPr>
        <p:cNvPr id="1" name=""/>
        <p:cNvGrpSpPr/>
        <p:nvPr/>
      </p:nvGrpSpPr>
      <p:grpSpPr>
        <a:xfrm>
          <a:off x="0" y="0"/>
          <a:ext cx="0" cy="0"/>
          <a:chOff x="0" y="0"/>
          <a:chExt cx="0" cy="0"/>
        </a:xfrm>
      </p:grpSpPr>
      <p:sp>
        <p:nvSpPr>
          <p:cNvPr id="7170" name="Naslov 1">
            <a:extLst>
              <a:ext uri="{FF2B5EF4-FFF2-40B4-BE49-F238E27FC236}">
                <a16:creationId xmlns:a16="http://schemas.microsoft.com/office/drawing/2014/main" id="{DCCC19F2-1DD5-40A0-B5B3-F10CD4919B4F}"/>
              </a:ext>
            </a:extLst>
          </p:cNvPr>
          <p:cNvSpPr>
            <a:spLocks noGrp="1"/>
          </p:cNvSpPr>
          <p:nvPr>
            <p:ph type="title"/>
          </p:nvPr>
        </p:nvSpPr>
        <p:spPr/>
        <p:txBody>
          <a:bodyPr/>
          <a:lstStyle/>
          <a:p>
            <a:endParaRPr lang="sl-SI" altLang="sl-SI"/>
          </a:p>
        </p:txBody>
      </p:sp>
      <p:sp>
        <p:nvSpPr>
          <p:cNvPr id="3" name="Ograda vsebine 2">
            <a:extLst>
              <a:ext uri="{FF2B5EF4-FFF2-40B4-BE49-F238E27FC236}">
                <a16:creationId xmlns:a16="http://schemas.microsoft.com/office/drawing/2014/main" id="{1AC46B69-63B6-4F94-A24F-CEB8BC8D1A87}"/>
              </a:ext>
            </a:extLst>
          </p:cNvPr>
          <p:cNvSpPr>
            <a:spLocks noGrp="1"/>
          </p:cNvSpPr>
          <p:nvPr>
            <p:ph idx="1"/>
          </p:nvPr>
        </p:nvSpPr>
        <p:spPr/>
        <p:txBody>
          <a:bodyPr>
            <a:normAutofit fontScale="32500" lnSpcReduction="20000"/>
          </a:bodyPr>
          <a:lstStyle/>
          <a:p>
            <a:pPr marL="274320" indent="-274320" algn="ctr" fontAlgn="auto">
              <a:spcAft>
                <a:spcPts val="0"/>
              </a:spcAft>
              <a:buClr>
                <a:schemeClr val="accent3"/>
              </a:buClr>
              <a:buFont typeface="Wingdings 2"/>
              <a:buChar char=""/>
              <a:defRPr/>
            </a:pPr>
            <a:r>
              <a:rPr lang="sl-SI" sz="7400" dirty="0"/>
              <a:t>ŠTUDIJ:                                                                                                                                                        </a:t>
            </a:r>
          </a:p>
          <a:p>
            <a:pPr marL="274320" indent="-274320" fontAlgn="auto">
              <a:spcAft>
                <a:spcPts val="0"/>
              </a:spcAft>
              <a:buClr>
                <a:schemeClr val="accent3"/>
              </a:buClr>
              <a:buFont typeface="Wingdings 2"/>
              <a:buChar char=""/>
              <a:defRPr/>
            </a:pPr>
            <a:r>
              <a:rPr lang="sl-SI" sz="4900" dirty="0"/>
              <a:t>Na univerzah je preživel 15 let. Z 18. leti je odšel študirat medicino, matematiko in astronomijo na Univerzo v Krakovu…</a:t>
            </a:r>
          </a:p>
          <a:p>
            <a:pPr marL="274320" indent="-274320" fontAlgn="auto">
              <a:spcAft>
                <a:spcPts val="0"/>
              </a:spcAft>
              <a:buClr>
                <a:schemeClr val="accent3"/>
              </a:buClr>
              <a:buFont typeface="Wingdings 2"/>
              <a:buChar char=""/>
              <a:defRPr/>
            </a:pPr>
            <a:r>
              <a:rPr lang="sl-SI" sz="4900" dirty="0"/>
              <a:t>Ne vemo natanko, kako dolgo je Kopernik študiral v Krakovu. Mesto je zapustil verjetno jeseni leta 1494 in se vrnil v Torunj. Po prizadevanju strica, ki je medtem postal </a:t>
            </a:r>
            <a:r>
              <a:rPr lang="sl-SI" sz="4900" dirty="0" err="1"/>
              <a:t>varmijski</a:t>
            </a:r>
            <a:r>
              <a:rPr lang="sl-SI" sz="4900" dirty="0"/>
              <a:t> škof, ga je določil za kandidata na položaj kanonika v </a:t>
            </a:r>
            <a:r>
              <a:rPr lang="sl-SI" sz="4900" dirty="0" err="1"/>
              <a:t>Ermlandu</a:t>
            </a:r>
            <a:r>
              <a:rPr lang="sl-SI" sz="4900"/>
              <a:t>. </a:t>
            </a:r>
            <a:r>
              <a:rPr lang="sl-SI" sz="4900" dirty="0"/>
              <a:t>Poleti leta 1496 se je odpeljal proti Italiji v Bologno kjer se je po stričevi želji vpisal na kanonsko pravo. leta 1499 so mu podelili pristavo, julija leta 1501 pa je dobil od kolegov nov študijski dopust, ko mu je prvi, triletni potekel.</a:t>
            </a:r>
          </a:p>
          <a:p>
            <a:pPr marL="274320" indent="-274320" fontAlgn="auto">
              <a:spcAft>
                <a:spcPts val="0"/>
              </a:spcAft>
              <a:buClr>
                <a:schemeClr val="accent3"/>
              </a:buClr>
              <a:buFont typeface="Wingdings 2"/>
              <a:buChar char=""/>
              <a:defRPr/>
            </a:pPr>
            <a:r>
              <a:rPr lang="sl-SI" sz="4900" dirty="0"/>
              <a:t>Vedno bolj so ga privlačevali dvomi o geocentričnem sestavu in </a:t>
            </a:r>
            <a:r>
              <a:rPr lang="sl-SI" sz="4900" i="1" dirty="0"/>
              <a:t>vizija</a:t>
            </a:r>
            <a:r>
              <a:rPr lang="sl-SI" sz="4900" dirty="0"/>
              <a:t> Vesolja s Soncem v središču. </a:t>
            </a:r>
          </a:p>
          <a:p>
            <a:pPr marL="274320" indent="-274320" fontAlgn="auto">
              <a:spcAft>
                <a:spcPts val="0"/>
              </a:spcAft>
              <a:buClr>
                <a:schemeClr val="accent3"/>
              </a:buClr>
              <a:buFont typeface="Wingdings 2"/>
              <a:buChar char=""/>
              <a:defRPr/>
            </a:pPr>
            <a:r>
              <a:rPr lang="sl-SI" sz="4900" dirty="0"/>
              <a:t>Leta 1504 se je vsestransko izobražen vrnil domov v </a:t>
            </a:r>
            <a:r>
              <a:rPr lang="sl-SI" sz="4900" dirty="0" err="1"/>
              <a:t>Lidzbark</a:t>
            </a:r>
            <a:r>
              <a:rPr lang="sl-SI" sz="4900" dirty="0"/>
              <a:t> v </a:t>
            </a:r>
            <a:r>
              <a:rPr lang="sl-SI" sz="4900" dirty="0" err="1"/>
              <a:t>Varmijo</a:t>
            </a:r>
            <a:r>
              <a:rPr lang="sl-SI" sz="4900" dirty="0"/>
              <a:t>. Kljub temu, da mu med delom ni ostajalo dosti časa za astronomijo, je vendar ni zanemarjal. </a:t>
            </a:r>
          </a:p>
          <a:p>
            <a:pPr marL="274320" indent="-274320" fontAlgn="auto">
              <a:spcAft>
                <a:spcPts val="0"/>
              </a:spcAft>
              <a:buClr>
                <a:schemeClr val="accent3"/>
              </a:buClr>
              <a:buFont typeface="Wingdings 2"/>
              <a:buChar char=""/>
              <a:defRPr/>
            </a:pPr>
            <a:r>
              <a:rPr lang="sl-SI" sz="4900" dirty="0"/>
              <a:t>Okoli leta 1510 je za strica izdelal tudi zemljevid </a:t>
            </a:r>
            <a:r>
              <a:rPr lang="sl-SI" sz="4900" dirty="0" err="1"/>
              <a:t>Varmije</a:t>
            </a:r>
            <a:r>
              <a:rPr lang="sl-SI" sz="4900" dirty="0"/>
              <a:t> z mejami do Prusije. </a:t>
            </a:r>
          </a:p>
          <a:p>
            <a:pPr marL="274320" indent="-274320" fontAlgn="auto">
              <a:spcAft>
                <a:spcPts val="0"/>
              </a:spcAft>
              <a:buClr>
                <a:schemeClr val="accent3"/>
              </a:buClr>
              <a:buFont typeface="Wingdings 2"/>
              <a:buChar char=""/>
              <a:defRPr/>
            </a:pPr>
            <a:r>
              <a:rPr lang="sl-SI" sz="4900" dirty="0"/>
              <a:t>Od leta 1497 do 1529 je opravil, kot nam je znano, 27 opazovanj do leta 1541 pa še okoli 40. To je v primeri z </a:t>
            </a:r>
            <a:r>
              <a:rPr lang="sl-SI" sz="4900" dirty="0" err="1"/>
              <a:t>Regiomontanovimi</a:t>
            </a:r>
            <a:r>
              <a:rPr lang="sl-SI" sz="4900" dirty="0"/>
              <a:t> in </a:t>
            </a:r>
            <a:r>
              <a:rPr lang="sl-SI" sz="4900" dirty="0" err="1"/>
              <a:t>Waltherjevimi</a:t>
            </a:r>
            <a:r>
              <a:rPr lang="sl-SI" sz="4900" dirty="0"/>
              <a:t> opazovanji malo, vendar je skoraj večino svojih opazovanj povezal s teorijo.</a:t>
            </a:r>
          </a:p>
          <a:p>
            <a:pPr marL="274320" indent="-274320" fontAlgn="auto">
              <a:spcAft>
                <a:spcPts val="0"/>
              </a:spcAft>
              <a:buClr>
                <a:schemeClr val="accent3"/>
              </a:buClr>
              <a:buFont typeface="Wingdings 2"/>
              <a:buChar char=""/>
              <a:defRPr/>
            </a:pPr>
            <a:r>
              <a:rPr lang="sl-SI" sz="4900" dirty="0"/>
              <a:t>Umrl je 24. maja 1543 v </a:t>
            </a:r>
            <a:r>
              <a:rPr lang="sl-SI" sz="4900" dirty="0" err="1"/>
              <a:t>Fromborku</a:t>
            </a:r>
            <a:r>
              <a:rPr lang="sl-SI" sz="4900" dirty="0"/>
              <a:t>.</a:t>
            </a:r>
          </a:p>
          <a:p>
            <a:pPr marL="274320" indent="-274320" algn="ctr" fontAlgn="auto">
              <a:spcAft>
                <a:spcPts val="0"/>
              </a:spcAft>
              <a:buClr>
                <a:schemeClr val="accent3"/>
              </a:buClr>
              <a:buFont typeface="Wingdings 2"/>
              <a:buNone/>
              <a:defRPr/>
            </a:pPr>
            <a:endParaRPr lang="sl-SI" sz="4900" dirty="0"/>
          </a:p>
        </p:txBody>
      </p:sp>
    </p:spTree>
  </p:cSld>
  <p:clrMapOvr>
    <a:masterClrMapping/>
  </p:clrMapOvr>
  <p:transition spd="slow">
    <p:wheel spokes="8"/>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194" name="Naslov 1">
            <a:extLst>
              <a:ext uri="{FF2B5EF4-FFF2-40B4-BE49-F238E27FC236}">
                <a16:creationId xmlns:a16="http://schemas.microsoft.com/office/drawing/2014/main" id="{66D29EE9-2DBB-4F30-8953-E0EBD033D1C1}"/>
              </a:ext>
            </a:extLst>
          </p:cNvPr>
          <p:cNvSpPr>
            <a:spLocks noGrp="1"/>
          </p:cNvSpPr>
          <p:nvPr>
            <p:ph type="title"/>
          </p:nvPr>
        </p:nvSpPr>
        <p:spPr/>
        <p:txBody>
          <a:bodyPr/>
          <a:lstStyle/>
          <a:p>
            <a:pPr algn="ctr"/>
            <a:r>
              <a:rPr lang="sl-SI" altLang="sl-SI"/>
              <a:t>DOSEŽKI</a:t>
            </a:r>
          </a:p>
        </p:txBody>
      </p:sp>
      <p:sp>
        <p:nvSpPr>
          <p:cNvPr id="3" name="Ograda vsebine 2">
            <a:extLst>
              <a:ext uri="{FF2B5EF4-FFF2-40B4-BE49-F238E27FC236}">
                <a16:creationId xmlns:a16="http://schemas.microsoft.com/office/drawing/2014/main" id="{FF7E54B6-A01C-436A-9C15-B87438A7D04D}"/>
              </a:ext>
            </a:extLst>
          </p:cNvPr>
          <p:cNvSpPr>
            <a:spLocks noGrp="1"/>
          </p:cNvSpPr>
          <p:nvPr>
            <p:ph idx="1"/>
          </p:nvPr>
        </p:nvSpPr>
        <p:spPr/>
        <p:txBody>
          <a:bodyPr>
            <a:normAutofit fontScale="85000" lnSpcReduction="20000"/>
          </a:bodyPr>
          <a:lstStyle/>
          <a:p>
            <a:pPr marL="274320" indent="-274320" fontAlgn="auto">
              <a:spcAft>
                <a:spcPts val="0"/>
              </a:spcAft>
              <a:buClr>
                <a:schemeClr val="accent3"/>
              </a:buClr>
              <a:buFont typeface="Wingdings 2"/>
              <a:buChar char=""/>
              <a:defRPr/>
            </a:pPr>
            <a:r>
              <a:rPr lang="sl-SI" dirty="0">
                <a:solidFill>
                  <a:srgbClr val="FF0000"/>
                </a:solidFill>
              </a:rPr>
              <a:t>Ukvarjal se je tudi s procesijo. Leta 1525 je Kopernik določil dolžino sideričnega leta . Zemlji je poleg prvega gibanja, </a:t>
            </a:r>
            <a:r>
              <a:rPr lang="sl-SI" i="1" dirty="0">
                <a:solidFill>
                  <a:srgbClr val="FF0000"/>
                </a:solidFill>
              </a:rPr>
              <a:t>rotacije</a:t>
            </a:r>
            <a:r>
              <a:rPr lang="sl-SI" dirty="0">
                <a:solidFill>
                  <a:srgbClr val="FF0000"/>
                </a:solidFill>
              </a:rPr>
              <a:t> in drugega gibanja, </a:t>
            </a:r>
            <a:r>
              <a:rPr lang="sl-SI" i="1" dirty="0">
                <a:solidFill>
                  <a:srgbClr val="FF0000"/>
                </a:solidFill>
              </a:rPr>
              <a:t>revolucije</a:t>
            </a:r>
            <a:r>
              <a:rPr lang="sl-SI" dirty="0">
                <a:solidFill>
                  <a:srgbClr val="FF0000"/>
                </a:solidFill>
              </a:rPr>
              <a:t> pripisal še tretje konično gibanje in ga imenoval </a:t>
            </a:r>
            <a:r>
              <a:rPr lang="sl-SI" i="1" dirty="0">
                <a:solidFill>
                  <a:srgbClr val="FF0000"/>
                </a:solidFill>
              </a:rPr>
              <a:t>libracija</a:t>
            </a:r>
            <a:r>
              <a:rPr lang="sl-SI" dirty="0">
                <a:solidFill>
                  <a:srgbClr val="FF0000"/>
                </a:solidFill>
              </a:rPr>
              <a:t> Zemlje. Zemljina os bi se gibala okoli normale na ravnino ekliptike v nasprotni smeri od prvih dveh njegovih gibanj s tem, da je njena </a:t>
            </a:r>
            <a:r>
              <a:rPr lang="sl-SI">
                <a:solidFill>
                  <a:srgbClr val="FF0000"/>
                </a:solidFill>
              </a:rPr>
              <a:t>rotacija poševna.</a:t>
            </a:r>
            <a:r>
              <a:rPr lang="sl-SI"/>
              <a:t>. </a:t>
            </a:r>
            <a:endParaRPr lang="sl-SI" dirty="0"/>
          </a:p>
          <a:p>
            <a:pPr marL="274320" indent="-274320" fontAlgn="auto">
              <a:spcAft>
                <a:spcPts val="0"/>
              </a:spcAft>
              <a:buClr>
                <a:schemeClr val="accent3"/>
              </a:buClr>
              <a:buFont typeface="Wingdings 2"/>
              <a:buChar char=""/>
              <a:defRPr/>
            </a:pPr>
            <a:r>
              <a:rPr lang="sl-SI" dirty="0">
                <a:solidFill>
                  <a:srgbClr val="00B050"/>
                </a:solidFill>
              </a:rPr>
              <a:t>Šele z odkritjem splošnega gravitacijskega zakona je lahko Newton dal dokaj dobro mehansko razlago Zemljine precesije.</a:t>
            </a:r>
          </a:p>
          <a:p>
            <a:pPr marL="274320" indent="-274320" fontAlgn="auto">
              <a:spcAft>
                <a:spcPts val="0"/>
              </a:spcAft>
              <a:buClr>
                <a:schemeClr val="accent3"/>
              </a:buClr>
              <a:buFont typeface="Wingdings 2"/>
              <a:buChar char=""/>
              <a:defRPr/>
            </a:pPr>
            <a:r>
              <a:rPr lang="sl-SI" dirty="0">
                <a:solidFill>
                  <a:srgbClr val="FFC000"/>
                </a:solidFill>
              </a:rPr>
              <a:t>Kopernikovo življenje je bilo v celoti prežeto z astronomijo. Vseskozi je vneto zagovarjal delo antičnih astronomov ter njihovo marljivost in natančnost. Zgled potrpežljivega in natančnega astronomskega merjenja so meritve astronomske enote. Ta zgled nam pokaže tudi, da so pred Kopernikom to poskušali le trije ali pa mogoče le maloštevilni.</a:t>
            </a:r>
          </a:p>
          <a:p>
            <a:pPr marL="274320" indent="-274320" fontAlgn="auto">
              <a:spcAft>
                <a:spcPts val="0"/>
              </a:spcAft>
              <a:buClr>
                <a:schemeClr val="accent3"/>
              </a:buClr>
              <a:buFont typeface="Wingdings 2"/>
              <a:buChar char=""/>
              <a:defRPr/>
            </a:pPr>
            <a:endParaRPr lang="sl-SI" dirty="0"/>
          </a:p>
        </p:txBody>
      </p:sp>
    </p:spTree>
  </p:cSld>
  <p:clrMapOvr>
    <a:masterClrMapping/>
  </p:clrMapOvr>
  <p:transition spd="slow">
    <p:dissolve/>
  </p:transition>
</p:sld>
</file>

<file path=ppt/slides/slide5.xml><?xml version="1.0" encoding="utf-8"?>
<p:sld xmlns:a="http://schemas.openxmlformats.org/drawingml/2006/main" xmlns:r="http://schemas.openxmlformats.org/officeDocument/2006/relationships" xmlns:p="http://schemas.openxmlformats.org/presentationml/2006/main">
  <p:cSld>
    <p:bg>
      <p:bgPr shadeToTitle="1">
        <a:gradFill rotWithShape="1">
          <a:gsLst>
            <a:gs pos="0">
              <a:srgbClr val="03D4A8"/>
            </a:gs>
            <a:gs pos="25000">
              <a:srgbClr val="21D6E0"/>
            </a:gs>
            <a:gs pos="75000">
              <a:srgbClr val="0087E6"/>
            </a:gs>
            <a:gs pos="100000">
              <a:srgbClr val="005CBF"/>
            </a:gs>
          </a:gsLst>
          <a:path path="shape">
            <a:fillToRect l="50000" t="50000" r="50000" b="50000"/>
          </a:path>
        </a:gradFill>
        <a:effectLst/>
      </p:bgPr>
    </p:bg>
    <p:spTree>
      <p:nvGrpSpPr>
        <p:cNvPr id="1" name=""/>
        <p:cNvGrpSpPr/>
        <p:nvPr/>
      </p:nvGrpSpPr>
      <p:grpSpPr>
        <a:xfrm>
          <a:off x="0" y="0"/>
          <a:ext cx="0" cy="0"/>
          <a:chOff x="0" y="0"/>
          <a:chExt cx="0" cy="0"/>
        </a:xfrm>
      </p:grpSpPr>
      <p:sp>
        <p:nvSpPr>
          <p:cNvPr id="9218" name="Naslov 1">
            <a:extLst>
              <a:ext uri="{FF2B5EF4-FFF2-40B4-BE49-F238E27FC236}">
                <a16:creationId xmlns:a16="http://schemas.microsoft.com/office/drawing/2014/main" id="{9D90159B-4865-4908-BF5A-03E424A9D6D3}"/>
              </a:ext>
            </a:extLst>
          </p:cNvPr>
          <p:cNvSpPr>
            <a:spLocks noGrp="1"/>
          </p:cNvSpPr>
          <p:nvPr>
            <p:ph type="title"/>
          </p:nvPr>
        </p:nvSpPr>
        <p:spPr/>
        <p:txBody>
          <a:bodyPr/>
          <a:lstStyle/>
          <a:p>
            <a:r>
              <a:rPr lang="sl-SI" altLang="sl-SI"/>
              <a:t>                 PRIZNANJA</a:t>
            </a:r>
          </a:p>
        </p:txBody>
      </p:sp>
      <p:sp>
        <p:nvSpPr>
          <p:cNvPr id="9219" name="Ograda vsebine 2">
            <a:extLst>
              <a:ext uri="{FF2B5EF4-FFF2-40B4-BE49-F238E27FC236}">
                <a16:creationId xmlns:a16="http://schemas.microsoft.com/office/drawing/2014/main" id="{4FDC84AD-A555-4A1A-9191-EAC68FAB8DF5}"/>
              </a:ext>
            </a:extLst>
          </p:cNvPr>
          <p:cNvSpPr>
            <a:spLocks noGrp="1"/>
          </p:cNvSpPr>
          <p:nvPr>
            <p:ph idx="1"/>
          </p:nvPr>
        </p:nvSpPr>
        <p:spPr/>
        <p:txBody>
          <a:bodyPr/>
          <a:lstStyle/>
          <a:p>
            <a:r>
              <a:rPr lang="sl-SI" altLang="sl-SI" sz="2000">
                <a:solidFill>
                  <a:srgbClr val="C00000"/>
                </a:solidFill>
              </a:rPr>
              <a:t>Po njem se imenuje udarni krater Kopernik na Luni, s premerom 93 km in globino 3,8 km.</a:t>
            </a:r>
          </a:p>
          <a:p>
            <a:endParaRPr lang="sl-SI" altLang="sl-SI"/>
          </a:p>
        </p:txBody>
      </p:sp>
      <p:pic>
        <p:nvPicPr>
          <p:cNvPr id="9220" name="Picture 9" descr="http://upload.wikimedia.org/wikipedia/commons/thumb/9/9a/Mare_Imbrium-Apollo17.jpg/200px-Mare_Imbrium-Apollo17.jpg">
            <a:hlinkClick r:id="rId2"/>
            <a:extLst>
              <a:ext uri="{FF2B5EF4-FFF2-40B4-BE49-F238E27FC236}">
                <a16:creationId xmlns:a16="http://schemas.microsoft.com/office/drawing/2014/main" id="{5EFCA835-D408-405C-AB8D-481A9EF343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625" y="3000375"/>
            <a:ext cx="257175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2" descr="C:\Users\Roman\Desktop\slide0001_image003.jpg">
            <a:extLst>
              <a:ext uri="{FF2B5EF4-FFF2-40B4-BE49-F238E27FC236}">
                <a16:creationId xmlns:a16="http://schemas.microsoft.com/office/drawing/2014/main" id="{2BB8903C-9789-43B0-8145-235C14DBF0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2063" y="2571750"/>
            <a:ext cx="3286125" cy="387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57DBB85B-40F8-495B-859E-37149F5BB354}"/>
              </a:ext>
            </a:extLst>
          </p:cNvPr>
          <p:cNvSpPr>
            <a:spLocks noGrp="1"/>
          </p:cNvSpPr>
          <p:nvPr>
            <p:ph type="title"/>
          </p:nvPr>
        </p:nvSpPr>
        <p:spPr/>
        <p:txBody>
          <a:bodyPr/>
          <a:lstStyle/>
          <a:p>
            <a:pPr algn="ctr"/>
            <a:br>
              <a:rPr lang="sl-SI" altLang="sl-SI" sz="6000">
                <a:solidFill>
                  <a:srgbClr val="FF0000"/>
                </a:solidFill>
              </a:rPr>
            </a:br>
            <a:br>
              <a:rPr lang="sl-SI" altLang="sl-SI" sz="6000">
                <a:solidFill>
                  <a:srgbClr val="FF0000"/>
                </a:solidFill>
              </a:rPr>
            </a:br>
            <a:br>
              <a:rPr lang="sl-SI" altLang="sl-SI" sz="6000">
                <a:solidFill>
                  <a:srgbClr val="FF0000"/>
                </a:solidFill>
              </a:rPr>
            </a:br>
            <a:br>
              <a:rPr lang="sl-SI" altLang="sl-SI" sz="6000">
                <a:solidFill>
                  <a:srgbClr val="FF0000"/>
                </a:solidFill>
              </a:rPr>
            </a:br>
            <a:br>
              <a:rPr lang="sl-SI" altLang="sl-SI" sz="6000">
                <a:solidFill>
                  <a:srgbClr val="FF0000"/>
                </a:solidFill>
              </a:rPr>
            </a:br>
            <a:r>
              <a:rPr lang="sl-SI" altLang="sl-SI" sz="6000">
                <a:solidFill>
                  <a:srgbClr val="FF0000"/>
                </a:solidFill>
              </a:rPr>
              <a:t>VIRI</a:t>
            </a:r>
          </a:p>
        </p:txBody>
      </p:sp>
      <p:sp>
        <p:nvSpPr>
          <p:cNvPr id="3" name="Ograda vsebine 2">
            <a:extLst>
              <a:ext uri="{FF2B5EF4-FFF2-40B4-BE49-F238E27FC236}">
                <a16:creationId xmlns:a16="http://schemas.microsoft.com/office/drawing/2014/main" id="{EF611BEB-B494-41D5-ACF2-3D898AAB8DA0}"/>
              </a:ext>
            </a:extLst>
          </p:cNvPr>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r>
              <a:rPr lang="sl-SI" dirty="0">
                <a:solidFill>
                  <a:srgbClr val="00B0F0"/>
                </a:solidFill>
                <a:effectLst>
                  <a:outerShdw blurRad="38100" dist="38100" dir="2700000" algn="tl">
                    <a:srgbClr val="000000">
                      <a:alpha val="43137"/>
                    </a:srgbClr>
                  </a:outerShdw>
                </a:effectLst>
                <a:hlinkClick r:id="rId3"/>
              </a:rPr>
              <a:t>                         </a:t>
            </a:r>
            <a:r>
              <a:rPr lang="sl-SI" dirty="0" err="1">
                <a:solidFill>
                  <a:srgbClr val="00B0F0"/>
                </a:solidFill>
                <a:effectLst>
                  <a:outerShdw blurRad="38100" dist="38100" dir="2700000" algn="tl">
                    <a:srgbClr val="000000">
                      <a:alpha val="43137"/>
                    </a:srgbClr>
                  </a:outerShdw>
                </a:effectLst>
                <a:hlinkClick r:id="rId3"/>
              </a:rPr>
              <a:t>WWW.WIKIPEDIA.SI</a:t>
            </a:r>
            <a:endParaRPr lang="sl-SI" dirty="0">
              <a:solidFill>
                <a:srgbClr val="00B0F0"/>
              </a:solidFill>
              <a:effectLst>
                <a:outerShdw blurRad="38100" dist="38100" dir="2700000" algn="tl">
                  <a:srgbClr val="000000">
                    <a:alpha val="43137"/>
                  </a:srgbClr>
                </a:outerShdw>
              </a:effectLst>
            </a:endParaRPr>
          </a:p>
          <a:p>
            <a:pPr marL="274320" indent="-274320" fontAlgn="auto">
              <a:spcAft>
                <a:spcPts val="0"/>
              </a:spcAft>
              <a:buClr>
                <a:schemeClr val="accent3"/>
              </a:buClr>
              <a:buFont typeface="Wingdings 2"/>
              <a:buChar char=""/>
              <a:defRPr/>
            </a:pPr>
            <a:endParaRPr lang="sl-SI" dirty="0">
              <a:solidFill>
                <a:srgbClr val="00B0F0"/>
              </a:solidFill>
              <a:effectLst>
                <a:outerShdw blurRad="38100" dist="38100" dir="2700000" algn="tl">
                  <a:srgbClr val="000000">
                    <a:alpha val="43137"/>
                  </a:srgbClr>
                </a:outerShdw>
              </a:effectLst>
            </a:endParaRPr>
          </a:p>
          <a:p>
            <a:pPr marL="274320" indent="-274320" fontAlgn="auto">
              <a:spcAft>
                <a:spcPts val="0"/>
              </a:spcAft>
              <a:buClr>
                <a:schemeClr val="accent3"/>
              </a:buClr>
              <a:buFont typeface="Wingdings 2"/>
              <a:buChar char=""/>
              <a:defRPr/>
            </a:pPr>
            <a:r>
              <a:rPr lang="sl-SI" sz="2800" dirty="0">
                <a:solidFill>
                  <a:srgbClr val="CCFFCC"/>
                </a:solidFill>
                <a:effectLst>
                  <a:outerShdw blurRad="38100" dist="38100" dir="2700000" algn="tl">
                    <a:srgbClr val="000000">
                      <a:alpha val="43137"/>
                    </a:srgbClr>
                  </a:outerShdw>
                </a:effectLst>
              </a:rPr>
              <a:t>          Knjiga: </a:t>
            </a:r>
            <a:r>
              <a:rPr lang="sl-SI" sz="2800" dirty="0">
                <a:solidFill>
                  <a:srgbClr val="FF0000"/>
                </a:solidFill>
                <a:effectLst>
                  <a:outerShdw blurRad="38100" dist="38100" dir="2700000" algn="tl">
                    <a:srgbClr val="000000">
                      <a:alpha val="43137"/>
                    </a:srgbClr>
                  </a:outerShdw>
                </a:effectLst>
              </a:rPr>
              <a:t>Kopernik in njegov svet</a:t>
            </a:r>
            <a:r>
              <a:rPr lang="sl-SI" sz="2800" dirty="0">
                <a:solidFill>
                  <a:srgbClr val="FF0000"/>
                </a:solidFill>
              </a:rPr>
              <a:t>. </a:t>
            </a:r>
          </a:p>
        </p:txBody>
      </p:sp>
    </p:spTree>
  </p:cSld>
  <p:clrMapOvr>
    <a:masterClrMapping/>
  </p:clrMapOvr>
  <p:transition spd="slow">
    <p:diamond/>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D6B19C"/>
            </a:gs>
            <a:gs pos="30000">
              <a:srgbClr val="D49E6C"/>
            </a:gs>
            <a:gs pos="70000">
              <a:srgbClr val="A65528"/>
            </a:gs>
            <a:gs pos="100000">
              <a:srgbClr val="663012"/>
            </a:gs>
          </a:gsLst>
          <a:lin ang="5400000"/>
        </a:gradFill>
        <a:effectLst/>
      </p:bgPr>
    </p:bg>
    <p:spTree>
      <p:nvGrpSpPr>
        <p:cNvPr id="1" name=""/>
        <p:cNvGrpSpPr/>
        <p:nvPr/>
      </p:nvGrpSpPr>
      <p:grpSpPr>
        <a:xfrm>
          <a:off x="0" y="0"/>
          <a:ext cx="0" cy="0"/>
          <a:chOff x="0" y="0"/>
          <a:chExt cx="0" cy="0"/>
        </a:xfrm>
      </p:grpSpPr>
      <p:sp>
        <p:nvSpPr>
          <p:cNvPr id="11266" name="Naslov 1">
            <a:extLst>
              <a:ext uri="{FF2B5EF4-FFF2-40B4-BE49-F238E27FC236}">
                <a16:creationId xmlns:a16="http://schemas.microsoft.com/office/drawing/2014/main" id="{D13D41E5-7801-45D5-9CC8-E78FED40B659}"/>
              </a:ext>
            </a:extLst>
          </p:cNvPr>
          <p:cNvSpPr>
            <a:spLocks noGrp="1"/>
          </p:cNvSpPr>
          <p:nvPr>
            <p:ph type="title"/>
          </p:nvPr>
        </p:nvSpPr>
        <p:spPr/>
        <p:txBody>
          <a:bodyPr/>
          <a:lstStyle/>
          <a:p>
            <a:endParaRPr lang="sl-SI" altLang="sl-SI"/>
          </a:p>
        </p:txBody>
      </p:sp>
      <p:sp>
        <p:nvSpPr>
          <p:cNvPr id="3" name="Ograda vsebine 2">
            <a:extLst>
              <a:ext uri="{FF2B5EF4-FFF2-40B4-BE49-F238E27FC236}">
                <a16:creationId xmlns:a16="http://schemas.microsoft.com/office/drawing/2014/main" id="{69AC962D-4031-4386-B13A-9B3D0032D3FB}"/>
              </a:ext>
            </a:extLst>
          </p:cNvPr>
          <p:cNvSpPr>
            <a:spLocks noGrp="1"/>
          </p:cNvSpPr>
          <p:nvPr>
            <p:ph idx="1"/>
          </p:nvPr>
        </p:nvSpPr>
        <p:spPr/>
        <p:txBody>
          <a:bodyPr>
            <a:normAutofit/>
          </a:bodyPr>
          <a:lstStyle/>
          <a:p>
            <a:pPr marL="274320" indent="-274320" algn="ctr" fontAlgn="auto">
              <a:spcAft>
                <a:spcPts val="0"/>
              </a:spcAft>
              <a:buClr>
                <a:schemeClr val="accent3"/>
              </a:buClr>
              <a:buFont typeface="Wingdings 2"/>
              <a:buChar char=""/>
              <a:defRPr/>
            </a:pPr>
            <a:r>
              <a:rPr lang="sl-SI" sz="9600" b="1" dirty="0">
                <a:solidFill>
                  <a:srgbClr val="FF0000"/>
                </a:solidFill>
                <a:effectLst>
                  <a:outerShdw blurRad="38100" dist="38100" dir="2700000" algn="tl">
                    <a:srgbClr val="000000">
                      <a:alpha val="43137"/>
                    </a:srgbClr>
                  </a:outerShdw>
                </a:effectLst>
              </a:rPr>
              <a:t>KONEC</a:t>
            </a:r>
          </a:p>
        </p:txBody>
      </p:sp>
    </p:spTree>
  </p:cSld>
  <p:clrMapOvr>
    <a:masterClrMapping/>
  </p:clrMapOvr>
  <p:transition spd="slow">
    <p:strips dir="l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otek">
  <a:themeElements>
    <a:clrScheme name="Pote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ote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ote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ote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Pote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0</TotalTime>
  <Words>512</Words>
  <Application>Microsoft Office PowerPoint</Application>
  <PresentationFormat>On-screen Show (4:3)</PresentationFormat>
  <Paragraphs>29</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Constantia</vt:lpstr>
      <vt:lpstr>Wingdings 2</vt:lpstr>
      <vt:lpstr>Potek</vt:lpstr>
      <vt:lpstr>NIKOLAJ KOPERNIK</vt:lpstr>
      <vt:lpstr>Življenjepis</vt:lpstr>
      <vt:lpstr>PowerPoint Presentation</vt:lpstr>
      <vt:lpstr>DOSEŽKI</vt:lpstr>
      <vt:lpstr>                 PRIZNANJA</vt:lpstr>
      <vt:lpstr>     VIRI</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2019-05-30T09:24:34Z</dcterms:created>
  <dcterms:modified xsi:type="dcterms:W3CDTF">2019-05-30T09:24:34Z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