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sldIdLst>
    <p:sldId id="256" r:id="rId2"/>
    <p:sldId id="257" r:id="rId3"/>
    <p:sldId id="258" r:id="rId4"/>
    <p:sldId id="259" r:id="rId5"/>
    <p:sldId id="260" r:id="rId6"/>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FF"/>
    <a:srgbClr val="00FFCC"/>
    <a:srgbClr val="6600FF"/>
    <a:srgbClr val="FFFF00"/>
    <a:srgbClr val="99CCFF"/>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581" autoAdjust="0"/>
  </p:normalViewPr>
  <p:slideViewPr>
    <p:cSldViewPr>
      <p:cViewPr varScale="1">
        <p:scale>
          <a:sx n="106" d="100"/>
          <a:sy n="106" d="100"/>
        </p:scale>
        <p:origin x="16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00629113-5CFE-4478-ABC4-020E018A13BD}"/>
              </a:ext>
            </a:extLst>
          </p:cNvPr>
          <p:cNvGrpSpPr>
            <a:grpSpLocks/>
          </p:cNvGrpSpPr>
          <p:nvPr/>
        </p:nvGrpSpPr>
        <p:grpSpPr bwMode="auto">
          <a:xfrm>
            <a:off x="0" y="3902075"/>
            <a:ext cx="3400425" cy="2949575"/>
            <a:chOff x="0" y="2458"/>
            <a:chExt cx="2142" cy="1858"/>
          </a:xfrm>
        </p:grpSpPr>
        <p:sp>
          <p:nvSpPr>
            <p:cNvPr id="5" name="Freeform 3">
              <a:extLst>
                <a:ext uri="{FF2B5EF4-FFF2-40B4-BE49-F238E27FC236}">
                  <a16:creationId xmlns:a16="http://schemas.microsoft.com/office/drawing/2014/main" id="{B7BBE01A-2C3F-4FE1-B2DC-E552E35FC672}"/>
                </a:ext>
              </a:extLst>
            </p:cNvPr>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sl-SI">
                <a:latin typeface="Arial" charset="0"/>
              </a:endParaRPr>
            </a:p>
          </p:txBody>
        </p:sp>
        <p:sp>
          <p:nvSpPr>
            <p:cNvPr id="6" name="Freeform 4">
              <a:extLst>
                <a:ext uri="{FF2B5EF4-FFF2-40B4-BE49-F238E27FC236}">
                  <a16:creationId xmlns:a16="http://schemas.microsoft.com/office/drawing/2014/main" id="{3081C2EE-CD88-40C5-AFA6-265755427317}"/>
                </a:ext>
              </a:extLst>
            </p:cNvPr>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sl-SI">
                <a:latin typeface="Arial" charset="0"/>
              </a:endParaRPr>
            </a:p>
          </p:txBody>
        </p:sp>
        <p:sp>
          <p:nvSpPr>
            <p:cNvPr id="7" name="Freeform 5">
              <a:extLst>
                <a:ext uri="{FF2B5EF4-FFF2-40B4-BE49-F238E27FC236}">
                  <a16:creationId xmlns:a16="http://schemas.microsoft.com/office/drawing/2014/main" id="{24AE3F86-B3BE-450A-A158-FE79B7FBDAD8}"/>
                </a:ext>
              </a:extLst>
            </p:cNvPr>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sl-SI">
                <a:latin typeface="Arial" charset="0"/>
              </a:endParaRPr>
            </a:p>
          </p:txBody>
        </p:sp>
        <p:sp>
          <p:nvSpPr>
            <p:cNvPr id="8" name="Freeform 6">
              <a:extLst>
                <a:ext uri="{FF2B5EF4-FFF2-40B4-BE49-F238E27FC236}">
                  <a16:creationId xmlns:a16="http://schemas.microsoft.com/office/drawing/2014/main" id="{32957996-AEA2-47A1-9438-2D25FF78A715}"/>
                </a:ext>
              </a:extLst>
            </p:cNvPr>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sl-SI">
                <a:latin typeface="Arial" charset="0"/>
              </a:endParaRPr>
            </a:p>
          </p:txBody>
        </p:sp>
        <p:sp>
          <p:nvSpPr>
            <p:cNvPr id="9" name="Oval 7">
              <a:extLst>
                <a:ext uri="{FF2B5EF4-FFF2-40B4-BE49-F238E27FC236}">
                  <a16:creationId xmlns:a16="http://schemas.microsoft.com/office/drawing/2014/main" id="{0CBCEE6A-C5DA-4EED-B4A7-86A0D11C6375}"/>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sl-SI">
                <a:latin typeface="Arial" charset="0"/>
              </a:endParaRPr>
            </a:p>
          </p:txBody>
        </p:sp>
        <p:sp>
          <p:nvSpPr>
            <p:cNvPr id="10" name="Oval 8">
              <a:extLst>
                <a:ext uri="{FF2B5EF4-FFF2-40B4-BE49-F238E27FC236}">
                  <a16:creationId xmlns:a16="http://schemas.microsoft.com/office/drawing/2014/main" id="{FAC6FABD-60F1-4AC4-AC65-C1A113ADEA76}"/>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sl-SI">
                <a:latin typeface="Arial" charset="0"/>
              </a:endParaRPr>
            </a:p>
          </p:txBody>
        </p:sp>
        <p:sp>
          <p:nvSpPr>
            <p:cNvPr id="11" name="Oval 9">
              <a:extLst>
                <a:ext uri="{FF2B5EF4-FFF2-40B4-BE49-F238E27FC236}">
                  <a16:creationId xmlns:a16="http://schemas.microsoft.com/office/drawing/2014/main" id="{C87A72CB-6444-4316-9DA3-2A2BD5A36650}"/>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sl-SI">
                <a:latin typeface="Arial" charset="0"/>
              </a:endParaRPr>
            </a:p>
          </p:txBody>
        </p:sp>
      </p:grpSp>
      <p:sp>
        <p:nvSpPr>
          <p:cNvPr id="7178" name="Rectangle 10"/>
          <p:cNvSpPr>
            <a:spLocks noGrp="1" noChangeArrowheads="1"/>
          </p:cNvSpPr>
          <p:nvPr>
            <p:ph type="ctrTitle" sz="quarter"/>
          </p:nvPr>
        </p:nvSpPr>
        <p:spPr>
          <a:xfrm>
            <a:off x="685800" y="1873250"/>
            <a:ext cx="7772400" cy="1555750"/>
          </a:xfrm>
        </p:spPr>
        <p:txBody>
          <a:bodyPr/>
          <a:lstStyle>
            <a:lvl1pPr>
              <a:defRPr sz="4800"/>
            </a:lvl1pPr>
          </a:lstStyle>
          <a:p>
            <a:r>
              <a:rPr lang="sl-SI"/>
              <a:t>Kliknite, če želite urediti slog naslova matrice</a:t>
            </a:r>
          </a:p>
        </p:txBody>
      </p:sp>
      <p:sp>
        <p:nvSpPr>
          <p:cNvPr id="7179"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sl-SI"/>
              <a:t>Kliknite, če želite urediti slog podnaslova matrice</a:t>
            </a:r>
          </a:p>
        </p:txBody>
      </p:sp>
      <p:sp>
        <p:nvSpPr>
          <p:cNvPr id="12" name="Rectangle 12">
            <a:extLst>
              <a:ext uri="{FF2B5EF4-FFF2-40B4-BE49-F238E27FC236}">
                <a16:creationId xmlns:a16="http://schemas.microsoft.com/office/drawing/2014/main" id="{261D5961-74D8-460F-BD31-A2D536319732}"/>
              </a:ext>
            </a:extLst>
          </p:cNvPr>
          <p:cNvSpPr>
            <a:spLocks noGrp="1" noChangeArrowheads="1"/>
          </p:cNvSpPr>
          <p:nvPr>
            <p:ph type="dt" sz="quarter" idx="10"/>
          </p:nvPr>
        </p:nvSpPr>
        <p:spPr/>
        <p:txBody>
          <a:bodyPr/>
          <a:lstStyle>
            <a:lvl1pPr>
              <a:defRPr smtClean="0"/>
            </a:lvl1pPr>
          </a:lstStyle>
          <a:p>
            <a:pPr>
              <a:defRPr/>
            </a:pPr>
            <a:endParaRPr lang="sl-SI"/>
          </a:p>
        </p:txBody>
      </p:sp>
      <p:sp>
        <p:nvSpPr>
          <p:cNvPr id="13" name="Rectangle 13">
            <a:extLst>
              <a:ext uri="{FF2B5EF4-FFF2-40B4-BE49-F238E27FC236}">
                <a16:creationId xmlns:a16="http://schemas.microsoft.com/office/drawing/2014/main" id="{2A689F37-AFEE-4A91-9871-68FB378709A2}"/>
              </a:ext>
            </a:extLst>
          </p:cNvPr>
          <p:cNvSpPr>
            <a:spLocks noGrp="1" noChangeArrowheads="1"/>
          </p:cNvSpPr>
          <p:nvPr>
            <p:ph type="ftr" sz="quarter" idx="11"/>
          </p:nvPr>
        </p:nvSpPr>
        <p:spPr/>
        <p:txBody>
          <a:bodyPr/>
          <a:lstStyle>
            <a:lvl1pPr>
              <a:defRPr smtClean="0"/>
            </a:lvl1pPr>
          </a:lstStyle>
          <a:p>
            <a:pPr>
              <a:defRPr/>
            </a:pPr>
            <a:endParaRPr lang="sl-SI"/>
          </a:p>
        </p:txBody>
      </p:sp>
      <p:sp>
        <p:nvSpPr>
          <p:cNvPr id="14" name="Rectangle 14">
            <a:extLst>
              <a:ext uri="{FF2B5EF4-FFF2-40B4-BE49-F238E27FC236}">
                <a16:creationId xmlns:a16="http://schemas.microsoft.com/office/drawing/2014/main" id="{E588ED3E-358A-4F66-960A-7CF98377B79D}"/>
              </a:ext>
            </a:extLst>
          </p:cNvPr>
          <p:cNvSpPr>
            <a:spLocks noGrp="1" noChangeArrowheads="1"/>
          </p:cNvSpPr>
          <p:nvPr>
            <p:ph type="sldNum" sz="quarter" idx="12"/>
          </p:nvPr>
        </p:nvSpPr>
        <p:spPr/>
        <p:txBody>
          <a:bodyPr/>
          <a:lstStyle>
            <a:lvl1pPr>
              <a:defRPr/>
            </a:lvl1pPr>
          </a:lstStyle>
          <a:p>
            <a:fld id="{680B64B3-CCB1-49F8-9E14-7EA6631C61C0}" type="slidenum">
              <a:rPr lang="sl-SI" altLang="sl-SI"/>
              <a:pPr/>
              <a:t>‹#›</a:t>
            </a:fld>
            <a:endParaRPr lang="sl-SI" altLang="sl-SI"/>
          </a:p>
        </p:txBody>
      </p:sp>
    </p:spTree>
    <p:extLst>
      <p:ext uri="{BB962C8B-B14F-4D97-AF65-F5344CB8AC3E}">
        <p14:creationId xmlns:p14="http://schemas.microsoft.com/office/powerpoint/2010/main" val="3286227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12">
            <a:extLst>
              <a:ext uri="{FF2B5EF4-FFF2-40B4-BE49-F238E27FC236}">
                <a16:creationId xmlns:a16="http://schemas.microsoft.com/office/drawing/2014/main" id="{86456ED8-A6E7-4C58-8001-66F3954BD242}"/>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13">
            <a:extLst>
              <a:ext uri="{FF2B5EF4-FFF2-40B4-BE49-F238E27FC236}">
                <a16:creationId xmlns:a16="http://schemas.microsoft.com/office/drawing/2014/main" id="{AA9C8C3F-32E8-4621-A6AD-E9603CD5C81F}"/>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14">
            <a:extLst>
              <a:ext uri="{FF2B5EF4-FFF2-40B4-BE49-F238E27FC236}">
                <a16:creationId xmlns:a16="http://schemas.microsoft.com/office/drawing/2014/main" id="{A64C7B6C-5BD1-4849-B10B-9B064D525977}"/>
              </a:ext>
            </a:extLst>
          </p:cNvPr>
          <p:cNvSpPr>
            <a:spLocks noGrp="1" noChangeArrowheads="1"/>
          </p:cNvSpPr>
          <p:nvPr>
            <p:ph type="sldNum" sz="quarter" idx="12"/>
          </p:nvPr>
        </p:nvSpPr>
        <p:spPr>
          <a:ln/>
        </p:spPr>
        <p:txBody>
          <a:bodyPr/>
          <a:lstStyle>
            <a:lvl1pPr>
              <a:defRPr/>
            </a:lvl1pPr>
          </a:lstStyle>
          <a:p>
            <a:fld id="{E3F94991-8A2B-4217-ACFB-953DC8274046}" type="slidenum">
              <a:rPr lang="sl-SI" altLang="sl-SI"/>
              <a:pPr/>
              <a:t>‹#›</a:t>
            </a:fld>
            <a:endParaRPr lang="sl-SI" altLang="sl-SI"/>
          </a:p>
        </p:txBody>
      </p:sp>
    </p:spTree>
    <p:extLst>
      <p:ext uri="{BB962C8B-B14F-4D97-AF65-F5344CB8AC3E}">
        <p14:creationId xmlns:p14="http://schemas.microsoft.com/office/powerpoint/2010/main" val="2913309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endParaRPr lang="sl-SI"/>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12">
            <a:extLst>
              <a:ext uri="{FF2B5EF4-FFF2-40B4-BE49-F238E27FC236}">
                <a16:creationId xmlns:a16="http://schemas.microsoft.com/office/drawing/2014/main" id="{86618546-9DD4-4CC4-B27D-E4DA741406F9}"/>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13">
            <a:extLst>
              <a:ext uri="{FF2B5EF4-FFF2-40B4-BE49-F238E27FC236}">
                <a16:creationId xmlns:a16="http://schemas.microsoft.com/office/drawing/2014/main" id="{61A69567-E6EA-4D6D-BC72-096B3819620D}"/>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14">
            <a:extLst>
              <a:ext uri="{FF2B5EF4-FFF2-40B4-BE49-F238E27FC236}">
                <a16:creationId xmlns:a16="http://schemas.microsoft.com/office/drawing/2014/main" id="{F9A80DDB-DF7F-447D-887D-9A027B29AA68}"/>
              </a:ext>
            </a:extLst>
          </p:cNvPr>
          <p:cNvSpPr>
            <a:spLocks noGrp="1" noChangeArrowheads="1"/>
          </p:cNvSpPr>
          <p:nvPr>
            <p:ph type="sldNum" sz="quarter" idx="12"/>
          </p:nvPr>
        </p:nvSpPr>
        <p:spPr>
          <a:ln/>
        </p:spPr>
        <p:txBody>
          <a:bodyPr/>
          <a:lstStyle>
            <a:lvl1pPr>
              <a:defRPr/>
            </a:lvl1pPr>
          </a:lstStyle>
          <a:p>
            <a:fld id="{4920E01C-3C62-4392-9764-9300D3FEDF40}" type="slidenum">
              <a:rPr lang="sl-SI" altLang="sl-SI"/>
              <a:pPr/>
              <a:t>‹#›</a:t>
            </a:fld>
            <a:endParaRPr lang="sl-SI" altLang="sl-SI"/>
          </a:p>
        </p:txBody>
      </p:sp>
    </p:spTree>
    <p:extLst>
      <p:ext uri="{BB962C8B-B14F-4D97-AF65-F5344CB8AC3E}">
        <p14:creationId xmlns:p14="http://schemas.microsoft.com/office/powerpoint/2010/main" val="2158428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endParaRPr lang="sl-SI"/>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Rectangle 12">
            <a:extLst>
              <a:ext uri="{FF2B5EF4-FFF2-40B4-BE49-F238E27FC236}">
                <a16:creationId xmlns:a16="http://schemas.microsoft.com/office/drawing/2014/main" id="{42287EB6-BF24-4E6F-8AE8-69EA082F36F6}"/>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13">
            <a:extLst>
              <a:ext uri="{FF2B5EF4-FFF2-40B4-BE49-F238E27FC236}">
                <a16:creationId xmlns:a16="http://schemas.microsoft.com/office/drawing/2014/main" id="{3B073BDC-F7BA-466B-9F73-BF64ED125754}"/>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14">
            <a:extLst>
              <a:ext uri="{FF2B5EF4-FFF2-40B4-BE49-F238E27FC236}">
                <a16:creationId xmlns:a16="http://schemas.microsoft.com/office/drawing/2014/main" id="{525DF966-C9D7-4C81-8809-1D1219AE7F32}"/>
              </a:ext>
            </a:extLst>
          </p:cNvPr>
          <p:cNvSpPr>
            <a:spLocks noGrp="1" noChangeArrowheads="1"/>
          </p:cNvSpPr>
          <p:nvPr>
            <p:ph type="sldNum" sz="quarter" idx="12"/>
          </p:nvPr>
        </p:nvSpPr>
        <p:spPr>
          <a:ln/>
        </p:spPr>
        <p:txBody>
          <a:bodyPr/>
          <a:lstStyle>
            <a:lvl1pPr>
              <a:defRPr/>
            </a:lvl1pPr>
          </a:lstStyle>
          <a:p>
            <a:fld id="{ABE028E8-DF85-4EBD-8A34-5013A6CECADE}" type="slidenum">
              <a:rPr lang="sl-SI" altLang="sl-SI"/>
              <a:pPr/>
              <a:t>‹#›</a:t>
            </a:fld>
            <a:endParaRPr lang="sl-SI" altLang="sl-SI"/>
          </a:p>
        </p:txBody>
      </p:sp>
    </p:spTree>
    <p:extLst>
      <p:ext uri="{BB962C8B-B14F-4D97-AF65-F5344CB8AC3E}">
        <p14:creationId xmlns:p14="http://schemas.microsoft.com/office/powerpoint/2010/main" val="3529238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39825"/>
          </a:xfrm>
        </p:spPr>
        <p:txBody>
          <a:bodyPr/>
          <a:lstStyle/>
          <a:p>
            <a:r>
              <a:rPr lang="en-US"/>
              <a:t>Click to edit Master title style</a:t>
            </a:r>
            <a:endParaRPr lang="sl-SI"/>
          </a:p>
        </p:txBody>
      </p:sp>
      <p:sp>
        <p:nvSpPr>
          <p:cNvPr id="3" name="Content Placeholder 2"/>
          <p:cNvSpPr>
            <a:spLocks noGrp="1"/>
          </p:cNvSpPr>
          <p:nvPr>
            <p:ph sz="quarter" idx="1"/>
          </p:nvPr>
        </p:nvSpPr>
        <p:spPr>
          <a:xfrm>
            <a:off x="457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Content Placeholder 4"/>
          <p:cNvSpPr>
            <a:spLocks noGrp="1"/>
          </p:cNvSpPr>
          <p:nvPr>
            <p:ph sz="quarter" idx="3"/>
          </p:nvPr>
        </p:nvSpPr>
        <p:spPr>
          <a:xfrm>
            <a:off x="457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6" name="Content Placeholder 5"/>
          <p:cNvSpPr>
            <a:spLocks noGrp="1"/>
          </p:cNvSpPr>
          <p:nvPr>
            <p:ph sz="quarter" idx="4"/>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Rectangle 12">
            <a:extLst>
              <a:ext uri="{FF2B5EF4-FFF2-40B4-BE49-F238E27FC236}">
                <a16:creationId xmlns:a16="http://schemas.microsoft.com/office/drawing/2014/main" id="{DF224174-2217-4C93-97CC-4727F90135B7}"/>
              </a:ext>
            </a:extLst>
          </p:cNvPr>
          <p:cNvSpPr>
            <a:spLocks noGrp="1" noChangeArrowheads="1"/>
          </p:cNvSpPr>
          <p:nvPr>
            <p:ph type="dt" sz="half" idx="10"/>
          </p:nvPr>
        </p:nvSpPr>
        <p:spPr>
          <a:ln/>
        </p:spPr>
        <p:txBody>
          <a:bodyPr/>
          <a:lstStyle>
            <a:lvl1pPr>
              <a:defRPr/>
            </a:lvl1pPr>
          </a:lstStyle>
          <a:p>
            <a:pPr>
              <a:defRPr/>
            </a:pPr>
            <a:endParaRPr lang="sl-SI"/>
          </a:p>
        </p:txBody>
      </p:sp>
      <p:sp>
        <p:nvSpPr>
          <p:cNvPr id="8" name="Rectangle 13">
            <a:extLst>
              <a:ext uri="{FF2B5EF4-FFF2-40B4-BE49-F238E27FC236}">
                <a16:creationId xmlns:a16="http://schemas.microsoft.com/office/drawing/2014/main" id="{20C605D7-22DB-4BB2-AC26-91C8932A69CD}"/>
              </a:ext>
            </a:extLst>
          </p:cNvPr>
          <p:cNvSpPr>
            <a:spLocks noGrp="1" noChangeArrowheads="1"/>
          </p:cNvSpPr>
          <p:nvPr>
            <p:ph type="ftr" sz="quarter" idx="11"/>
          </p:nvPr>
        </p:nvSpPr>
        <p:spPr>
          <a:ln/>
        </p:spPr>
        <p:txBody>
          <a:bodyPr/>
          <a:lstStyle>
            <a:lvl1pPr>
              <a:defRPr/>
            </a:lvl1pPr>
          </a:lstStyle>
          <a:p>
            <a:pPr>
              <a:defRPr/>
            </a:pPr>
            <a:endParaRPr lang="sl-SI"/>
          </a:p>
        </p:txBody>
      </p:sp>
      <p:sp>
        <p:nvSpPr>
          <p:cNvPr id="9" name="Rectangle 14">
            <a:extLst>
              <a:ext uri="{FF2B5EF4-FFF2-40B4-BE49-F238E27FC236}">
                <a16:creationId xmlns:a16="http://schemas.microsoft.com/office/drawing/2014/main" id="{690F8DC8-7310-4FEA-888D-D9748B967FF1}"/>
              </a:ext>
            </a:extLst>
          </p:cNvPr>
          <p:cNvSpPr>
            <a:spLocks noGrp="1" noChangeArrowheads="1"/>
          </p:cNvSpPr>
          <p:nvPr>
            <p:ph type="sldNum" sz="quarter" idx="12"/>
          </p:nvPr>
        </p:nvSpPr>
        <p:spPr>
          <a:ln/>
        </p:spPr>
        <p:txBody>
          <a:bodyPr/>
          <a:lstStyle>
            <a:lvl1pPr>
              <a:defRPr/>
            </a:lvl1pPr>
          </a:lstStyle>
          <a:p>
            <a:fld id="{C3993B47-2048-4584-8515-097044F77F8D}" type="slidenum">
              <a:rPr lang="sl-SI" altLang="sl-SI"/>
              <a:pPr/>
              <a:t>‹#›</a:t>
            </a:fld>
            <a:endParaRPr lang="sl-SI" altLang="sl-SI"/>
          </a:p>
        </p:txBody>
      </p:sp>
    </p:spTree>
    <p:extLst>
      <p:ext uri="{BB962C8B-B14F-4D97-AF65-F5344CB8AC3E}">
        <p14:creationId xmlns:p14="http://schemas.microsoft.com/office/powerpoint/2010/main" val="3144328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12">
            <a:extLst>
              <a:ext uri="{FF2B5EF4-FFF2-40B4-BE49-F238E27FC236}">
                <a16:creationId xmlns:a16="http://schemas.microsoft.com/office/drawing/2014/main" id="{E513A66A-CCF0-4DD8-97C7-4732475A1A3E}"/>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13">
            <a:extLst>
              <a:ext uri="{FF2B5EF4-FFF2-40B4-BE49-F238E27FC236}">
                <a16:creationId xmlns:a16="http://schemas.microsoft.com/office/drawing/2014/main" id="{8D3D57B1-AE09-45D6-AF35-51814BE3544C}"/>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14">
            <a:extLst>
              <a:ext uri="{FF2B5EF4-FFF2-40B4-BE49-F238E27FC236}">
                <a16:creationId xmlns:a16="http://schemas.microsoft.com/office/drawing/2014/main" id="{DC7272E8-7503-4428-90AC-8FBB761E4C77}"/>
              </a:ext>
            </a:extLst>
          </p:cNvPr>
          <p:cNvSpPr>
            <a:spLocks noGrp="1" noChangeArrowheads="1"/>
          </p:cNvSpPr>
          <p:nvPr>
            <p:ph type="sldNum" sz="quarter" idx="12"/>
          </p:nvPr>
        </p:nvSpPr>
        <p:spPr>
          <a:ln/>
        </p:spPr>
        <p:txBody>
          <a:bodyPr/>
          <a:lstStyle>
            <a:lvl1pPr>
              <a:defRPr/>
            </a:lvl1pPr>
          </a:lstStyle>
          <a:p>
            <a:fld id="{F9224E00-2CF3-46F9-B465-91D6C9267479}" type="slidenum">
              <a:rPr lang="sl-SI" altLang="sl-SI"/>
              <a:pPr/>
              <a:t>‹#›</a:t>
            </a:fld>
            <a:endParaRPr lang="sl-SI" altLang="sl-SI"/>
          </a:p>
        </p:txBody>
      </p:sp>
    </p:spTree>
    <p:extLst>
      <p:ext uri="{BB962C8B-B14F-4D97-AF65-F5344CB8AC3E}">
        <p14:creationId xmlns:p14="http://schemas.microsoft.com/office/powerpoint/2010/main" val="349449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a:extLst>
              <a:ext uri="{FF2B5EF4-FFF2-40B4-BE49-F238E27FC236}">
                <a16:creationId xmlns:a16="http://schemas.microsoft.com/office/drawing/2014/main" id="{AE9D0C3D-12E9-4EB9-AA90-4478F857145E}"/>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13">
            <a:extLst>
              <a:ext uri="{FF2B5EF4-FFF2-40B4-BE49-F238E27FC236}">
                <a16:creationId xmlns:a16="http://schemas.microsoft.com/office/drawing/2014/main" id="{69EBAB0D-25AB-42C1-9EF9-CBC348B68FA0}"/>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14">
            <a:extLst>
              <a:ext uri="{FF2B5EF4-FFF2-40B4-BE49-F238E27FC236}">
                <a16:creationId xmlns:a16="http://schemas.microsoft.com/office/drawing/2014/main" id="{4EC53602-725C-4E7E-9B30-D60BAED4DBB5}"/>
              </a:ext>
            </a:extLst>
          </p:cNvPr>
          <p:cNvSpPr>
            <a:spLocks noGrp="1" noChangeArrowheads="1"/>
          </p:cNvSpPr>
          <p:nvPr>
            <p:ph type="sldNum" sz="quarter" idx="12"/>
          </p:nvPr>
        </p:nvSpPr>
        <p:spPr>
          <a:ln/>
        </p:spPr>
        <p:txBody>
          <a:bodyPr/>
          <a:lstStyle>
            <a:lvl1pPr>
              <a:defRPr/>
            </a:lvl1pPr>
          </a:lstStyle>
          <a:p>
            <a:fld id="{F4B67A47-8308-4775-ADE1-0CA2640B4380}" type="slidenum">
              <a:rPr lang="sl-SI" altLang="sl-SI"/>
              <a:pPr/>
              <a:t>‹#›</a:t>
            </a:fld>
            <a:endParaRPr lang="sl-SI" altLang="sl-SI"/>
          </a:p>
        </p:txBody>
      </p:sp>
    </p:spTree>
    <p:extLst>
      <p:ext uri="{BB962C8B-B14F-4D97-AF65-F5344CB8AC3E}">
        <p14:creationId xmlns:p14="http://schemas.microsoft.com/office/powerpoint/2010/main" val="3280755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Rectangle 12">
            <a:extLst>
              <a:ext uri="{FF2B5EF4-FFF2-40B4-BE49-F238E27FC236}">
                <a16:creationId xmlns:a16="http://schemas.microsoft.com/office/drawing/2014/main" id="{CB67E41C-705E-4EC3-BDB0-8BA807C3DDE1}"/>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13">
            <a:extLst>
              <a:ext uri="{FF2B5EF4-FFF2-40B4-BE49-F238E27FC236}">
                <a16:creationId xmlns:a16="http://schemas.microsoft.com/office/drawing/2014/main" id="{84965EB2-7AED-4B04-AE23-A3974B1D453C}"/>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14">
            <a:extLst>
              <a:ext uri="{FF2B5EF4-FFF2-40B4-BE49-F238E27FC236}">
                <a16:creationId xmlns:a16="http://schemas.microsoft.com/office/drawing/2014/main" id="{E64125B3-4999-4E2C-9724-82E41EBB8124}"/>
              </a:ext>
            </a:extLst>
          </p:cNvPr>
          <p:cNvSpPr>
            <a:spLocks noGrp="1" noChangeArrowheads="1"/>
          </p:cNvSpPr>
          <p:nvPr>
            <p:ph type="sldNum" sz="quarter" idx="12"/>
          </p:nvPr>
        </p:nvSpPr>
        <p:spPr>
          <a:ln/>
        </p:spPr>
        <p:txBody>
          <a:bodyPr/>
          <a:lstStyle>
            <a:lvl1pPr>
              <a:defRPr/>
            </a:lvl1pPr>
          </a:lstStyle>
          <a:p>
            <a:fld id="{E967C967-27DB-4A57-BA1E-B49750070074}" type="slidenum">
              <a:rPr lang="sl-SI" altLang="sl-SI"/>
              <a:pPr/>
              <a:t>‹#›</a:t>
            </a:fld>
            <a:endParaRPr lang="sl-SI" altLang="sl-SI"/>
          </a:p>
        </p:txBody>
      </p:sp>
    </p:spTree>
    <p:extLst>
      <p:ext uri="{BB962C8B-B14F-4D97-AF65-F5344CB8AC3E}">
        <p14:creationId xmlns:p14="http://schemas.microsoft.com/office/powerpoint/2010/main" val="34265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Rectangle 12">
            <a:extLst>
              <a:ext uri="{FF2B5EF4-FFF2-40B4-BE49-F238E27FC236}">
                <a16:creationId xmlns:a16="http://schemas.microsoft.com/office/drawing/2014/main" id="{CA7CBE08-3DE9-405A-87E4-93EFB28E733B}"/>
              </a:ext>
            </a:extLst>
          </p:cNvPr>
          <p:cNvSpPr>
            <a:spLocks noGrp="1" noChangeArrowheads="1"/>
          </p:cNvSpPr>
          <p:nvPr>
            <p:ph type="dt" sz="half" idx="10"/>
          </p:nvPr>
        </p:nvSpPr>
        <p:spPr>
          <a:ln/>
        </p:spPr>
        <p:txBody>
          <a:bodyPr/>
          <a:lstStyle>
            <a:lvl1pPr>
              <a:defRPr/>
            </a:lvl1pPr>
          </a:lstStyle>
          <a:p>
            <a:pPr>
              <a:defRPr/>
            </a:pPr>
            <a:endParaRPr lang="sl-SI"/>
          </a:p>
        </p:txBody>
      </p:sp>
      <p:sp>
        <p:nvSpPr>
          <p:cNvPr id="8" name="Rectangle 13">
            <a:extLst>
              <a:ext uri="{FF2B5EF4-FFF2-40B4-BE49-F238E27FC236}">
                <a16:creationId xmlns:a16="http://schemas.microsoft.com/office/drawing/2014/main" id="{B4669F2B-F015-4FDF-9061-5D87829DCA15}"/>
              </a:ext>
            </a:extLst>
          </p:cNvPr>
          <p:cNvSpPr>
            <a:spLocks noGrp="1" noChangeArrowheads="1"/>
          </p:cNvSpPr>
          <p:nvPr>
            <p:ph type="ftr" sz="quarter" idx="11"/>
          </p:nvPr>
        </p:nvSpPr>
        <p:spPr>
          <a:ln/>
        </p:spPr>
        <p:txBody>
          <a:bodyPr/>
          <a:lstStyle>
            <a:lvl1pPr>
              <a:defRPr/>
            </a:lvl1pPr>
          </a:lstStyle>
          <a:p>
            <a:pPr>
              <a:defRPr/>
            </a:pPr>
            <a:endParaRPr lang="sl-SI"/>
          </a:p>
        </p:txBody>
      </p:sp>
      <p:sp>
        <p:nvSpPr>
          <p:cNvPr id="9" name="Rectangle 14">
            <a:extLst>
              <a:ext uri="{FF2B5EF4-FFF2-40B4-BE49-F238E27FC236}">
                <a16:creationId xmlns:a16="http://schemas.microsoft.com/office/drawing/2014/main" id="{68BF8530-A8C2-4C1F-AB69-5877C9B9F00B}"/>
              </a:ext>
            </a:extLst>
          </p:cNvPr>
          <p:cNvSpPr>
            <a:spLocks noGrp="1" noChangeArrowheads="1"/>
          </p:cNvSpPr>
          <p:nvPr>
            <p:ph type="sldNum" sz="quarter" idx="12"/>
          </p:nvPr>
        </p:nvSpPr>
        <p:spPr>
          <a:ln/>
        </p:spPr>
        <p:txBody>
          <a:bodyPr/>
          <a:lstStyle>
            <a:lvl1pPr>
              <a:defRPr/>
            </a:lvl1pPr>
          </a:lstStyle>
          <a:p>
            <a:fld id="{461103CD-8AA9-4ACD-A23F-92E9A003B9BE}" type="slidenum">
              <a:rPr lang="sl-SI" altLang="sl-SI"/>
              <a:pPr/>
              <a:t>‹#›</a:t>
            </a:fld>
            <a:endParaRPr lang="sl-SI" altLang="sl-SI"/>
          </a:p>
        </p:txBody>
      </p:sp>
    </p:spTree>
    <p:extLst>
      <p:ext uri="{BB962C8B-B14F-4D97-AF65-F5344CB8AC3E}">
        <p14:creationId xmlns:p14="http://schemas.microsoft.com/office/powerpoint/2010/main" val="1085241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Rectangle 12">
            <a:extLst>
              <a:ext uri="{FF2B5EF4-FFF2-40B4-BE49-F238E27FC236}">
                <a16:creationId xmlns:a16="http://schemas.microsoft.com/office/drawing/2014/main" id="{05FED162-A079-4C87-AEA3-558BD51F7F53}"/>
              </a:ext>
            </a:extLst>
          </p:cNvPr>
          <p:cNvSpPr>
            <a:spLocks noGrp="1" noChangeArrowheads="1"/>
          </p:cNvSpPr>
          <p:nvPr>
            <p:ph type="dt" sz="half" idx="10"/>
          </p:nvPr>
        </p:nvSpPr>
        <p:spPr>
          <a:ln/>
        </p:spPr>
        <p:txBody>
          <a:bodyPr/>
          <a:lstStyle>
            <a:lvl1pPr>
              <a:defRPr/>
            </a:lvl1pPr>
          </a:lstStyle>
          <a:p>
            <a:pPr>
              <a:defRPr/>
            </a:pPr>
            <a:endParaRPr lang="sl-SI"/>
          </a:p>
        </p:txBody>
      </p:sp>
      <p:sp>
        <p:nvSpPr>
          <p:cNvPr id="4" name="Rectangle 13">
            <a:extLst>
              <a:ext uri="{FF2B5EF4-FFF2-40B4-BE49-F238E27FC236}">
                <a16:creationId xmlns:a16="http://schemas.microsoft.com/office/drawing/2014/main" id="{165AF7A5-CB2A-4C1A-95AF-FAF5A8D5937E}"/>
              </a:ext>
            </a:extLst>
          </p:cNvPr>
          <p:cNvSpPr>
            <a:spLocks noGrp="1" noChangeArrowheads="1"/>
          </p:cNvSpPr>
          <p:nvPr>
            <p:ph type="ftr" sz="quarter" idx="11"/>
          </p:nvPr>
        </p:nvSpPr>
        <p:spPr>
          <a:ln/>
        </p:spPr>
        <p:txBody>
          <a:bodyPr/>
          <a:lstStyle>
            <a:lvl1pPr>
              <a:defRPr/>
            </a:lvl1pPr>
          </a:lstStyle>
          <a:p>
            <a:pPr>
              <a:defRPr/>
            </a:pPr>
            <a:endParaRPr lang="sl-SI"/>
          </a:p>
        </p:txBody>
      </p:sp>
      <p:sp>
        <p:nvSpPr>
          <p:cNvPr id="5" name="Rectangle 14">
            <a:extLst>
              <a:ext uri="{FF2B5EF4-FFF2-40B4-BE49-F238E27FC236}">
                <a16:creationId xmlns:a16="http://schemas.microsoft.com/office/drawing/2014/main" id="{28871C92-4C12-4F77-B076-B88D8DD97230}"/>
              </a:ext>
            </a:extLst>
          </p:cNvPr>
          <p:cNvSpPr>
            <a:spLocks noGrp="1" noChangeArrowheads="1"/>
          </p:cNvSpPr>
          <p:nvPr>
            <p:ph type="sldNum" sz="quarter" idx="12"/>
          </p:nvPr>
        </p:nvSpPr>
        <p:spPr>
          <a:ln/>
        </p:spPr>
        <p:txBody>
          <a:bodyPr/>
          <a:lstStyle>
            <a:lvl1pPr>
              <a:defRPr/>
            </a:lvl1pPr>
          </a:lstStyle>
          <a:p>
            <a:fld id="{3AFEAF45-0CE5-4FCE-90FB-43DC7E8563DD}" type="slidenum">
              <a:rPr lang="sl-SI" altLang="sl-SI"/>
              <a:pPr/>
              <a:t>‹#›</a:t>
            </a:fld>
            <a:endParaRPr lang="sl-SI" altLang="sl-SI"/>
          </a:p>
        </p:txBody>
      </p:sp>
    </p:spTree>
    <p:extLst>
      <p:ext uri="{BB962C8B-B14F-4D97-AF65-F5344CB8AC3E}">
        <p14:creationId xmlns:p14="http://schemas.microsoft.com/office/powerpoint/2010/main" val="1765684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5DF83764-A9B2-4483-B42C-45521E1D4430}"/>
              </a:ext>
            </a:extLst>
          </p:cNvPr>
          <p:cNvSpPr>
            <a:spLocks noGrp="1" noChangeArrowheads="1"/>
          </p:cNvSpPr>
          <p:nvPr>
            <p:ph type="dt" sz="half" idx="10"/>
          </p:nvPr>
        </p:nvSpPr>
        <p:spPr>
          <a:ln/>
        </p:spPr>
        <p:txBody>
          <a:bodyPr/>
          <a:lstStyle>
            <a:lvl1pPr>
              <a:defRPr/>
            </a:lvl1pPr>
          </a:lstStyle>
          <a:p>
            <a:pPr>
              <a:defRPr/>
            </a:pPr>
            <a:endParaRPr lang="sl-SI"/>
          </a:p>
        </p:txBody>
      </p:sp>
      <p:sp>
        <p:nvSpPr>
          <p:cNvPr id="3" name="Rectangle 13">
            <a:extLst>
              <a:ext uri="{FF2B5EF4-FFF2-40B4-BE49-F238E27FC236}">
                <a16:creationId xmlns:a16="http://schemas.microsoft.com/office/drawing/2014/main" id="{36474F31-20A8-4816-B78B-AA499281CF17}"/>
              </a:ext>
            </a:extLst>
          </p:cNvPr>
          <p:cNvSpPr>
            <a:spLocks noGrp="1" noChangeArrowheads="1"/>
          </p:cNvSpPr>
          <p:nvPr>
            <p:ph type="ftr" sz="quarter" idx="11"/>
          </p:nvPr>
        </p:nvSpPr>
        <p:spPr>
          <a:ln/>
        </p:spPr>
        <p:txBody>
          <a:bodyPr/>
          <a:lstStyle>
            <a:lvl1pPr>
              <a:defRPr/>
            </a:lvl1pPr>
          </a:lstStyle>
          <a:p>
            <a:pPr>
              <a:defRPr/>
            </a:pPr>
            <a:endParaRPr lang="sl-SI"/>
          </a:p>
        </p:txBody>
      </p:sp>
      <p:sp>
        <p:nvSpPr>
          <p:cNvPr id="4" name="Rectangle 14">
            <a:extLst>
              <a:ext uri="{FF2B5EF4-FFF2-40B4-BE49-F238E27FC236}">
                <a16:creationId xmlns:a16="http://schemas.microsoft.com/office/drawing/2014/main" id="{6302CB3C-CDF9-4771-9E34-C4DB098CE1F3}"/>
              </a:ext>
            </a:extLst>
          </p:cNvPr>
          <p:cNvSpPr>
            <a:spLocks noGrp="1" noChangeArrowheads="1"/>
          </p:cNvSpPr>
          <p:nvPr>
            <p:ph type="sldNum" sz="quarter" idx="12"/>
          </p:nvPr>
        </p:nvSpPr>
        <p:spPr>
          <a:ln/>
        </p:spPr>
        <p:txBody>
          <a:bodyPr/>
          <a:lstStyle>
            <a:lvl1pPr>
              <a:defRPr/>
            </a:lvl1pPr>
          </a:lstStyle>
          <a:p>
            <a:fld id="{AAB469AB-4D9B-48A1-8723-A649E023E197}" type="slidenum">
              <a:rPr lang="sl-SI" altLang="sl-SI"/>
              <a:pPr/>
              <a:t>‹#›</a:t>
            </a:fld>
            <a:endParaRPr lang="sl-SI" altLang="sl-SI"/>
          </a:p>
        </p:txBody>
      </p:sp>
    </p:spTree>
    <p:extLst>
      <p:ext uri="{BB962C8B-B14F-4D97-AF65-F5344CB8AC3E}">
        <p14:creationId xmlns:p14="http://schemas.microsoft.com/office/powerpoint/2010/main" val="129290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a:extLst>
              <a:ext uri="{FF2B5EF4-FFF2-40B4-BE49-F238E27FC236}">
                <a16:creationId xmlns:a16="http://schemas.microsoft.com/office/drawing/2014/main" id="{462C6AE7-FC59-4A8D-AF0C-FB305CAFE7DF}"/>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13">
            <a:extLst>
              <a:ext uri="{FF2B5EF4-FFF2-40B4-BE49-F238E27FC236}">
                <a16:creationId xmlns:a16="http://schemas.microsoft.com/office/drawing/2014/main" id="{625F4D07-532E-4CC8-8946-08622E2928DD}"/>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14">
            <a:extLst>
              <a:ext uri="{FF2B5EF4-FFF2-40B4-BE49-F238E27FC236}">
                <a16:creationId xmlns:a16="http://schemas.microsoft.com/office/drawing/2014/main" id="{42172478-DB5E-4A7A-BE5F-B658A354EBDC}"/>
              </a:ext>
            </a:extLst>
          </p:cNvPr>
          <p:cNvSpPr>
            <a:spLocks noGrp="1" noChangeArrowheads="1"/>
          </p:cNvSpPr>
          <p:nvPr>
            <p:ph type="sldNum" sz="quarter" idx="12"/>
          </p:nvPr>
        </p:nvSpPr>
        <p:spPr>
          <a:ln/>
        </p:spPr>
        <p:txBody>
          <a:bodyPr/>
          <a:lstStyle>
            <a:lvl1pPr>
              <a:defRPr/>
            </a:lvl1pPr>
          </a:lstStyle>
          <a:p>
            <a:fld id="{BE03D37A-55DD-41C6-834E-88F4B4799217}" type="slidenum">
              <a:rPr lang="sl-SI" altLang="sl-SI"/>
              <a:pPr/>
              <a:t>‹#›</a:t>
            </a:fld>
            <a:endParaRPr lang="sl-SI" altLang="sl-SI"/>
          </a:p>
        </p:txBody>
      </p:sp>
    </p:spTree>
    <p:extLst>
      <p:ext uri="{BB962C8B-B14F-4D97-AF65-F5344CB8AC3E}">
        <p14:creationId xmlns:p14="http://schemas.microsoft.com/office/powerpoint/2010/main" val="2076505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a:extLst>
              <a:ext uri="{FF2B5EF4-FFF2-40B4-BE49-F238E27FC236}">
                <a16:creationId xmlns:a16="http://schemas.microsoft.com/office/drawing/2014/main" id="{B386EAD6-6ABE-4DB9-ACB8-F19F886359FD}"/>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13">
            <a:extLst>
              <a:ext uri="{FF2B5EF4-FFF2-40B4-BE49-F238E27FC236}">
                <a16:creationId xmlns:a16="http://schemas.microsoft.com/office/drawing/2014/main" id="{8AC97631-6A97-4D4E-A919-61655AAB6617}"/>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14">
            <a:extLst>
              <a:ext uri="{FF2B5EF4-FFF2-40B4-BE49-F238E27FC236}">
                <a16:creationId xmlns:a16="http://schemas.microsoft.com/office/drawing/2014/main" id="{4475FCB3-FD1F-4204-81CB-7F740441BA43}"/>
              </a:ext>
            </a:extLst>
          </p:cNvPr>
          <p:cNvSpPr>
            <a:spLocks noGrp="1" noChangeArrowheads="1"/>
          </p:cNvSpPr>
          <p:nvPr>
            <p:ph type="sldNum" sz="quarter" idx="12"/>
          </p:nvPr>
        </p:nvSpPr>
        <p:spPr>
          <a:ln/>
        </p:spPr>
        <p:txBody>
          <a:bodyPr/>
          <a:lstStyle>
            <a:lvl1pPr>
              <a:defRPr/>
            </a:lvl1pPr>
          </a:lstStyle>
          <a:p>
            <a:fld id="{98475E98-8388-45CB-A291-E0E6D68A117F}" type="slidenum">
              <a:rPr lang="sl-SI" altLang="sl-SI"/>
              <a:pPr/>
              <a:t>‹#›</a:t>
            </a:fld>
            <a:endParaRPr lang="sl-SI" altLang="sl-SI"/>
          </a:p>
        </p:txBody>
      </p:sp>
    </p:spTree>
    <p:extLst>
      <p:ext uri="{BB962C8B-B14F-4D97-AF65-F5344CB8AC3E}">
        <p14:creationId xmlns:p14="http://schemas.microsoft.com/office/powerpoint/2010/main" val="2007402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43551793-F8E1-4526-9979-803D40F849AF}"/>
              </a:ext>
            </a:extLst>
          </p:cNvPr>
          <p:cNvGrpSpPr>
            <a:grpSpLocks/>
          </p:cNvGrpSpPr>
          <p:nvPr/>
        </p:nvGrpSpPr>
        <p:grpSpPr bwMode="auto">
          <a:xfrm>
            <a:off x="0" y="3902075"/>
            <a:ext cx="3400425" cy="2949575"/>
            <a:chOff x="0" y="2458"/>
            <a:chExt cx="2142" cy="1858"/>
          </a:xfrm>
        </p:grpSpPr>
        <p:sp>
          <p:nvSpPr>
            <p:cNvPr id="6147" name="Freeform 3">
              <a:extLst>
                <a:ext uri="{FF2B5EF4-FFF2-40B4-BE49-F238E27FC236}">
                  <a16:creationId xmlns:a16="http://schemas.microsoft.com/office/drawing/2014/main" id="{981AEC25-5522-453B-B4F2-5A105F6D8090}"/>
                </a:ext>
              </a:extLst>
            </p:cNvPr>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sl-SI">
                <a:latin typeface="Arial" charset="0"/>
              </a:endParaRPr>
            </a:p>
          </p:txBody>
        </p:sp>
        <p:sp>
          <p:nvSpPr>
            <p:cNvPr id="6148" name="Freeform 4">
              <a:extLst>
                <a:ext uri="{FF2B5EF4-FFF2-40B4-BE49-F238E27FC236}">
                  <a16:creationId xmlns:a16="http://schemas.microsoft.com/office/drawing/2014/main" id="{42B76585-FDEA-42A3-B385-7E73DF44E97C}"/>
                </a:ext>
              </a:extLst>
            </p:cNvPr>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sl-SI">
                <a:latin typeface="Arial" charset="0"/>
              </a:endParaRPr>
            </a:p>
          </p:txBody>
        </p:sp>
        <p:sp>
          <p:nvSpPr>
            <p:cNvPr id="6149" name="Freeform 5">
              <a:extLst>
                <a:ext uri="{FF2B5EF4-FFF2-40B4-BE49-F238E27FC236}">
                  <a16:creationId xmlns:a16="http://schemas.microsoft.com/office/drawing/2014/main" id="{155CC6EB-EC61-4404-BADA-18B8C2556FCE}"/>
                </a:ext>
              </a:extLst>
            </p:cNvPr>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sl-SI">
                <a:latin typeface="Arial" charset="0"/>
              </a:endParaRPr>
            </a:p>
          </p:txBody>
        </p:sp>
        <p:sp>
          <p:nvSpPr>
            <p:cNvPr id="6150" name="Freeform 6">
              <a:extLst>
                <a:ext uri="{FF2B5EF4-FFF2-40B4-BE49-F238E27FC236}">
                  <a16:creationId xmlns:a16="http://schemas.microsoft.com/office/drawing/2014/main" id="{5A9A80CB-C429-4D16-98A9-A72F2A18F3C3}"/>
                </a:ext>
              </a:extLst>
            </p:cNvPr>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sl-SI">
                <a:latin typeface="Arial" charset="0"/>
              </a:endParaRPr>
            </a:p>
          </p:txBody>
        </p:sp>
        <p:sp>
          <p:nvSpPr>
            <p:cNvPr id="6151" name="Oval 7">
              <a:extLst>
                <a:ext uri="{FF2B5EF4-FFF2-40B4-BE49-F238E27FC236}">
                  <a16:creationId xmlns:a16="http://schemas.microsoft.com/office/drawing/2014/main" id="{9F4C96B3-E1C1-4D90-8839-184538236416}"/>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sl-SI">
                <a:latin typeface="Arial" charset="0"/>
              </a:endParaRPr>
            </a:p>
          </p:txBody>
        </p:sp>
        <p:sp>
          <p:nvSpPr>
            <p:cNvPr id="6152" name="Oval 8">
              <a:extLst>
                <a:ext uri="{FF2B5EF4-FFF2-40B4-BE49-F238E27FC236}">
                  <a16:creationId xmlns:a16="http://schemas.microsoft.com/office/drawing/2014/main" id="{00BE642D-3C4A-4486-B5EB-A587DE6564D7}"/>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sl-SI">
                <a:latin typeface="Arial" charset="0"/>
              </a:endParaRPr>
            </a:p>
          </p:txBody>
        </p:sp>
        <p:sp>
          <p:nvSpPr>
            <p:cNvPr id="6153" name="Oval 9">
              <a:extLst>
                <a:ext uri="{FF2B5EF4-FFF2-40B4-BE49-F238E27FC236}">
                  <a16:creationId xmlns:a16="http://schemas.microsoft.com/office/drawing/2014/main" id="{7C6F689E-932E-4161-AB8C-92B2353085AA}"/>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sl-SI">
                <a:latin typeface="Arial" charset="0"/>
              </a:endParaRPr>
            </a:p>
          </p:txBody>
        </p:sp>
      </p:grpSp>
      <p:sp>
        <p:nvSpPr>
          <p:cNvPr id="6154" name="Rectangle 10">
            <a:extLst>
              <a:ext uri="{FF2B5EF4-FFF2-40B4-BE49-F238E27FC236}">
                <a16:creationId xmlns:a16="http://schemas.microsoft.com/office/drawing/2014/main" id="{EC401F96-8EF8-4EFA-AF27-7ED3A4F55EC6}"/>
              </a:ext>
            </a:extLst>
          </p:cNvPr>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sl-SI"/>
              <a:t>Kliknite, če želite urediti slog naslova matrice</a:t>
            </a:r>
          </a:p>
        </p:txBody>
      </p:sp>
      <p:sp>
        <p:nvSpPr>
          <p:cNvPr id="6155" name="Rectangle 11">
            <a:extLst>
              <a:ext uri="{FF2B5EF4-FFF2-40B4-BE49-F238E27FC236}">
                <a16:creationId xmlns:a16="http://schemas.microsoft.com/office/drawing/2014/main" id="{ED8392D1-A9BF-48F0-95F7-EDD179162544}"/>
              </a:ext>
            </a:extLst>
          </p:cNvPr>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6156" name="Rectangle 12">
            <a:extLst>
              <a:ext uri="{FF2B5EF4-FFF2-40B4-BE49-F238E27FC236}">
                <a16:creationId xmlns:a16="http://schemas.microsoft.com/office/drawing/2014/main" id="{39D45D07-B134-4482-8A4F-5695E53531E3}"/>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effectLst>
                  <a:outerShdw blurRad="38100" dist="38100" dir="2700000" algn="tl">
                    <a:srgbClr val="010199"/>
                  </a:outerShdw>
                </a:effectLst>
                <a:latin typeface="Arial" charset="0"/>
              </a:defRPr>
            </a:lvl1pPr>
          </a:lstStyle>
          <a:p>
            <a:pPr>
              <a:defRPr/>
            </a:pPr>
            <a:endParaRPr lang="sl-SI"/>
          </a:p>
        </p:txBody>
      </p:sp>
      <p:sp>
        <p:nvSpPr>
          <p:cNvPr id="6157" name="Rectangle 13">
            <a:extLst>
              <a:ext uri="{FF2B5EF4-FFF2-40B4-BE49-F238E27FC236}">
                <a16:creationId xmlns:a16="http://schemas.microsoft.com/office/drawing/2014/main" id="{0A65B3D7-EE7B-4288-8546-7C83E30F080B}"/>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effectLst>
                  <a:outerShdw blurRad="38100" dist="38100" dir="2700000" algn="tl">
                    <a:srgbClr val="010199"/>
                  </a:outerShdw>
                </a:effectLst>
                <a:latin typeface="Arial" charset="0"/>
              </a:defRPr>
            </a:lvl1pPr>
          </a:lstStyle>
          <a:p>
            <a:pPr>
              <a:defRPr/>
            </a:pPr>
            <a:endParaRPr lang="sl-SI"/>
          </a:p>
        </p:txBody>
      </p:sp>
      <p:sp>
        <p:nvSpPr>
          <p:cNvPr id="6158" name="Rectangle 14">
            <a:extLst>
              <a:ext uri="{FF2B5EF4-FFF2-40B4-BE49-F238E27FC236}">
                <a16:creationId xmlns:a16="http://schemas.microsoft.com/office/drawing/2014/main" id="{D6B32368-EBB8-4366-AB8A-1B2E059975B9}"/>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defRPr>
            </a:lvl1pPr>
          </a:lstStyle>
          <a:p>
            <a:fld id="{9ADB89F9-88BD-4870-9377-175E0FB303A5}"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676"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3.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Rectangle 4">
            <a:extLst>
              <a:ext uri="{FF2B5EF4-FFF2-40B4-BE49-F238E27FC236}">
                <a16:creationId xmlns:a16="http://schemas.microsoft.com/office/drawing/2014/main" id="{1B14C926-8AA8-4601-8261-7C79D7AF106E}"/>
              </a:ext>
            </a:extLst>
          </p:cNvPr>
          <p:cNvSpPr>
            <a:spLocks noGrp="1" noChangeArrowheads="1"/>
          </p:cNvSpPr>
          <p:nvPr>
            <p:ph type="title"/>
          </p:nvPr>
        </p:nvSpPr>
        <p:spPr/>
        <p:txBody>
          <a:bodyPr/>
          <a:lstStyle/>
          <a:p>
            <a:pPr eaLnBrk="1" hangingPunct="1">
              <a:defRPr/>
            </a:pPr>
            <a:r>
              <a:rPr lang="sl-SI"/>
              <a:t>Kje je luna ko je ne vidimo ?</a:t>
            </a:r>
          </a:p>
        </p:txBody>
      </p:sp>
      <p:pic>
        <p:nvPicPr>
          <p:cNvPr id="2056" name="Picture 8" descr="mi_clem_full_moon_strtrk">
            <a:extLst>
              <a:ext uri="{FF2B5EF4-FFF2-40B4-BE49-F238E27FC236}">
                <a16:creationId xmlns:a16="http://schemas.microsoft.com/office/drawing/2014/main" id="{A4BE5B7D-22DA-4FD2-82D8-6EC9D7B83A16}"/>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5830888" y="2060575"/>
            <a:ext cx="3313112" cy="2409825"/>
          </a:xfrm>
        </p:spPr>
      </p:pic>
      <p:sp>
        <p:nvSpPr>
          <p:cNvPr id="2058" name="Rectangle 10">
            <a:extLst>
              <a:ext uri="{FF2B5EF4-FFF2-40B4-BE49-F238E27FC236}">
                <a16:creationId xmlns:a16="http://schemas.microsoft.com/office/drawing/2014/main" id="{E49A6E48-08D6-4760-944F-F40A636547DB}"/>
              </a:ext>
            </a:extLst>
          </p:cNvPr>
          <p:cNvSpPr>
            <a:spLocks noChangeArrowheads="1"/>
          </p:cNvSpPr>
          <p:nvPr/>
        </p:nvSpPr>
        <p:spPr bwMode="auto">
          <a:xfrm>
            <a:off x="0" y="1273175"/>
            <a:ext cx="6481763" cy="558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a:solidFill>
                  <a:srgbClr val="FF7C80"/>
                </a:solidFill>
                <a:latin typeface="Comic Sans MS" panose="030F0702030302020204" pitchFamily="66" charset="0"/>
              </a:rPr>
              <a:t>SISTEM ZEMLJE IN LUNE:</a:t>
            </a:r>
            <a:br>
              <a:rPr lang="sl-SI" altLang="sl-SI">
                <a:solidFill>
                  <a:srgbClr val="FF7C80"/>
                </a:solidFill>
                <a:latin typeface="Comic Sans MS" panose="030F0702030302020204" pitchFamily="66" charset="0"/>
              </a:rPr>
            </a:br>
            <a:br>
              <a:rPr lang="sl-SI" altLang="sl-SI"/>
            </a:br>
            <a:r>
              <a:rPr lang="sl-SI" altLang="sl-SI">
                <a:solidFill>
                  <a:schemeClr val="hlink"/>
                </a:solidFill>
              </a:rPr>
              <a:t>Sistem Zemlje in Lune bi v mnogih pogledih lahko opredelili tudi kot sistem dveh planetov. Njuno masno razmerje je namreč 81:1 (za primer masno razmerje med Titanom in Saturnom je 1:4150). Pogosto pravimo, da "kroži Luna okoli Zemlje". Vendar to ni povsem pravilno. Natančneje bi morali reči, da krožita Zemlja in Luna okoli skupnega težišča oz. baricentra, a to težišče leži globoko v Zemljini krogli. Tako da tudi prva trditev deloma drži.</a:t>
            </a:r>
            <a:br>
              <a:rPr lang="sl-SI" altLang="sl-SI">
                <a:solidFill>
                  <a:schemeClr val="hlink"/>
                </a:solidFill>
              </a:rPr>
            </a:br>
            <a:r>
              <a:rPr lang="sl-SI" altLang="sl-SI">
                <a:solidFill>
                  <a:schemeClr val="hlink"/>
                </a:solidFill>
              </a:rPr>
              <a:t>Lunin obhodni čas je 27,3 dneva in vsi nedvomno poznamo Lunine mene ali navidezne spremembe oblike. Od mlade do polne lune. Ko luna narašča, pogosto vidimo bledo svetlikanje neosvetljenega dela. Ta pojav nastane zaradi odboja sončnih žarkov od Zemlje proti Luni.</a:t>
            </a:r>
            <a:br>
              <a:rPr lang="sl-SI" altLang="sl-SI">
                <a:solidFill>
                  <a:schemeClr val="hlink"/>
                </a:solidFill>
              </a:rPr>
            </a:br>
            <a:r>
              <a:rPr lang="sl-SI" altLang="sl-SI">
                <a:solidFill>
                  <a:schemeClr val="hlink"/>
                </a:solidFill>
              </a:rPr>
              <a:t>Bodimo pozorni, da Lunina sinodska perioda (torej obdobje med dvema polnima lunama) ni 27,3 dneva ampak 29,5 dneva. Do tega pride, ker se Zemlja in Luna skupaj vrtita še okoli Sonca.</a:t>
            </a:r>
            <a:br>
              <a:rPr lang="sl-SI" altLang="sl-SI">
                <a:solidFill>
                  <a:schemeClr val="hlink"/>
                </a:solidFill>
              </a:rPr>
            </a:br>
            <a:endParaRPr lang="sl-SI" altLang="sl-SI"/>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052"/>
                                        </p:tgtEl>
                                        <p:attrNameLst>
                                          <p:attrName>style.visibility</p:attrName>
                                        </p:attrNameLst>
                                      </p:cBhvr>
                                      <p:to>
                                        <p:strVal val="visible"/>
                                      </p:to>
                                    </p:set>
                                    <p:anim calcmode="lin" valueType="num">
                                      <p:cBhvr>
                                        <p:cTn id="7" dur="500" fill="hold"/>
                                        <p:tgtEl>
                                          <p:spTgt spid="205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052"/>
                                        </p:tgtEl>
                                        <p:attrNameLst>
                                          <p:attrName>ppt_y</p:attrName>
                                        </p:attrNameLst>
                                      </p:cBhvr>
                                      <p:tavLst>
                                        <p:tav tm="0">
                                          <p:val>
                                            <p:strVal val="#ppt_y"/>
                                          </p:val>
                                        </p:tav>
                                        <p:tav tm="100000">
                                          <p:val>
                                            <p:strVal val="#ppt_y"/>
                                          </p:val>
                                        </p:tav>
                                      </p:tavLst>
                                    </p:anim>
                                    <p:anim calcmode="lin" valueType="num">
                                      <p:cBhvr>
                                        <p:cTn id="9" dur="500" fill="hold"/>
                                        <p:tgtEl>
                                          <p:spTgt spid="205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05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05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0" presetClass="entr" presetSubtype="0" fill="hold" grpId="0" nodeType="clickEffect">
                                  <p:stCondLst>
                                    <p:cond delay="0"/>
                                  </p:stCondLst>
                                  <p:childTnLst>
                                    <p:set>
                                      <p:cBhvr>
                                        <p:cTn id="15" dur="1" fill="hold">
                                          <p:stCondLst>
                                            <p:cond delay="0"/>
                                          </p:stCondLst>
                                        </p:cTn>
                                        <p:tgtEl>
                                          <p:spTgt spid="2058"/>
                                        </p:tgtEl>
                                        <p:attrNameLst>
                                          <p:attrName>style.visibility</p:attrName>
                                        </p:attrNameLst>
                                      </p:cBhvr>
                                      <p:to>
                                        <p:strVal val="visible"/>
                                      </p:to>
                                    </p:set>
                                    <p:animEffect transition="in" filter="fade">
                                      <p:cBhvr>
                                        <p:cTn id="16" dur="800" decel="100000"/>
                                        <p:tgtEl>
                                          <p:spTgt spid="2058"/>
                                        </p:tgtEl>
                                      </p:cBhvr>
                                    </p:animEffect>
                                    <p:anim calcmode="lin" valueType="num">
                                      <p:cBhvr>
                                        <p:cTn id="17" dur="800" decel="100000" fill="hold"/>
                                        <p:tgtEl>
                                          <p:spTgt spid="2058"/>
                                        </p:tgtEl>
                                        <p:attrNameLst>
                                          <p:attrName>style.rotation</p:attrName>
                                        </p:attrNameLst>
                                      </p:cBhvr>
                                      <p:tavLst>
                                        <p:tav tm="0">
                                          <p:val>
                                            <p:fltVal val="-90"/>
                                          </p:val>
                                        </p:tav>
                                        <p:tav tm="100000">
                                          <p:val>
                                            <p:fltVal val="0"/>
                                          </p:val>
                                        </p:tav>
                                      </p:tavLst>
                                    </p:anim>
                                    <p:anim calcmode="lin" valueType="num">
                                      <p:cBhvr>
                                        <p:cTn id="18" dur="800" decel="100000" fill="hold"/>
                                        <p:tgtEl>
                                          <p:spTgt spid="2058"/>
                                        </p:tgtEl>
                                        <p:attrNameLst>
                                          <p:attrName>ppt_x</p:attrName>
                                        </p:attrNameLst>
                                      </p:cBhvr>
                                      <p:tavLst>
                                        <p:tav tm="0">
                                          <p:val>
                                            <p:strVal val="#ppt_x+0.4"/>
                                          </p:val>
                                        </p:tav>
                                        <p:tav tm="100000">
                                          <p:val>
                                            <p:strVal val="#ppt_x-0.05"/>
                                          </p:val>
                                        </p:tav>
                                      </p:tavLst>
                                    </p:anim>
                                    <p:anim calcmode="lin" valueType="num">
                                      <p:cBhvr>
                                        <p:cTn id="19" dur="800" decel="100000" fill="hold"/>
                                        <p:tgtEl>
                                          <p:spTgt spid="2058"/>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2058"/>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2058"/>
                                        </p:tgtEl>
                                        <p:attrNameLst>
                                          <p:attrName>ppt_y</p:attrName>
                                        </p:attrNameLst>
                                      </p:cBhvr>
                                      <p:tavLst>
                                        <p:tav tm="0">
                                          <p:val>
                                            <p:strVal val="#ppt_y+0.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52" presetClass="entr" presetSubtype="0" fill="hold" nodeType="clickEffect">
                                  <p:stCondLst>
                                    <p:cond delay="0"/>
                                  </p:stCondLst>
                                  <p:childTnLst>
                                    <p:set>
                                      <p:cBhvr>
                                        <p:cTn id="25" dur="1" fill="hold">
                                          <p:stCondLst>
                                            <p:cond delay="0"/>
                                          </p:stCondLst>
                                        </p:cTn>
                                        <p:tgtEl>
                                          <p:spTgt spid="2056"/>
                                        </p:tgtEl>
                                        <p:attrNameLst>
                                          <p:attrName>style.visibility</p:attrName>
                                        </p:attrNameLst>
                                      </p:cBhvr>
                                      <p:to>
                                        <p:strVal val="visible"/>
                                      </p:to>
                                    </p:set>
                                    <p:animScale>
                                      <p:cBhvr>
                                        <p:cTn id="26" dur="1000" decel="50000" fill="hold">
                                          <p:stCondLst>
                                            <p:cond delay="0"/>
                                          </p:stCondLst>
                                        </p:cTn>
                                        <p:tgtEl>
                                          <p:spTgt spid="205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2056"/>
                                        </p:tgtEl>
                                        <p:attrNameLst>
                                          <p:attrName>ppt_x</p:attrName>
                                          <p:attrName>ppt_y</p:attrName>
                                        </p:attrNameLst>
                                      </p:cBhvr>
                                    </p:animMotion>
                                    <p:animEffect transition="in" filter="fade">
                                      <p:cBhvr>
                                        <p:cTn id="28" dur="1000"/>
                                        <p:tgtEl>
                                          <p:spTgt spid="2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0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BC8D36D-C98F-4F31-BC23-5337143D289C}"/>
              </a:ext>
            </a:extLst>
          </p:cNvPr>
          <p:cNvSpPr>
            <a:spLocks noGrp="1" noChangeArrowheads="1"/>
          </p:cNvSpPr>
          <p:nvPr>
            <p:ph type="title"/>
          </p:nvPr>
        </p:nvSpPr>
        <p:spPr>
          <a:xfrm>
            <a:off x="468313" y="260350"/>
            <a:ext cx="8229600" cy="1139825"/>
          </a:xfrm>
        </p:spPr>
        <p:txBody>
          <a:bodyPr/>
          <a:lstStyle/>
          <a:p>
            <a:pPr eaLnBrk="1" hangingPunct="1">
              <a:defRPr/>
            </a:pPr>
            <a:r>
              <a:rPr lang="sl-SI">
                <a:solidFill>
                  <a:schemeClr val="folHlink"/>
                </a:solidFill>
                <a:latin typeface="Comic Sans MS" pitchFamily="66" charset="0"/>
              </a:rPr>
              <a:t>Čas Lune okoli Zemlje</a:t>
            </a:r>
          </a:p>
        </p:txBody>
      </p:sp>
      <p:sp>
        <p:nvSpPr>
          <p:cNvPr id="11267" name="Rectangle 3">
            <a:extLst>
              <a:ext uri="{FF2B5EF4-FFF2-40B4-BE49-F238E27FC236}">
                <a16:creationId xmlns:a16="http://schemas.microsoft.com/office/drawing/2014/main" id="{DFAA7CD1-67D3-4D8E-B3C7-EEB383BABA65}"/>
              </a:ext>
            </a:extLst>
          </p:cNvPr>
          <p:cNvSpPr>
            <a:spLocks noGrp="1" noChangeArrowheads="1"/>
          </p:cNvSpPr>
          <p:nvPr>
            <p:ph type="body" sz="half" idx="1"/>
          </p:nvPr>
        </p:nvSpPr>
        <p:spPr>
          <a:xfrm>
            <a:off x="0" y="1773238"/>
            <a:ext cx="4835525" cy="4530725"/>
          </a:xfrm>
        </p:spPr>
        <p:txBody>
          <a:bodyPr/>
          <a:lstStyle/>
          <a:p>
            <a:pPr eaLnBrk="1" hangingPunct="1">
              <a:lnSpc>
                <a:spcPct val="80000"/>
              </a:lnSpc>
              <a:spcBef>
                <a:spcPct val="0"/>
              </a:spcBef>
              <a:buClrTx/>
              <a:buSzTx/>
              <a:buFontTx/>
              <a:buNone/>
            </a:pPr>
            <a:r>
              <a:rPr lang="sl-SI" altLang="sl-SI" sz="1200">
                <a:solidFill>
                  <a:srgbClr val="99CCFF"/>
                </a:solidFill>
                <a:effectLst/>
                <a:latin typeface="Comic Sans MS" panose="030F0702030302020204" pitchFamily="66" charset="0"/>
              </a:rPr>
              <a:t>Lunin vrtilni čas (čas porabljen za en obrat okoli osi) je enak obhodnemu času, torej 27,3 dneva. To je posledica plimskega trenja. Nekdaj je bila Luna veliko bližje Zemlji kot danes, ko kroži na višini okoli 370000 km. Zemljin vrtilni čas je bil včasih krajši, celo danes se "dan" postopoma daljša, Luno pa odnaša navzven, proč od Zemlje. Vendar so ti učinki zelo majhni. Tako se Luna od Zemlje oddalji letno za približno 4cm. Zaradi usklajenega vrtenja je del Lune ves čas obrnjen stran od nas (Zadnja stran Lune). To smo sigurno ugotovili že vsi, saj je treba samo tu pa tam pogledati v Luno in ugotovimo, da nam ves čas kaže isti obraz. Do leta 1959, ko so Rusi izstrelili Lunik 3, o zadnji strani Lune nismo vedeli ničesar. Izkazalo se je da je podoben sprednjemu delu, le da so površinske tvorbe nekoliko drugačne.</a:t>
            </a:r>
            <a:br>
              <a:rPr lang="sl-SI" altLang="sl-SI" sz="1200">
                <a:solidFill>
                  <a:srgbClr val="99CCFF"/>
                </a:solidFill>
                <a:effectLst/>
                <a:latin typeface="Comic Sans MS" panose="030F0702030302020204" pitchFamily="66" charset="0"/>
              </a:rPr>
            </a:br>
            <a:r>
              <a:rPr lang="sl-SI" altLang="sl-SI" sz="1200">
                <a:solidFill>
                  <a:srgbClr val="99CCFF"/>
                </a:solidFill>
                <a:effectLst/>
                <a:latin typeface="Comic Sans MS" panose="030F0702030302020204" pitchFamily="66" charset="0"/>
              </a:rPr>
              <a:t>Trditev, da nam Luna kaže ves čas isti obraz, ni povsem pravilna, saj se le ta nekoliko spreminja zaradi libracij. Vsega skupaj tako vidimo 59% Luninega površa. 41% pa ga ostaja ves čas skritega. Seveda pa ga nikoli ne moremo videti več kot 50% naenkrat. Najpomembnejše nihanje je libracija po dolžini, ki nastaja zaradi eliptične poti Lune okoli Zemlje. Luna se tako premika najhitreje kadara nam je najbližje (je v perigeju), ker pa se hitrost Lune okoli svoje osi ne spreminja, prideta lega v tirnici in osni zasuk občasno v "razkorak". Tako lahko vidimo teren, ki je tudi za običajnim robom Lune. </a:t>
            </a:r>
          </a:p>
          <a:p>
            <a:pPr eaLnBrk="1" hangingPunct="1">
              <a:lnSpc>
                <a:spcPct val="80000"/>
              </a:lnSpc>
            </a:pPr>
            <a:endParaRPr lang="sl-SI" altLang="sl-SI" sz="1200">
              <a:solidFill>
                <a:srgbClr val="99CCFF"/>
              </a:solidFill>
              <a:effectLst/>
              <a:latin typeface="Comic Sans MS" panose="030F0702030302020204" pitchFamily="66" charset="0"/>
            </a:endParaRPr>
          </a:p>
        </p:txBody>
      </p:sp>
      <p:pic>
        <p:nvPicPr>
          <p:cNvPr id="11269" name="Picture 5" descr="pijana_luna">
            <a:extLst>
              <a:ext uri="{FF2B5EF4-FFF2-40B4-BE49-F238E27FC236}">
                <a16:creationId xmlns:a16="http://schemas.microsoft.com/office/drawing/2014/main" id="{A7561188-02FE-46E6-B483-21F86366A98E}"/>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932363" y="2276475"/>
            <a:ext cx="4211637" cy="3097213"/>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500" decel="50000" fill="hold">
                                          <p:stCondLst>
                                            <p:cond delay="0"/>
                                          </p:stCondLst>
                                        </p:cTn>
                                        <p:tgtEl>
                                          <p:spTgt spid="1126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26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266"/>
                                        </p:tgtEl>
                                        <p:attrNameLst>
                                          <p:attrName>ppt_w</p:attrName>
                                        </p:attrNameLst>
                                      </p:cBhvr>
                                      <p:tavLst>
                                        <p:tav tm="0">
                                          <p:val>
                                            <p:strVal val="#ppt_w*.05"/>
                                          </p:val>
                                        </p:tav>
                                        <p:tav tm="100000">
                                          <p:val>
                                            <p:strVal val="#ppt_w"/>
                                          </p:val>
                                        </p:tav>
                                      </p:tavLst>
                                    </p:anim>
                                    <p:anim calcmode="lin" valueType="num">
                                      <p:cBhvr>
                                        <p:cTn id="10" dur="1000" fill="hold"/>
                                        <p:tgtEl>
                                          <p:spTgt spid="1126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26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26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26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26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1267">
                                            <p:txEl>
                                              <p:pRg st="0" end="0"/>
                                            </p:txEl>
                                          </p:spTgt>
                                        </p:tgtEl>
                                        <p:attrNameLst>
                                          <p:attrName>style.visibility</p:attrName>
                                        </p:attrNameLst>
                                      </p:cBhvr>
                                      <p:to>
                                        <p:strVal val="visible"/>
                                      </p:to>
                                    </p:set>
                                    <p:animEffect transition="in" filter="fade">
                                      <p:cBhvr>
                                        <p:cTn id="19" dur="1000"/>
                                        <p:tgtEl>
                                          <p:spTgt spid="11267">
                                            <p:txEl>
                                              <p:pRg st="0" end="0"/>
                                            </p:txEl>
                                          </p:spTgt>
                                        </p:tgtEl>
                                      </p:cBhvr>
                                    </p:animEffect>
                                    <p:anim calcmode="lin" valueType="num">
                                      <p:cBhvr>
                                        <p:cTn id="20"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112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55" presetClass="entr" presetSubtype="0" fill="hold" nodeType="clickEffect">
                                  <p:stCondLst>
                                    <p:cond delay="0"/>
                                  </p:stCondLst>
                                  <p:childTnLst>
                                    <p:set>
                                      <p:cBhvr>
                                        <p:cTn id="25" dur="1" fill="hold">
                                          <p:stCondLst>
                                            <p:cond delay="0"/>
                                          </p:stCondLst>
                                        </p:cTn>
                                        <p:tgtEl>
                                          <p:spTgt spid="11269"/>
                                        </p:tgtEl>
                                        <p:attrNameLst>
                                          <p:attrName>style.visibility</p:attrName>
                                        </p:attrNameLst>
                                      </p:cBhvr>
                                      <p:to>
                                        <p:strVal val="visible"/>
                                      </p:to>
                                    </p:set>
                                    <p:anim calcmode="lin" valueType="num">
                                      <p:cBhvr>
                                        <p:cTn id="26" dur="1000" fill="hold"/>
                                        <p:tgtEl>
                                          <p:spTgt spid="11269"/>
                                        </p:tgtEl>
                                        <p:attrNameLst>
                                          <p:attrName>ppt_w</p:attrName>
                                        </p:attrNameLst>
                                      </p:cBhvr>
                                      <p:tavLst>
                                        <p:tav tm="0">
                                          <p:val>
                                            <p:strVal val="#ppt_w*0.70"/>
                                          </p:val>
                                        </p:tav>
                                        <p:tav tm="100000">
                                          <p:val>
                                            <p:strVal val="#ppt_w"/>
                                          </p:val>
                                        </p:tav>
                                      </p:tavLst>
                                    </p:anim>
                                    <p:anim calcmode="lin" valueType="num">
                                      <p:cBhvr>
                                        <p:cTn id="27" dur="1000" fill="hold"/>
                                        <p:tgtEl>
                                          <p:spTgt spid="11269"/>
                                        </p:tgtEl>
                                        <p:attrNameLst>
                                          <p:attrName>ppt_h</p:attrName>
                                        </p:attrNameLst>
                                      </p:cBhvr>
                                      <p:tavLst>
                                        <p:tav tm="0">
                                          <p:val>
                                            <p:strVal val="#ppt_h"/>
                                          </p:val>
                                        </p:tav>
                                        <p:tav tm="100000">
                                          <p:val>
                                            <p:strVal val="#ppt_h"/>
                                          </p:val>
                                        </p:tav>
                                      </p:tavLst>
                                    </p:anim>
                                    <p:animEffect transition="in" filter="fade">
                                      <p:cBhvr>
                                        <p:cTn id="28" dur="1000"/>
                                        <p:tgtEl>
                                          <p:spTgt spid="11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D5DF908-3E8E-43B0-8BBF-9438DF84082C}"/>
              </a:ext>
            </a:extLst>
          </p:cNvPr>
          <p:cNvSpPr>
            <a:spLocks noGrp="1" noChangeArrowheads="1"/>
          </p:cNvSpPr>
          <p:nvPr>
            <p:ph type="title"/>
          </p:nvPr>
        </p:nvSpPr>
        <p:spPr/>
        <p:txBody>
          <a:bodyPr/>
          <a:lstStyle/>
          <a:p>
            <a:pPr eaLnBrk="1" hangingPunct="1">
              <a:defRPr/>
            </a:pPr>
            <a:r>
              <a:rPr lang="sl-SI">
                <a:solidFill>
                  <a:srgbClr val="99CCFF"/>
                </a:solidFill>
                <a:latin typeface="Comic Sans MS" pitchFamily="66" charset="0"/>
              </a:rPr>
              <a:t>Lunin mrk</a:t>
            </a:r>
          </a:p>
        </p:txBody>
      </p:sp>
      <p:sp>
        <p:nvSpPr>
          <p:cNvPr id="13315" name="Rectangle 3">
            <a:extLst>
              <a:ext uri="{FF2B5EF4-FFF2-40B4-BE49-F238E27FC236}">
                <a16:creationId xmlns:a16="http://schemas.microsoft.com/office/drawing/2014/main" id="{A000B965-1D60-4303-9C8D-F450542820D2}"/>
              </a:ext>
            </a:extLst>
          </p:cNvPr>
          <p:cNvSpPr>
            <a:spLocks noGrp="1" noChangeArrowheads="1"/>
          </p:cNvSpPr>
          <p:nvPr>
            <p:ph type="body" sz="half" idx="1"/>
          </p:nvPr>
        </p:nvSpPr>
        <p:spPr>
          <a:xfrm>
            <a:off x="0" y="1125538"/>
            <a:ext cx="4495800" cy="5373687"/>
          </a:xfrm>
        </p:spPr>
        <p:txBody>
          <a:bodyPr/>
          <a:lstStyle/>
          <a:p>
            <a:pPr eaLnBrk="1" hangingPunct="1">
              <a:lnSpc>
                <a:spcPct val="80000"/>
              </a:lnSpc>
              <a:defRPr/>
            </a:pPr>
            <a:r>
              <a:rPr lang="sl-SI" sz="2000"/>
              <a:t>Lunin mrk nastane, kadar Luna pri gibanju okrog Zemlje pride v Zemljino senco. Sonce sveti na vse strani. Sveti tudi proti Luni, Zemlja, ki stoji vmes, meče senco. V to senco pride Luna (slika). Premer Zemljine sence je na oddaljenosti, na kateri se giblje Luna, priblizno dvainpolkrat večji od premera Lune, zato mrk vidijo vsi Zemljani, ki imajo takrat Luno nad obzorjem.</a:t>
            </a:r>
          </a:p>
          <a:p>
            <a:pPr eaLnBrk="1" hangingPunct="1">
              <a:lnSpc>
                <a:spcPct val="80000"/>
              </a:lnSpc>
              <a:buFont typeface="Wingdings" panose="05000000000000000000" pitchFamily="2" charset="2"/>
              <a:buNone/>
              <a:defRPr/>
            </a:pPr>
            <a:r>
              <a:rPr lang="sl-SI" sz="2000"/>
              <a:t> </a:t>
            </a:r>
          </a:p>
          <a:p>
            <a:pPr eaLnBrk="1" hangingPunct="1">
              <a:lnSpc>
                <a:spcPct val="80000"/>
              </a:lnSpc>
              <a:defRPr/>
            </a:pPr>
            <a:r>
              <a:rPr lang="sl-SI" sz="2000" i="1"/>
              <a:t>Slika : Lunin mrk vidijo vsi Zemljani, ki imajo tedaj Luno nad obzorjem. </a:t>
            </a:r>
          </a:p>
          <a:p>
            <a:pPr eaLnBrk="1" hangingPunct="1">
              <a:lnSpc>
                <a:spcPct val="80000"/>
              </a:lnSpc>
              <a:buFont typeface="Wingdings" panose="05000000000000000000" pitchFamily="2" charset="2"/>
              <a:buNone/>
              <a:defRPr/>
            </a:pPr>
            <a:endParaRPr lang="sl-SI" sz="2000"/>
          </a:p>
          <a:p>
            <a:pPr eaLnBrk="1" hangingPunct="1">
              <a:lnSpc>
                <a:spcPct val="80000"/>
              </a:lnSpc>
              <a:defRPr/>
            </a:pPr>
            <a:r>
              <a:rPr lang="sl-SI" sz="2000"/>
              <a:t>Lunin mrk vidimo s tistega dela zemeljskega površja, ki je v tem &amp;ccaron;asu obrnjeno k Luni. Iz naših krajev smo lahko opazovali popolni Lunin mrk januarja 2001.</a:t>
            </a:r>
          </a:p>
        </p:txBody>
      </p:sp>
      <p:pic>
        <p:nvPicPr>
          <p:cNvPr id="13317" name="Picture 5" descr="Image11">
            <a:extLst>
              <a:ext uri="{FF2B5EF4-FFF2-40B4-BE49-F238E27FC236}">
                <a16:creationId xmlns:a16="http://schemas.microsoft.com/office/drawing/2014/main" id="{9E54CF61-B4DB-4CBF-8B74-9343AF887C93}"/>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8200" y="2420938"/>
            <a:ext cx="4495800" cy="2952750"/>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plus(in)">
                                      <p:cBhvr>
                                        <p:cTn id="7" dur="20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2" presetClass="entr" presetSubtype="0" fill="hold" grpId="0"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Scale>
                                      <p:cBhvr>
                                        <p:cTn id="12" dur="1000" decel="50000" fill="hold">
                                          <p:stCondLst>
                                            <p:cond delay="0"/>
                                          </p:stCondLst>
                                        </p:cTn>
                                        <p:tgtEl>
                                          <p:spTgt spid="13315">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13315">
                                            <p:txEl>
                                              <p:pRg st="0" end="0"/>
                                            </p:txEl>
                                          </p:spTgt>
                                        </p:tgtEl>
                                        <p:attrNameLst>
                                          <p:attrName>ppt_x</p:attrName>
                                          <p:attrName>ppt_y</p:attrName>
                                        </p:attrNameLst>
                                      </p:cBhvr>
                                    </p:animMotion>
                                    <p:animEffect transition="in" filter="fade">
                                      <p:cBhvr>
                                        <p:cTn id="14" dur="1000"/>
                                        <p:tgtEl>
                                          <p:spTgt spid="13315">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2" presetClass="entr" presetSubtype="0" fill="hold" grpId="0" nodeType="clickEffect">
                                  <p:stCondLst>
                                    <p:cond delay="0"/>
                                  </p:stCondLst>
                                  <p:childTnLst>
                                    <p:set>
                                      <p:cBhvr>
                                        <p:cTn id="18" dur="1" fill="hold">
                                          <p:stCondLst>
                                            <p:cond delay="0"/>
                                          </p:stCondLst>
                                        </p:cTn>
                                        <p:tgtEl>
                                          <p:spTgt spid="13315">
                                            <p:txEl>
                                              <p:pRg st="1" end="1"/>
                                            </p:txEl>
                                          </p:spTgt>
                                        </p:tgtEl>
                                        <p:attrNameLst>
                                          <p:attrName>style.visibility</p:attrName>
                                        </p:attrNameLst>
                                      </p:cBhvr>
                                      <p:to>
                                        <p:strVal val="visible"/>
                                      </p:to>
                                    </p:set>
                                    <p:animScale>
                                      <p:cBhvr>
                                        <p:cTn id="19" dur="1000" decel="50000" fill="hold">
                                          <p:stCondLst>
                                            <p:cond delay="0"/>
                                          </p:stCondLst>
                                        </p:cTn>
                                        <p:tgtEl>
                                          <p:spTgt spid="13315">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13315">
                                            <p:txEl>
                                              <p:pRg st="1" end="1"/>
                                            </p:txEl>
                                          </p:spTgt>
                                        </p:tgtEl>
                                        <p:attrNameLst>
                                          <p:attrName>ppt_x</p:attrName>
                                          <p:attrName>ppt_y</p:attrName>
                                        </p:attrNameLst>
                                      </p:cBhvr>
                                    </p:animMotion>
                                    <p:animEffect transition="in" filter="fade">
                                      <p:cBhvr>
                                        <p:cTn id="21" dur="1000"/>
                                        <p:tgtEl>
                                          <p:spTgt spid="13315">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2" presetClass="entr" presetSubtype="0" fill="hold" grpId="0" nodeType="clickEffect">
                                  <p:stCondLst>
                                    <p:cond delay="0"/>
                                  </p:stCondLst>
                                  <p:childTnLst>
                                    <p:set>
                                      <p:cBhvr>
                                        <p:cTn id="25" dur="1" fill="hold">
                                          <p:stCondLst>
                                            <p:cond delay="0"/>
                                          </p:stCondLst>
                                        </p:cTn>
                                        <p:tgtEl>
                                          <p:spTgt spid="13315">
                                            <p:txEl>
                                              <p:pRg st="2" end="2"/>
                                            </p:txEl>
                                          </p:spTgt>
                                        </p:tgtEl>
                                        <p:attrNameLst>
                                          <p:attrName>style.visibility</p:attrName>
                                        </p:attrNameLst>
                                      </p:cBhvr>
                                      <p:to>
                                        <p:strVal val="visible"/>
                                      </p:to>
                                    </p:set>
                                    <p:animScale>
                                      <p:cBhvr>
                                        <p:cTn id="26" dur="1000" decel="50000" fill="hold">
                                          <p:stCondLst>
                                            <p:cond delay="0"/>
                                          </p:stCondLst>
                                        </p:cTn>
                                        <p:tgtEl>
                                          <p:spTgt spid="13315">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13315">
                                            <p:txEl>
                                              <p:pRg st="2" end="2"/>
                                            </p:txEl>
                                          </p:spTgt>
                                        </p:tgtEl>
                                        <p:attrNameLst>
                                          <p:attrName>ppt_x</p:attrName>
                                          <p:attrName>ppt_y</p:attrName>
                                        </p:attrNameLst>
                                      </p:cBhvr>
                                    </p:animMotion>
                                    <p:animEffect transition="in" filter="fade">
                                      <p:cBhvr>
                                        <p:cTn id="28" dur="1000"/>
                                        <p:tgtEl>
                                          <p:spTgt spid="13315">
                                            <p:txEl>
                                              <p:pRg st="2" end="2"/>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2" presetClass="entr" presetSubtype="0" fill="hold" grpId="0" nodeType="clickEffect">
                                  <p:stCondLst>
                                    <p:cond delay="0"/>
                                  </p:stCondLst>
                                  <p:childTnLst>
                                    <p:set>
                                      <p:cBhvr>
                                        <p:cTn id="32" dur="1" fill="hold">
                                          <p:stCondLst>
                                            <p:cond delay="0"/>
                                          </p:stCondLst>
                                        </p:cTn>
                                        <p:tgtEl>
                                          <p:spTgt spid="13315">
                                            <p:txEl>
                                              <p:pRg st="4" end="4"/>
                                            </p:txEl>
                                          </p:spTgt>
                                        </p:tgtEl>
                                        <p:attrNameLst>
                                          <p:attrName>style.visibility</p:attrName>
                                        </p:attrNameLst>
                                      </p:cBhvr>
                                      <p:to>
                                        <p:strVal val="visible"/>
                                      </p:to>
                                    </p:set>
                                    <p:animScale>
                                      <p:cBhvr>
                                        <p:cTn id="33" dur="1000" decel="50000" fill="hold">
                                          <p:stCondLst>
                                            <p:cond delay="0"/>
                                          </p:stCondLst>
                                        </p:cTn>
                                        <p:tgtEl>
                                          <p:spTgt spid="13315">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13315">
                                            <p:txEl>
                                              <p:pRg st="4" end="4"/>
                                            </p:txEl>
                                          </p:spTgt>
                                        </p:tgtEl>
                                        <p:attrNameLst>
                                          <p:attrName>ppt_x</p:attrName>
                                          <p:attrName>ppt_y</p:attrName>
                                        </p:attrNameLst>
                                      </p:cBhvr>
                                    </p:animMotion>
                                    <p:animEffect transition="in" filter="fade">
                                      <p:cBhvr>
                                        <p:cTn id="35" dur="1000"/>
                                        <p:tgtEl>
                                          <p:spTgt spid="13315">
                                            <p:txEl>
                                              <p:pRg st="4" end="4"/>
                                            </p:txEl>
                                          </p:spTgt>
                                        </p:tgtEl>
                                      </p:cBhvr>
                                    </p:animEffect>
                                  </p:childTnLst>
                                </p:cTn>
                              </p:par>
                              <p:par>
                                <p:cTn id="36" presetID="52" presetClass="entr" presetSubtype="0" fill="hold" nodeType="withEffect">
                                  <p:stCondLst>
                                    <p:cond delay="0"/>
                                  </p:stCondLst>
                                  <p:childTnLst>
                                    <p:set>
                                      <p:cBhvr>
                                        <p:cTn id="37" dur="1" fill="hold">
                                          <p:stCondLst>
                                            <p:cond delay="0"/>
                                          </p:stCondLst>
                                        </p:cTn>
                                        <p:tgtEl>
                                          <p:spTgt spid="13317"/>
                                        </p:tgtEl>
                                        <p:attrNameLst>
                                          <p:attrName>style.visibility</p:attrName>
                                        </p:attrNameLst>
                                      </p:cBhvr>
                                      <p:to>
                                        <p:strVal val="visible"/>
                                      </p:to>
                                    </p:set>
                                    <p:animScale>
                                      <p:cBhvr>
                                        <p:cTn id="38" dur="1000" decel="50000" fill="hold">
                                          <p:stCondLst>
                                            <p:cond delay="0"/>
                                          </p:stCondLst>
                                        </p:cTn>
                                        <p:tgtEl>
                                          <p:spTgt spid="1331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1000" decel="50000" fill="hold">
                                          <p:stCondLst>
                                            <p:cond delay="0"/>
                                          </p:stCondLst>
                                        </p:cTn>
                                        <p:tgtEl>
                                          <p:spTgt spid="13317"/>
                                        </p:tgtEl>
                                        <p:attrNameLst>
                                          <p:attrName>ppt_x</p:attrName>
                                          <p:attrName>ppt_y</p:attrName>
                                        </p:attrNameLst>
                                      </p:cBhvr>
                                    </p:animMotion>
                                    <p:animEffect transition="in" filter="fade">
                                      <p:cBhvr>
                                        <p:cTn id="40" dur="1000"/>
                                        <p:tgtEl>
                                          <p:spTgt spid="13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5335010E-A73E-4FA9-ACD9-58A65B279438}"/>
              </a:ext>
            </a:extLst>
          </p:cNvPr>
          <p:cNvSpPr>
            <a:spLocks noGrp="1" noChangeArrowheads="1"/>
          </p:cNvSpPr>
          <p:nvPr>
            <p:ph type="title" sz="quarter"/>
          </p:nvPr>
        </p:nvSpPr>
        <p:spPr/>
        <p:txBody>
          <a:bodyPr/>
          <a:lstStyle/>
          <a:p>
            <a:pPr eaLnBrk="1" hangingPunct="1">
              <a:defRPr/>
            </a:pPr>
            <a:r>
              <a:rPr lang="sl-SI">
                <a:solidFill>
                  <a:srgbClr val="99CCFF"/>
                </a:solidFill>
                <a:latin typeface="Comic Sans MS" pitchFamily="66" charset="0"/>
              </a:rPr>
              <a:t>Lunine mene</a:t>
            </a:r>
          </a:p>
        </p:txBody>
      </p:sp>
      <p:pic>
        <p:nvPicPr>
          <p:cNvPr id="15365" name="Picture 5" descr="luna_prazna">
            <a:extLst>
              <a:ext uri="{FF2B5EF4-FFF2-40B4-BE49-F238E27FC236}">
                <a16:creationId xmlns:a16="http://schemas.microsoft.com/office/drawing/2014/main" id="{F57936DB-48C1-461E-A369-68B3E1C58FC8}"/>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2411413" y="2852738"/>
            <a:ext cx="1223962" cy="1150937"/>
          </a:xfrm>
          <a:noFill/>
          <a:extLst>
            <a:ext uri="{909E8E84-426E-40DD-AFC4-6F175D3DCCD1}">
              <a14:hiddenFill xmlns:a14="http://schemas.microsoft.com/office/drawing/2010/main">
                <a:solidFill>
                  <a:srgbClr val="FFFFFF"/>
                </a:solidFill>
              </a14:hiddenFill>
            </a:ext>
          </a:extLst>
        </p:spPr>
      </p:pic>
      <p:pic>
        <p:nvPicPr>
          <p:cNvPr id="15368" name="Picture 8" descr="luna_prvi">
            <a:extLst>
              <a:ext uri="{FF2B5EF4-FFF2-40B4-BE49-F238E27FC236}">
                <a16:creationId xmlns:a16="http://schemas.microsoft.com/office/drawing/2014/main" id="{1EF30455-57A8-481C-83FF-D982DE7F0A41}"/>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7667625" y="2781300"/>
            <a:ext cx="1225550" cy="1225550"/>
          </a:xfrm>
          <a:noFill/>
          <a:extLst>
            <a:ext uri="{909E8E84-426E-40DD-AFC4-6F175D3DCCD1}">
              <a14:hiddenFill xmlns:a14="http://schemas.microsoft.com/office/drawing/2010/main">
                <a:solidFill>
                  <a:srgbClr val="FFFFFF"/>
                </a:solidFill>
              </a14:hiddenFill>
            </a:ext>
          </a:extLst>
        </p:spPr>
      </p:pic>
      <p:pic>
        <p:nvPicPr>
          <p:cNvPr id="15371" name="Picture 11" descr="luna_polna">
            <a:extLst>
              <a:ext uri="{FF2B5EF4-FFF2-40B4-BE49-F238E27FC236}">
                <a16:creationId xmlns:a16="http://schemas.microsoft.com/office/drawing/2014/main" id="{DCFE955D-DD39-46EB-A89C-16218C0277E4}"/>
              </a:ext>
            </a:extLst>
          </p:cNvPr>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2411413" y="4292600"/>
            <a:ext cx="1223962" cy="1223963"/>
          </a:xfrm>
          <a:noFill/>
          <a:extLst>
            <a:ext uri="{909E8E84-426E-40DD-AFC4-6F175D3DCCD1}">
              <a14:hiddenFill xmlns:a14="http://schemas.microsoft.com/office/drawing/2010/main">
                <a:solidFill>
                  <a:srgbClr val="FFFFFF"/>
                </a:solidFill>
              </a14:hiddenFill>
            </a:ext>
          </a:extLst>
        </p:spPr>
      </p:pic>
      <p:pic>
        <p:nvPicPr>
          <p:cNvPr id="15374" name="Picture 14" descr="luna_zadnji">
            <a:extLst>
              <a:ext uri="{FF2B5EF4-FFF2-40B4-BE49-F238E27FC236}">
                <a16:creationId xmlns:a16="http://schemas.microsoft.com/office/drawing/2014/main" id="{A08C1A52-160D-41D9-82DA-AADE2351292B}"/>
              </a:ext>
            </a:extLst>
          </p:cNvPr>
          <p:cNvPicPr>
            <a:picLocks noGrp="1" noChangeAspect="1" noChangeArrowheads="1"/>
          </p:cNvPicPr>
          <p:nvPr>
            <p:ph sz="quarter" idx="4"/>
          </p:nvPr>
        </p:nvPicPr>
        <p:blipFill>
          <a:blip r:embed="rId5">
            <a:extLst>
              <a:ext uri="{28A0092B-C50C-407E-A947-70E740481C1C}">
                <a14:useLocalDpi xmlns:a14="http://schemas.microsoft.com/office/drawing/2010/main" val="0"/>
              </a:ext>
            </a:extLst>
          </a:blip>
          <a:srcRect/>
          <a:stretch>
            <a:fillRect/>
          </a:stretch>
        </p:blipFill>
        <p:spPr>
          <a:xfrm>
            <a:off x="7667625" y="4292600"/>
            <a:ext cx="1223963" cy="1223963"/>
          </a:xfrm>
          <a:noFill/>
          <a:extLst>
            <a:ext uri="{909E8E84-426E-40DD-AFC4-6F175D3DCCD1}">
              <a14:hiddenFill xmlns:a14="http://schemas.microsoft.com/office/drawing/2010/main">
                <a:solidFill>
                  <a:srgbClr val="FFFFFF"/>
                </a:solidFill>
              </a14:hiddenFill>
            </a:ext>
          </a:extLst>
        </p:spPr>
      </p:pic>
      <p:sp>
        <p:nvSpPr>
          <p:cNvPr id="15376" name="Text Box 16">
            <a:extLst>
              <a:ext uri="{FF2B5EF4-FFF2-40B4-BE49-F238E27FC236}">
                <a16:creationId xmlns:a16="http://schemas.microsoft.com/office/drawing/2014/main" id="{B02E7974-2D07-4370-98CC-EFA03C3F1E56}"/>
              </a:ext>
            </a:extLst>
          </p:cNvPr>
          <p:cNvSpPr txBox="1">
            <a:spLocks noChangeArrowheads="1"/>
          </p:cNvSpPr>
          <p:nvPr/>
        </p:nvSpPr>
        <p:spPr bwMode="auto">
          <a:xfrm>
            <a:off x="0" y="3213100"/>
            <a:ext cx="23399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a:solidFill>
                  <a:srgbClr val="99CCFF"/>
                </a:solidFill>
              </a:rPr>
              <a:t>1.Prazna Luna-MLAJ</a:t>
            </a:r>
          </a:p>
        </p:txBody>
      </p:sp>
      <p:sp>
        <p:nvSpPr>
          <p:cNvPr id="15377" name="Text Box 17">
            <a:extLst>
              <a:ext uri="{FF2B5EF4-FFF2-40B4-BE49-F238E27FC236}">
                <a16:creationId xmlns:a16="http://schemas.microsoft.com/office/drawing/2014/main" id="{FD9C24DD-EDA4-40A8-B3EF-A6AD6AD58D66}"/>
              </a:ext>
            </a:extLst>
          </p:cNvPr>
          <p:cNvSpPr txBox="1">
            <a:spLocks noChangeArrowheads="1"/>
          </p:cNvSpPr>
          <p:nvPr/>
        </p:nvSpPr>
        <p:spPr bwMode="auto">
          <a:xfrm>
            <a:off x="0" y="4724400"/>
            <a:ext cx="21955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a:solidFill>
                  <a:srgbClr val="FFFF00"/>
                </a:solidFill>
              </a:rPr>
              <a:t>3.Polna Luna-Ščip</a:t>
            </a:r>
          </a:p>
        </p:txBody>
      </p:sp>
      <p:sp>
        <p:nvSpPr>
          <p:cNvPr id="15378" name="Text Box 18">
            <a:extLst>
              <a:ext uri="{FF2B5EF4-FFF2-40B4-BE49-F238E27FC236}">
                <a16:creationId xmlns:a16="http://schemas.microsoft.com/office/drawing/2014/main" id="{AA3F6522-3D1E-40E4-A994-7FC8CA1241E4}"/>
              </a:ext>
            </a:extLst>
          </p:cNvPr>
          <p:cNvSpPr txBox="1">
            <a:spLocks noChangeArrowheads="1"/>
          </p:cNvSpPr>
          <p:nvPr/>
        </p:nvSpPr>
        <p:spPr bwMode="auto">
          <a:xfrm>
            <a:off x="6084888" y="3213100"/>
            <a:ext cx="1479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a:solidFill>
                  <a:srgbClr val="FF7C80"/>
                </a:solidFill>
              </a:rPr>
              <a:t>2.Prvi Krajec</a:t>
            </a:r>
          </a:p>
        </p:txBody>
      </p:sp>
      <p:sp>
        <p:nvSpPr>
          <p:cNvPr id="15379" name="Text Box 19">
            <a:extLst>
              <a:ext uri="{FF2B5EF4-FFF2-40B4-BE49-F238E27FC236}">
                <a16:creationId xmlns:a16="http://schemas.microsoft.com/office/drawing/2014/main" id="{1485FBD4-D380-46A4-BA99-7ABCC5911BEB}"/>
              </a:ext>
            </a:extLst>
          </p:cNvPr>
          <p:cNvSpPr txBox="1">
            <a:spLocks noChangeArrowheads="1"/>
          </p:cNvSpPr>
          <p:nvPr/>
        </p:nvSpPr>
        <p:spPr bwMode="auto">
          <a:xfrm>
            <a:off x="5867400" y="4724400"/>
            <a:ext cx="1708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a:solidFill>
                  <a:srgbClr val="00FFCC"/>
                </a:solidFill>
              </a:rPr>
              <a:t>4.Zadnji Krajec</a:t>
            </a:r>
          </a:p>
        </p:txBody>
      </p:sp>
      <p:sp>
        <p:nvSpPr>
          <p:cNvPr id="15380" name="Rectangle 20">
            <a:extLst>
              <a:ext uri="{FF2B5EF4-FFF2-40B4-BE49-F238E27FC236}">
                <a16:creationId xmlns:a16="http://schemas.microsoft.com/office/drawing/2014/main" id="{ED3C5978-6640-4E62-8E0F-AF8839569E22}"/>
              </a:ext>
            </a:extLst>
          </p:cNvPr>
          <p:cNvSpPr>
            <a:spLocks noChangeArrowheads="1"/>
          </p:cNvSpPr>
          <p:nvPr/>
        </p:nvSpPr>
        <p:spPr bwMode="auto">
          <a:xfrm>
            <a:off x="2124075" y="1557338"/>
            <a:ext cx="5113338"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sz="1600">
                <a:solidFill>
                  <a:srgbClr val="FF7C80"/>
                </a:solidFill>
                <a:latin typeface="Comic Sans MS" panose="030F0702030302020204" pitchFamily="66" charset="0"/>
              </a:rPr>
              <a:t>Ko Luna kroži okoli Zemlje izgleda, kot da se spreminja njena oblika. Vendar pa v bistvu zgolj gledamo različne dele osvetljene polovice Lune.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8" presetClass="entr" presetSubtype="0" accel="50000" fill="hold" grpId="0" nodeType="clickEffect">
                                  <p:stCondLst>
                                    <p:cond delay="0"/>
                                  </p:stCondLst>
                                  <p:iterate type="wd">
                                    <p:tmPct val="50000"/>
                                  </p:iterate>
                                  <p:childTnLst>
                                    <p:set>
                                      <p:cBhvr>
                                        <p:cTn id="6" dur="1" fill="hold">
                                          <p:stCondLst>
                                            <p:cond delay="0"/>
                                          </p:stCondLst>
                                        </p:cTn>
                                        <p:tgtEl>
                                          <p:spTgt spid="15362"/>
                                        </p:tgtEl>
                                        <p:attrNameLst>
                                          <p:attrName>style.visibility</p:attrName>
                                        </p:attrNameLst>
                                      </p:cBhvr>
                                      <p:to>
                                        <p:strVal val="visible"/>
                                      </p:to>
                                    </p:set>
                                    <p:set>
                                      <p:cBhvr>
                                        <p:cTn id="7" dur="455" fill="hold">
                                          <p:stCondLst>
                                            <p:cond delay="0"/>
                                          </p:stCondLst>
                                        </p:cTn>
                                        <p:tgtEl>
                                          <p:spTgt spid="15362"/>
                                        </p:tgtEl>
                                        <p:attrNameLst>
                                          <p:attrName>style.rotation</p:attrName>
                                        </p:attrNameLst>
                                      </p:cBhvr>
                                      <p:to>
                                        <p:strVal val="-45.0"/>
                                      </p:to>
                                    </p:set>
                                    <p:anim calcmode="lin" valueType="num">
                                      <p:cBhvr>
                                        <p:cTn id="8" dur="455" fill="hold">
                                          <p:stCondLst>
                                            <p:cond delay="455"/>
                                          </p:stCondLst>
                                        </p:cTn>
                                        <p:tgtEl>
                                          <p:spTgt spid="1536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1536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1536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1536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39" presetClass="entr" presetSubtype="0" accel="100000" fill="hold" grpId="0" nodeType="clickEffect">
                                  <p:stCondLst>
                                    <p:cond delay="0"/>
                                  </p:stCondLst>
                                  <p:childTnLst>
                                    <p:set>
                                      <p:cBhvr>
                                        <p:cTn id="15" dur="1" fill="hold">
                                          <p:stCondLst>
                                            <p:cond delay="0"/>
                                          </p:stCondLst>
                                        </p:cTn>
                                        <p:tgtEl>
                                          <p:spTgt spid="15380"/>
                                        </p:tgtEl>
                                        <p:attrNameLst>
                                          <p:attrName>style.visibility</p:attrName>
                                        </p:attrNameLst>
                                      </p:cBhvr>
                                      <p:to>
                                        <p:strVal val="visible"/>
                                      </p:to>
                                    </p:set>
                                    <p:anim calcmode="lin" valueType="num">
                                      <p:cBhvr>
                                        <p:cTn id="16" dur="500" fill="hold"/>
                                        <p:tgtEl>
                                          <p:spTgt spid="15380"/>
                                        </p:tgtEl>
                                        <p:attrNameLst>
                                          <p:attrName>ppt_h</p:attrName>
                                        </p:attrNameLst>
                                      </p:cBhvr>
                                      <p:tavLst>
                                        <p:tav tm="0">
                                          <p:val>
                                            <p:strVal val="#ppt_h/20"/>
                                          </p:val>
                                        </p:tav>
                                        <p:tav tm="50000">
                                          <p:val>
                                            <p:strVal val="#ppt_h/20"/>
                                          </p:val>
                                        </p:tav>
                                        <p:tav tm="100000">
                                          <p:val>
                                            <p:strVal val="#ppt_h"/>
                                          </p:val>
                                        </p:tav>
                                      </p:tavLst>
                                    </p:anim>
                                    <p:anim calcmode="lin" valueType="num">
                                      <p:cBhvr>
                                        <p:cTn id="17" dur="500" fill="hold"/>
                                        <p:tgtEl>
                                          <p:spTgt spid="15380"/>
                                        </p:tgtEl>
                                        <p:attrNameLst>
                                          <p:attrName>ppt_w</p:attrName>
                                        </p:attrNameLst>
                                      </p:cBhvr>
                                      <p:tavLst>
                                        <p:tav tm="0">
                                          <p:val>
                                            <p:strVal val="#ppt_w+.3"/>
                                          </p:val>
                                        </p:tav>
                                        <p:tav tm="50000">
                                          <p:val>
                                            <p:strVal val="#ppt_w+.3"/>
                                          </p:val>
                                        </p:tav>
                                        <p:tav tm="100000">
                                          <p:val>
                                            <p:strVal val="#ppt_w"/>
                                          </p:val>
                                        </p:tav>
                                      </p:tavLst>
                                    </p:anim>
                                    <p:anim calcmode="lin" valueType="num">
                                      <p:cBhvr>
                                        <p:cTn id="18" dur="500" fill="hold"/>
                                        <p:tgtEl>
                                          <p:spTgt spid="15380"/>
                                        </p:tgtEl>
                                        <p:attrNameLst>
                                          <p:attrName>ppt_x</p:attrName>
                                        </p:attrNameLst>
                                      </p:cBhvr>
                                      <p:tavLst>
                                        <p:tav tm="0">
                                          <p:val>
                                            <p:strVal val="#ppt_x-.3"/>
                                          </p:val>
                                        </p:tav>
                                        <p:tav tm="50000">
                                          <p:val>
                                            <p:strVal val="#ppt_x"/>
                                          </p:val>
                                        </p:tav>
                                        <p:tav tm="100000">
                                          <p:val>
                                            <p:strVal val="#ppt_x"/>
                                          </p:val>
                                        </p:tav>
                                      </p:tavLst>
                                    </p:anim>
                                    <p:anim calcmode="lin" valueType="num">
                                      <p:cBhvr>
                                        <p:cTn id="19" dur="500" fill="hold"/>
                                        <p:tgtEl>
                                          <p:spTgt spid="15380"/>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34" presetClass="entr" presetSubtype="0" fill="hold" grpId="0" nodeType="clickEffect">
                                  <p:stCondLst>
                                    <p:cond delay="0"/>
                                  </p:stCondLst>
                                  <p:childTnLst>
                                    <p:set>
                                      <p:cBhvr>
                                        <p:cTn id="23" dur="1" fill="hold">
                                          <p:stCondLst>
                                            <p:cond delay="0"/>
                                          </p:stCondLst>
                                        </p:cTn>
                                        <p:tgtEl>
                                          <p:spTgt spid="15376"/>
                                        </p:tgtEl>
                                        <p:attrNameLst>
                                          <p:attrName>style.visibility</p:attrName>
                                        </p:attrNameLst>
                                      </p:cBhvr>
                                      <p:to>
                                        <p:strVal val="visible"/>
                                      </p:to>
                                    </p:set>
                                    <p:anim from="(-#ppt_w/2)" to="(#ppt_x)" calcmode="lin" valueType="num">
                                      <p:cBhvr>
                                        <p:cTn id="24" dur="600" fill="hold">
                                          <p:stCondLst>
                                            <p:cond delay="0"/>
                                          </p:stCondLst>
                                        </p:cTn>
                                        <p:tgtEl>
                                          <p:spTgt spid="15376"/>
                                        </p:tgtEl>
                                        <p:attrNameLst>
                                          <p:attrName>ppt_x</p:attrName>
                                        </p:attrNameLst>
                                      </p:cBhvr>
                                    </p:anim>
                                    <p:anim from="0" to="-1.0" calcmode="lin" valueType="num">
                                      <p:cBhvr>
                                        <p:cTn id="25" dur="200" decel="50000" autoRev="1" fill="hold">
                                          <p:stCondLst>
                                            <p:cond delay="600"/>
                                          </p:stCondLst>
                                        </p:cTn>
                                        <p:tgtEl>
                                          <p:spTgt spid="15376"/>
                                        </p:tgtEl>
                                        <p:attrNameLst>
                                          <p:attrName>xshear</p:attrName>
                                        </p:attrNameLst>
                                      </p:cBhvr>
                                    </p:anim>
                                    <p:animScale>
                                      <p:cBhvr>
                                        <p:cTn id="26" dur="200" decel="100000" autoRev="1" fill="hold">
                                          <p:stCondLst>
                                            <p:cond delay="600"/>
                                          </p:stCondLst>
                                        </p:cTn>
                                        <p:tgtEl>
                                          <p:spTgt spid="15376"/>
                                        </p:tgtEl>
                                      </p:cBhvr>
                                      <p:from x="100000" y="100000"/>
                                      <p:to x="80000" y="100000"/>
                                    </p:animScale>
                                    <p:anim by="(#ppt_h/3+#ppt_w*0.1)" calcmode="lin" valueType="num">
                                      <p:cBhvr additive="sum">
                                        <p:cTn id="27" dur="200" decel="100000" autoRev="1" fill="hold">
                                          <p:stCondLst>
                                            <p:cond delay="600"/>
                                          </p:stCondLst>
                                        </p:cTn>
                                        <p:tgtEl>
                                          <p:spTgt spid="15376"/>
                                        </p:tgtEl>
                                        <p:attrNameLst>
                                          <p:attrName>ppt_x</p:attrName>
                                        </p:attrNameLst>
                                      </p:cBhvr>
                                    </p:anim>
                                  </p:childTnLst>
                                </p:cTn>
                              </p:par>
                              <p:par>
                                <p:cTn id="28" presetID="34" presetClass="entr" presetSubtype="0" fill="hold" nodeType="withEffect">
                                  <p:stCondLst>
                                    <p:cond delay="0"/>
                                  </p:stCondLst>
                                  <p:childTnLst>
                                    <p:set>
                                      <p:cBhvr>
                                        <p:cTn id="29" dur="1" fill="hold">
                                          <p:stCondLst>
                                            <p:cond delay="0"/>
                                          </p:stCondLst>
                                        </p:cTn>
                                        <p:tgtEl>
                                          <p:spTgt spid="15365"/>
                                        </p:tgtEl>
                                        <p:attrNameLst>
                                          <p:attrName>style.visibility</p:attrName>
                                        </p:attrNameLst>
                                      </p:cBhvr>
                                      <p:to>
                                        <p:strVal val="visible"/>
                                      </p:to>
                                    </p:set>
                                    <p:anim from="(-#ppt_w/2)" to="(#ppt_x)" calcmode="lin" valueType="num">
                                      <p:cBhvr>
                                        <p:cTn id="30" dur="600" fill="hold">
                                          <p:stCondLst>
                                            <p:cond delay="0"/>
                                          </p:stCondLst>
                                        </p:cTn>
                                        <p:tgtEl>
                                          <p:spTgt spid="15365"/>
                                        </p:tgtEl>
                                        <p:attrNameLst>
                                          <p:attrName>ppt_x</p:attrName>
                                        </p:attrNameLst>
                                      </p:cBhvr>
                                    </p:anim>
                                    <p:anim from="0" to="-1.0" calcmode="lin" valueType="num">
                                      <p:cBhvr>
                                        <p:cTn id="31" dur="200" decel="50000" autoRev="1" fill="hold">
                                          <p:stCondLst>
                                            <p:cond delay="600"/>
                                          </p:stCondLst>
                                        </p:cTn>
                                        <p:tgtEl>
                                          <p:spTgt spid="15365"/>
                                        </p:tgtEl>
                                        <p:attrNameLst>
                                          <p:attrName>xshear</p:attrName>
                                        </p:attrNameLst>
                                      </p:cBhvr>
                                    </p:anim>
                                    <p:animScale>
                                      <p:cBhvr>
                                        <p:cTn id="32" dur="200" decel="100000" autoRev="1" fill="hold">
                                          <p:stCondLst>
                                            <p:cond delay="600"/>
                                          </p:stCondLst>
                                        </p:cTn>
                                        <p:tgtEl>
                                          <p:spTgt spid="15365"/>
                                        </p:tgtEl>
                                      </p:cBhvr>
                                      <p:from x="100000" y="100000"/>
                                      <p:to x="80000" y="100000"/>
                                    </p:animScale>
                                    <p:anim by="(#ppt_h/3+#ppt_w*0.1)" calcmode="lin" valueType="num">
                                      <p:cBhvr additive="sum">
                                        <p:cTn id="33" dur="200" decel="100000" autoRev="1" fill="hold">
                                          <p:stCondLst>
                                            <p:cond delay="600"/>
                                          </p:stCondLst>
                                        </p:cTn>
                                        <p:tgtEl>
                                          <p:spTgt spid="15365"/>
                                        </p:tgtEl>
                                        <p:attrNameLst>
                                          <p:attrName>ppt_x</p:attrName>
                                        </p:attrNameLst>
                                      </p:cBhvr>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15" presetClass="entr" presetSubtype="0" fill="hold" grpId="0" nodeType="clickEffect">
                                  <p:stCondLst>
                                    <p:cond delay="0"/>
                                  </p:stCondLst>
                                  <p:childTnLst>
                                    <p:set>
                                      <p:cBhvr>
                                        <p:cTn id="37" dur="1" fill="hold">
                                          <p:stCondLst>
                                            <p:cond delay="0"/>
                                          </p:stCondLst>
                                        </p:cTn>
                                        <p:tgtEl>
                                          <p:spTgt spid="15378"/>
                                        </p:tgtEl>
                                        <p:attrNameLst>
                                          <p:attrName>style.visibility</p:attrName>
                                        </p:attrNameLst>
                                      </p:cBhvr>
                                      <p:to>
                                        <p:strVal val="visible"/>
                                      </p:to>
                                    </p:set>
                                    <p:anim calcmode="lin" valueType="num">
                                      <p:cBhvr>
                                        <p:cTn id="38" dur="1000" fill="hold"/>
                                        <p:tgtEl>
                                          <p:spTgt spid="15378"/>
                                        </p:tgtEl>
                                        <p:attrNameLst>
                                          <p:attrName>ppt_w</p:attrName>
                                        </p:attrNameLst>
                                      </p:cBhvr>
                                      <p:tavLst>
                                        <p:tav tm="0">
                                          <p:val>
                                            <p:fltVal val="0"/>
                                          </p:val>
                                        </p:tav>
                                        <p:tav tm="100000">
                                          <p:val>
                                            <p:strVal val="#ppt_w"/>
                                          </p:val>
                                        </p:tav>
                                      </p:tavLst>
                                    </p:anim>
                                    <p:anim calcmode="lin" valueType="num">
                                      <p:cBhvr>
                                        <p:cTn id="39" dur="1000" fill="hold"/>
                                        <p:tgtEl>
                                          <p:spTgt spid="15378"/>
                                        </p:tgtEl>
                                        <p:attrNameLst>
                                          <p:attrName>ppt_h</p:attrName>
                                        </p:attrNameLst>
                                      </p:cBhvr>
                                      <p:tavLst>
                                        <p:tav tm="0">
                                          <p:val>
                                            <p:fltVal val="0"/>
                                          </p:val>
                                        </p:tav>
                                        <p:tav tm="100000">
                                          <p:val>
                                            <p:strVal val="#ppt_h"/>
                                          </p:val>
                                        </p:tav>
                                      </p:tavLst>
                                    </p:anim>
                                    <p:anim calcmode="lin" valueType="num">
                                      <p:cBhvr>
                                        <p:cTn id="40" dur="1000" fill="hold"/>
                                        <p:tgtEl>
                                          <p:spTgt spid="15378"/>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15378"/>
                                        </p:tgtEl>
                                        <p:attrNameLst>
                                          <p:attrName>ppt_y</p:attrName>
                                        </p:attrNameLst>
                                      </p:cBhvr>
                                      <p:tavLst>
                                        <p:tav tm="0" fmla="#ppt_y+(sin(-2*pi*(1-$))*-#ppt_x+cos(-2*pi*(1-$))*(1-#ppt_y))*(1-$)">
                                          <p:val>
                                            <p:fltVal val="0"/>
                                          </p:val>
                                        </p:tav>
                                        <p:tav tm="100000">
                                          <p:val>
                                            <p:fltVal val="1"/>
                                          </p:val>
                                        </p:tav>
                                      </p:tavLst>
                                    </p:anim>
                                  </p:childTnLst>
                                </p:cTn>
                              </p:par>
                              <p:par>
                                <p:cTn id="42" presetID="15" presetClass="entr" presetSubtype="0" fill="hold" nodeType="withEffect">
                                  <p:stCondLst>
                                    <p:cond delay="0"/>
                                  </p:stCondLst>
                                  <p:childTnLst>
                                    <p:set>
                                      <p:cBhvr>
                                        <p:cTn id="43" dur="1" fill="hold">
                                          <p:stCondLst>
                                            <p:cond delay="0"/>
                                          </p:stCondLst>
                                        </p:cTn>
                                        <p:tgtEl>
                                          <p:spTgt spid="15368"/>
                                        </p:tgtEl>
                                        <p:attrNameLst>
                                          <p:attrName>style.visibility</p:attrName>
                                        </p:attrNameLst>
                                      </p:cBhvr>
                                      <p:to>
                                        <p:strVal val="visible"/>
                                      </p:to>
                                    </p:set>
                                    <p:anim calcmode="lin" valueType="num">
                                      <p:cBhvr>
                                        <p:cTn id="44" dur="1000" fill="hold"/>
                                        <p:tgtEl>
                                          <p:spTgt spid="15368"/>
                                        </p:tgtEl>
                                        <p:attrNameLst>
                                          <p:attrName>ppt_w</p:attrName>
                                        </p:attrNameLst>
                                      </p:cBhvr>
                                      <p:tavLst>
                                        <p:tav tm="0">
                                          <p:val>
                                            <p:fltVal val="0"/>
                                          </p:val>
                                        </p:tav>
                                        <p:tav tm="100000">
                                          <p:val>
                                            <p:strVal val="#ppt_w"/>
                                          </p:val>
                                        </p:tav>
                                      </p:tavLst>
                                    </p:anim>
                                    <p:anim calcmode="lin" valueType="num">
                                      <p:cBhvr>
                                        <p:cTn id="45" dur="1000" fill="hold"/>
                                        <p:tgtEl>
                                          <p:spTgt spid="15368"/>
                                        </p:tgtEl>
                                        <p:attrNameLst>
                                          <p:attrName>ppt_h</p:attrName>
                                        </p:attrNameLst>
                                      </p:cBhvr>
                                      <p:tavLst>
                                        <p:tav tm="0">
                                          <p:val>
                                            <p:fltVal val="0"/>
                                          </p:val>
                                        </p:tav>
                                        <p:tav tm="100000">
                                          <p:val>
                                            <p:strVal val="#ppt_h"/>
                                          </p:val>
                                        </p:tav>
                                      </p:tavLst>
                                    </p:anim>
                                    <p:anim calcmode="lin" valueType="num">
                                      <p:cBhvr>
                                        <p:cTn id="46" dur="1000" fill="hold"/>
                                        <p:tgtEl>
                                          <p:spTgt spid="15368"/>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1536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52" presetClass="entr" presetSubtype="0" fill="hold" grpId="0" nodeType="clickEffect">
                                  <p:stCondLst>
                                    <p:cond delay="0"/>
                                  </p:stCondLst>
                                  <p:childTnLst>
                                    <p:set>
                                      <p:cBhvr>
                                        <p:cTn id="51" dur="1" fill="hold">
                                          <p:stCondLst>
                                            <p:cond delay="0"/>
                                          </p:stCondLst>
                                        </p:cTn>
                                        <p:tgtEl>
                                          <p:spTgt spid="15377"/>
                                        </p:tgtEl>
                                        <p:attrNameLst>
                                          <p:attrName>style.visibility</p:attrName>
                                        </p:attrNameLst>
                                      </p:cBhvr>
                                      <p:to>
                                        <p:strVal val="visible"/>
                                      </p:to>
                                    </p:set>
                                    <p:animScale>
                                      <p:cBhvr>
                                        <p:cTn id="52" dur="1000" decel="50000" fill="hold">
                                          <p:stCondLst>
                                            <p:cond delay="0"/>
                                          </p:stCondLst>
                                        </p:cTn>
                                        <p:tgtEl>
                                          <p:spTgt spid="1537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3" dur="1000" decel="50000" fill="hold">
                                          <p:stCondLst>
                                            <p:cond delay="0"/>
                                          </p:stCondLst>
                                        </p:cTn>
                                        <p:tgtEl>
                                          <p:spTgt spid="15377"/>
                                        </p:tgtEl>
                                        <p:attrNameLst>
                                          <p:attrName>ppt_x</p:attrName>
                                          <p:attrName>ppt_y</p:attrName>
                                        </p:attrNameLst>
                                      </p:cBhvr>
                                    </p:animMotion>
                                    <p:animEffect transition="in" filter="fade">
                                      <p:cBhvr>
                                        <p:cTn id="54" dur="1000"/>
                                        <p:tgtEl>
                                          <p:spTgt spid="15377"/>
                                        </p:tgtEl>
                                      </p:cBhvr>
                                    </p:animEffect>
                                  </p:childTnLst>
                                </p:cTn>
                              </p:par>
                              <p:par>
                                <p:cTn id="55" presetID="52" presetClass="entr" presetSubtype="0" fill="hold" nodeType="withEffect">
                                  <p:stCondLst>
                                    <p:cond delay="0"/>
                                  </p:stCondLst>
                                  <p:childTnLst>
                                    <p:set>
                                      <p:cBhvr>
                                        <p:cTn id="56" dur="1" fill="hold">
                                          <p:stCondLst>
                                            <p:cond delay="0"/>
                                          </p:stCondLst>
                                        </p:cTn>
                                        <p:tgtEl>
                                          <p:spTgt spid="15371"/>
                                        </p:tgtEl>
                                        <p:attrNameLst>
                                          <p:attrName>style.visibility</p:attrName>
                                        </p:attrNameLst>
                                      </p:cBhvr>
                                      <p:to>
                                        <p:strVal val="visible"/>
                                      </p:to>
                                    </p:set>
                                    <p:animScale>
                                      <p:cBhvr>
                                        <p:cTn id="57" dur="1000" decel="50000" fill="hold">
                                          <p:stCondLst>
                                            <p:cond delay="0"/>
                                          </p:stCondLst>
                                        </p:cTn>
                                        <p:tgtEl>
                                          <p:spTgt spid="1537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8" dur="1000" decel="50000" fill="hold">
                                          <p:stCondLst>
                                            <p:cond delay="0"/>
                                          </p:stCondLst>
                                        </p:cTn>
                                        <p:tgtEl>
                                          <p:spTgt spid="15371"/>
                                        </p:tgtEl>
                                        <p:attrNameLst>
                                          <p:attrName>ppt_x</p:attrName>
                                          <p:attrName>ppt_y</p:attrName>
                                        </p:attrNameLst>
                                      </p:cBhvr>
                                    </p:animMotion>
                                    <p:animEffect transition="in" filter="fade">
                                      <p:cBhvr>
                                        <p:cTn id="59" dur="1000"/>
                                        <p:tgtEl>
                                          <p:spTgt spid="15371"/>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34" presetClass="entr" presetSubtype="0" fill="hold" grpId="0" nodeType="clickEffect">
                                  <p:stCondLst>
                                    <p:cond delay="0"/>
                                  </p:stCondLst>
                                  <p:childTnLst>
                                    <p:set>
                                      <p:cBhvr>
                                        <p:cTn id="63" dur="1" fill="hold">
                                          <p:stCondLst>
                                            <p:cond delay="0"/>
                                          </p:stCondLst>
                                        </p:cTn>
                                        <p:tgtEl>
                                          <p:spTgt spid="15379"/>
                                        </p:tgtEl>
                                        <p:attrNameLst>
                                          <p:attrName>style.visibility</p:attrName>
                                        </p:attrNameLst>
                                      </p:cBhvr>
                                      <p:to>
                                        <p:strVal val="visible"/>
                                      </p:to>
                                    </p:set>
                                    <p:anim from="(-#ppt_w/2)" to="(#ppt_x)" calcmode="lin" valueType="num">
                                      <p:cBhvr>
                                        <p:cTn id="64" dur="600" fill="hold">
                                          <p:stCondLst>
                                            <p:cond delay="0"/>
                                          </p:stCondLst>
                                        </p:cTn>
                                        <p:tgtEl>
                                          <p:spTgt spid="15379"/>
                                        </p:tgtEl>
                                        <p:attrNameLst>
                                          <p:attrName>ppt_x</p:attrName>
                                        </p:attrNameLst>
                                      </p:cBhvr>
                                    </p:anim>
                                    <p:anim from="0" to="-1.0" calcmode="lin" valueType="num">
                                      <p:cBhvr>
                                        <p:cTn id="65" dur="200" decel="50000" autoRev="1" fill="hold">
                                          <p:stCondLst>
                                            <p:cond delay="600"/>
                                          </p:stCondLst>
                                        </p:cTn>
                                        <p:tgtEl>
                                          <p:spTgt spid="15379"/>
                                        </p:tgtEl>
                                        <p:attrNameLst>
                                          <p:attrName>xshear</p:attrName>
                                        </p:attrNameLst>
                                      </p:cBhvr>
                                    </p:anim>
                                    <p:animScale>
                                      <p:cBhvr>
                                        <p:cTn id="66" dur="200" decel="100000" autoRev="1" fill="hold">
                                          <p:stCondLst>
                                            <p:cond delay="600"/>
                                          </p:stCondLst>
                                        </p:cTn>
                                        <p:tgtEl>
                                          <p:spTgt spid="15379"/>
                                        </p:tgtEl>
                                      </p:cBhvr>
                                      <p:from x="100000" y="100000"/>
                                      <p:to x="80000" y="100000"/>
                                    </p:animScale>
                                    <p:anim by="(#ppt_h/3+#ppt_w*0.1)" calcmode="lin" valueType="num">
                                      <p:cBhvr additive="sum">
                                        <p:cTn id="67" dur="200" decel="100000" autoRev="1" fill="hold">
                                          <p:stCondLst>
                                            <p:cond delay="600"/>
                                          </p:stCondLst>
                                        </p:cTn>
                                        <p:tgtEl>
                                          <p:spTgt spid="15379"/>
                                        </p:tgtEl>
                                        <p:attrNameLst>
                                          <p:attrName>ppt_x</p:attrName>
                                        </p:attrNameLst>
                                      </p:cBhvr>
                                    </p:anim>
                                  </p:childTnLst>
                                </p:cTn>
                              </p:par>
                              <p:par>
                                <p:cTn id="68" presetID="34" presetClass="entr" presetSubtype="0" fill="hold" nodeType="withEffect">
                                  <p:stCondLst>
                                    <p:cond delay="0"/>
                                  </p:stCondLst>
                                  <p:childTnLst>
                                    <p:set>
                                      <p:cBhvr>
                                        <p:cTn id="69" dur="1" fill="hold">
                                          <p:stCondLst>
                                            <p:cond delay="0"/>
                                          </p:stCondLst>
                                        </p:cTn>
                                        <p:tgtEl>
                                          <p:spTgt spid="15374"/>
                                        </p:tgtEl>
                                        <p:attrNameLst>
                                          <p:attrName>style.visibility</p:attrName>
                                        </p:attrNameLst>
                                      </p:cBhvr>
                                      <p:to>
                                        <p:strVal val="visible"/>
                                      </p:to>
                                    </p:set>
                                    <p:anim from="(-#ppt_w/2)" to="(#ppt_x)" calcmode="lin" valueType="num">
                                      <p:cBhvr>
                                        <p:cTn id="70" dur="600" fill="hold">
                                          <p:stCondLst>
                                            <p:cond delay="0"/>
                                          </p:stCondLst>
                                        </p:cTn>
                                        <p:tgtEl>
                                          <p:spTgt spid="15374"/>
                                        </p:tgtEl>
                                        <p:attrNameLst>
                                          <p:attrName>ppt_x</p:attrName>
                                        </p:attrNameLst>
                                      </p:cBhvr>
                                    </p:anim>
                                    <p:anim from="0" to="-1.0" calcmode="lin" valueType="num">
                                      <p:cBhvr>
                                        <p:cTn id="71" dur="200" decel="50000" autoRev="1" fill="hold">
                                          <p:stCondLst>
                                            <p:cond delay="600"/>
                                          </p:stCondLst>
                                        </p:cTn>
                                        <p:tgtEl>
                                          <p:spTgt spid="15374"/>
                                        </p:tgtEl>
                                        <p:attrNameLst>
                                          <p:attrName>xshear</p:attrName>
                                        </p:attrNameLst>
                                      </p:cBhvr>
                                    </p:anim>
                                    <p:animScale>
                                      <p:cBhvr>
                                        <p:cTn id="72" dur="200" decel="100000" autoRev="1" fill="hold">
                                          <p:stCondLst>
                                            <p:cond delay="600"/>
                                          </p:stCondLst>
                                        </p:cTn>
                                        <p:tgtEl>
                                          <p:spTgt spid="15374"/>
                                        </p:tgtEl>
                                      </p:cBhvr>
                                      <p:from x="100000" y="100000"/>
                                      <p:to x="80000" y="100000"/>
                                    </p:animScale>
                                    <p:anim by="(#ppt_h/3+#ppt_w*0.1)" calcmode="lin" valueType="num">
                                      <p:cBhvr additive="sum">
                                        <p:cTn id="73" dur="200" decel="100000" autoRev="1" fill="hold">
                                          <p:stCondLst>
                                            <p:cond delay="600"/>
                                          </p:stCondLst>
                                        </p:cTn>
                                        <p:tgtEl>
                                          <p:spTgt spid="1537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76" grpId="0"/>
      <p:bldP spid="15377" grpId="0"/>
      <p:bldP spid="15378" grpId="0"/>
      <p:bldP spid="15379" grpId="0"/>
      <p:bldP spid="1538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83" name="Rectangle 79">
            <a:extLst>
              <a:ext uri="{FF2B5EF4-FFF2-40B4-BE49-F238E27FC236}">
                <a16:creationId xmlns:a16="http://schemas.microsoft.com/office/drawing/2014/main" id="{4C2A7ED4-DDED-48FD-8EC8-0EE3B2A0C6AF}"/>
              </a:ext>
            </a:extLst>
          </p:cNvPr>
          <p:cNvSpPr>
            <a:spLocks noGrp="1" noChangeArrowheads="1"/>
          </p:cNvSpPr>
          <p:nvPr>
            <p:ph type="title"/>
          </p:nvPr>
        </p:nvSpPr>
        <p:spPr/>
        <p:txBody>
          <a:bodyPr/>
          <a:lstStyle/>
          <a:p>
            <a:pPr eaLnBrk="1" hangingPunct="1">
              <a:defRPr/>
            </a:pPr>
            <a:r>
              <a:rPr lang="sl-SI"/>
              <a:t>Podatki o Luni</a:t>
            </a:r>
          </a:p>
        </p:txBody>
      </p:sp>
      <p:sp>
        <p:nvSpPr>
          <p:cNvPr id="21608" name="Rectangle 104">
            <a:extLst>
              <a:ext uri="{FF2B5EF4-FFF2-40B4-BE49-F238E27FC236}">
                <a16:creationId xmlns:a16="http://schemas.microsoft.com/office/drawing/2014/main" id="{5426D2D2-1DC0-45F1-98BD-39B5812A04C2}"/>
              </a:ext>
            </a:extLst>
          </p:cNvPr>
          <p:cNvSpPr>
            <a:spLocks noChangeArrowheads="1"/>
          </p:cNvSpPr>
          <p:nvPr/>
        </p:nvSpPr>
        <p:spPr bwMode="auto">
          <a:xfrm>
            <a:off x="179388" y="3421063"/>
            <a:ext cx="5761037" cy="311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sl-SI" altLang="sl-SI">
                <a:solidFill>
                  <a:srgbClr val="99CCFF"/>
                </a:solidFill>
                <a:latin typeface="Comic Sans MS" panose="030F0702030302020204" pitchFamily="66" charset="0"/>
              </a:rPr>
              <a:t>Polmer                                              1738 km </a:t>
            </a:r>
            <a:br>
              <a:rPr lang="sl-SI" altLang="sl-SI">
                <a:solidFill>
                  <a:srgbClr val="99CCFF"/>
                </a:solidFill>
                <a:latin typeface="Comic Sans MS" panose="030F0702030302020204" pitchFamily="66" charset="0"/>
              </a:rPr>
            </a:br>
            <a:r>
              <a:rPr lang="sl-SI" altLang="sl-SI">
                <a:solidFill>
                  <a:srgbClr val="99CCFF"/>
                </a:solidFill>
                <a:latin typeface="Comic Sans MS" panose="030F0702030302020204" pitchFamily="66" charset="0"/>
              </a:rPr>
              <a:t>Površina                                            3,796×10E7 km </a:t>
            </a:r>
            <a:br>
              <a:rPr lang="sl-SI" altLang="sl-SI">
                <a:solidFill>
                  <a:srgbClr val="99CCFF"/>
                </a:solidFill>
                <a:latin typeface="Comic Sans MS" panose="030F0702030302020204" pitchFamily="66" charset="0"/>
              </a:rPr>
            </a:br>
            <a:r>
              <a:rPr lang="sl-SI" altLang="sl-SI">
                <a:solidFill>
                  <a:srgbClr val="99CCFF"/>
                </a:solidFill>
                <a:latin typeface="Comic Sans MS" panose="030F0702030302020204" pitchFamily="66" charset="0"/>
              </a:rPr>
              <a:t>Prostornina                                    2,199×10E10km2 </a:t>
            </a:r>
            <a:br>
              <a:rPr lang="sl-SI" altLang="sl-SI">
                <a:solidFill>
                  <a:srgbClr val="99CCFF"/>
                </a:solidFill>
                <a:latin typeface="Comic Sans MS" panose="030F0702030302020204" pitchFamily="66" charset="0"/>
              </a:rPr>
            </a:br>
            <a:r>
              <a:rPr lang="sl-SI" altLang="sl-SI">
                <a:solidFill>
                  <a:srgbClr val="99CCFF"/>
                </a:solidFill>
                <a:latin typeface="Comic Sans MS" panose="030F0702030302020204" pitchFamily="66" charset="0"/>
              </a:rPr>
              <a:t>Masa                                                7,35×10E22 kg Povrprečna gostota                           3,34 kg/dm3 Gravitacijski pospešek na površju     1,61 m/s2 Srednja oddaljenost od Zemlje           384400 km Povprečna hitrost na tiru                   1,02 km/s</a:t>
            </a:r>
            <a:r>
              <a:rPr lang="sl-SI" altLang="sl-SI">
                <a:solidFill>
                  <a:srgbClr val="99CCFF"/>
                </a:solidFill>
              </a:rPr>
              <a:t> </a:t>
            </a:r>
            <a:br>
              <a:rPr lang="sl-SI" altLang="sl-SI">
                <a:solidFill>
                  <a:srgbClr val="99CCFF"/>
                </a:solidFill>
              </a:rPr>
            </a:br>
            <a:endParaRPr lang="sl-SI" altLang="sl-SI">
              <a:solidFill>
                <a:srgbClr val="99CCFF"/>
              </a:solidFill>
            </a:endParaRPr>
          </a:p>
          <a:p>
            <a:pPr algn="ctr" eaLnBrk="1" hangingPunct="1"/>
            <a:br>
              <a:rPr lang="sl-SI" altLang="sl-SI"/>
            </a:br>
            <a:endParaRPr lang="sl-SI" altLang="sl-SI"/>
          </a:p>
        </p:txBody>
      </p:sp>
      <p:sp>
        <p:nvSpPr>
          <p:cNvPr id="21609" name="Rectangle 105">
            <a:extLst>
              <a:ext uri="{FF2B5EF4-FFF2-40B4-BE49-F238E27FC236}">
                <a16:creationId xmlns:a16="http://schemas.microsoft.com/office/drawing/2014/main" id="{0ECF2847-2321-4450-8686-82B8492B41B1}"/>
              </a:ext>
            </a:extLst>
          </p:cNvPr>
          <p:cNvSpPr>
            <a:spLocks noChangeArrowheads="1"/>
          </p:cNvSpPr>
          <p:nvPr/>
        </p:nvSpPr>
        <p:spPr bwMode="auto">
          <a:xfrm>
            <a:off x="250825" y="1517650"/>
            <a:ext cx="8569325"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sz="1400">
                <a:solidFill>
                  <a:srgbClr val="00FFCC"/>
                </a:solidFill>
                <a:latin typeface="Comic Sans MS" panose="030F0702030302020204" pitchFamily="66" charset="0"/>
              </a:rPr>
              <a:t>Luna je edini Zemljin naravni satelit in nam najbližje nebesno telo. Zaradi tega je tudi vedno privlačil pozornost ljudi. Pravilnost njegovih faz se je že v začetku človeštva uporabljala za merjenje časa. Srednja oddaljenost Lune od Zemlje znaša 384 000 km. Njegova krožnica je eliptične oblike. Premer našega naravnega satelita je 3476 km. Po svoji velikosti je Luna eden izmed največjih satelitov v Sončnem sistemu. Masa Lune je 81 krat manjša od mase Zemlje. </a:t>
            </a:r>
          </a:p>
        </p:txBody>
      </p:sp>
      <p:pic>
        <p:nvPicPr>
          <p:cNvPr id="21619" name="Picture 115" descr="The image “http://www.racine.ra.it/planet/testi/Foto/luna.jpg” cannot be displayed, because it contains errors.">
            <a:extLst>
              <a:ext uri="{FF2B5EF4-FFF2-40B4-BE49-F238E27FC236}">
                <a16:creationId xmlns:a16="http://schemas.microsoft.com/office/drawing/2014/main" id="{62D4E29D-5A3B-4775-8126-3B39854C57B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372225" y="3213100"/>
            <a:ext cx="2376488" cy="2332038"/>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1583"/>
                                        </p:tgtEl>
                                        <p:attrNameLst>
                                          <p:attrName>style.visibility</p:attrName>
                                        </p:attrNameLst>
                                      </p:cBhvr>
                                      <p:to>
                                        <p:strVal val="visible"/>
                                      </p:to>
                                    </p:set>
                                    <p:animEffect transition="in" filter="strips(downLeft)">
                                      <p:cBhvr>
                                        <p:cTn id="7" dur="500"/>
                                        <p:tgtEl>
                                          <p:spTgt spid="215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21609"/>
                                        </p:tgtEl>
                                        <p:attrNameLst>
                                          <p:attrName>style.visibility</p:attrName>
                                        </p:attrNameLst>
                                      </p:cBhvr>
                                      <p:to>
                                        <p:strVal val="visible"/>
                                      </p:to>
                                    </p:set>
                                    <p:anim calcmode="lin" valueType="num">
                                      <p:cBhvr>
                                        <p:cTn id="12" dur="1000" fill="hold"/>
                                        <p:tgtEl>
                                          <p:spTgt spid="21609"/>
                                        </p:tgtEl>
                                        <p:attrNameLst>
                                          <p:attrName>ppt_w</p:attrName>
                                        </p:attrNameLst>
                                      </p:cBhvr>
                                      <p:tavLst>
                                        <p:tav tm="0">
                                          <p:val>
                                            <p:strVal val="#ppt_w+.3"/>
                                          </p:val>
                                        </p:tav>
                                        <p:tav tm="100000">
                                          <p:val>
                                            <p:strVal val="#ppt_w"/>
                                          </p:val>
                                        </p:tav>
                                      </p:tavLst>
                                    </p:anim>
                                    <p:anim calcmode="lin" valueType="num">
                                      <p:cBhvr>
                                        <p:cTn id="13" dur="1000" fill="hold"/>
                                        <p:tgtEl>
                                          <p:spTgt spid="21609"/>
                                        </p:tgtEl>
                                        <p:attrNameLst>
                                          <p:attrName>ppt_h</p:attrName>
                                        </p:attrNameLst>
                                      </p:cBhvr>
                                      <p:tavLst>
                                        <p:tav tm="0">
                                          <p:val>
                                            <p:strVal val="#ppt_h"/>
                                          </p:val>
                                        </p:tav>
                                        <p:tav tm="100000">
                                          <p:val>
                                            <p:strVal val="#ppt_h"/>
                                          </p:val>
                                        </p:tav>
                                      </p:tavLst>
                                    </p:anim>
                                    <p:animEffect transition="in" filter="fade">
                                      <p:cBhvr>
                                        <p:cTn id="14" dur="1000"/>
                                        <p:tgtEl>
                                          <p:spTgt spid="2160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21608"/>
                                        </p:tgtEl>
                                        <p:attrNameLst>
                                          <p:attrName>style.visibility</p:attrName>
                                        </p:attrNameLst>
                                      </p:cBhvr>
                                      <p:to>
                                        <p:strVal val="visible"/>
                                      </p:to>
                                    </p:set>
                                    <p:animEffect transition="in" filter="randombar(horizontal)">
                                      <p:cBhvr>
                                        <p:cTn id="19" dur="500"/>
                                        <p:tgtEl>
                                          <p:spTgt spid="2160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nodeType="clickEffect">
                                  <p:stCondLst>
                                    <p:cond delay="0"/>
                                  </p:stCondLst>
                                  <p:childTnLst>
                                    <p:set>
                                      <p:cBhvr>
                                        <p:cTn id="23" dur="1" fill="hold">
                                          <p:stCondLst>
                                            <p:cond delay="0"/>
                                          </p:stCondLst>
                                        </p:cTn>
                                        <p:tgtEl>
                                          <p:spTgt spid="21619"/>
                                        </p:tgtEl>
                                        <p:attrNameLst>
                                          <p:attrName>style.visibility</p:attrName>
                                        </p:attrNameLst>
                                      </p:cBhvr>
                                      <p:to>
                                        <p:strVal val="visible"/>
                                      </p:to>
                                    </p:set>
                                    <p:animEffect transition="in" filter="dissolve">
                                      <p:cBhvr>
                                        <p:cTn id="24" dur="500"/>
                                        <p:tgtEl>
                                          <p:spTgt spid="216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83" grpId="0"/>
      <p:bldP spid="21608" grpId="0"/>
      <p:bldP spid="21609" grpId="0"/>
    </p:bldLst>
  </p:timing>
</p:sld>
</file>

<file path=ppt/theme/theme1.xml><?xml version="1.0" encoding="utf-8"?>
<a:theme xmlns:a="http://schemas.openxmlformats.org/drawingml/2006/main" name="Krožnica">
  <a:themeElements>
    <a:clrScheme name="Krožnica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Krožnic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rožnica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Krožnica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Krožnica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Krožnica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rožnica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Krožnica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Krožnica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Krožnica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Krožnica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Orbit</Template>
  <TotalTime>0</TotalTime>
  <Words>444</Words>
  <Application>Microsoft Office PowerPoint</Application>
  <PresentationFormat>On-screen Show (4:3)</PresentationFormat>
  <Paragraphs>20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Comic Sans MS</vt:lpstr>
      <vt:lpstr>Wingdings</vt:lpstr>
      <vt:lpstr>Krožnica</vt:lpstr>
      <vt:lpstr>Kje je luna ko je ne vidimo ?</vt:lpstr>
      <vt:lpstr>Čas Lune okoli Zemlje</vt:lpstr>
      <vt:lpstr>Lunin mrk</vt:lpstr>
      <vt:lpstr>Lunine mene</vt:lpstr>
      <vt:lpstr>Podatki o Luni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2019-05-30T09:24:36Z</dcterms:created>
  <dcterms:modified xsi:type="dcterms:W3CDTF">2019-05-30T09:24:36Z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