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83"/>
    <a:srgbClr val="84104D"/>
    <a:srgbClr val="CFDEFB"/>
    <a:srgbClr val="ECF44E"/>
    <a:srgbClr val="C41872"/>
    <a:srgbClr val="070C2D"/>
    <a:srgbClr val="131F79"/>
    <a:srgbClr val="F4D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7" autoAdjust="0"/>
    <p:restoredTop sz="94660"/>
  </p:normalViewPr>
  <p:slideViewPr>
    <p:cSldViewPr>
      <p:cViewPr varScale="1">
        <p:scale>
          <a:sx n="101" d="100"/>
          <a:sy n="101" d="100"/>
        </p:scale>
        <p:origin x="12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619269-DFF5-4900-88DF-087BBF8DE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9C88A83-3B06-4AE0-A20B-EC0C999645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E682890-6B0A-465F-9E1E-F4EDE645680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2BB6952-4F9F-4A7C-B8D3-F5C74CA59E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5541BED-C508-4084-AA42-873772997A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ED274F47-1C40-47FD-AD42-55401AC57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4896D2-37DB-43A9-927B-F208B6B594F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CC1BF5-4522-4D7B-8750-EE9721249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0D50D-712D-4B3E-9611-AA9E769CAE2A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9218" name="Rectangle 1026">
            <a:extLst>
              <a:ext uri="{FF2B5EF4-FFF2-40B4-BE49-F238E27FC236}">
                <a16:creationId xmlns:a16="http://schemas.microsoft.com/office/drawing/2014/main" id="{CA6F903E-D3E7-4F01-98CC-EF3CBF634F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E1E272FE-165B-41F4-BD89-35CC4AA50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Danes vam bom povedala nekaj o Luni.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865893-50BD-4DD1-A200-4DC66F4BF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F045D-F6BD-45BC-8A8E-AEA457CC257B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F65705F-950B-4838-9162-3B5E71931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D47F1D6-F1A6-41C4-ABCE-D66C9D37E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TEMPERATURE NA LUNI …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038136-2583-475C-8B4A-0DC64B4D2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8EF22-B39B-43A2-B5CE-FE550D972304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9F47811-3D98-43CF-89AE-1B8E724AD0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0580A87-C696-40FB-B44D-363C41EBF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LUNA UČINKUJE NA ZEMLJO …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B09EDC-A112-4288-846E-337C2153D4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5C271-9DB0-48FA-AEF9-62F4E83E4931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8150044-7E19-417B-AEAD-58858E1C5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E3362A8-C313-434B-A16B-7D38FA8E9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VIRI 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747DEF-E66D-4446-B71C-59A2EDEFC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A9EAE-1AFD-4266-899D-6DB180A8D0F3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58405AC-7EF6-487B-BFD5-3CC13B4E70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CFD2BD3-BAEE-4228-B9CC-E6FBC8296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NEKAJ SPLOŠNIH PODATKOV 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121E8A-76E5-4D1B-9FD2-E16020924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43808-C6C1-42B9-8828-69C3B1D62900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1C2BB66-537B-480F-9F7E-968B75FC57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A53D435-D44F-400F-BA6C-3E2A71850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IZVOR IMENA 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E2EB11-5C0D-41B6-B2EF-1BC2047FA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70F55-9B23-4C70-9019-C9A6CC456608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BC4DBC7-3E12-4B07-96CF-0D2F39CDE7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D7D1E39-779F-4D6C-B43B-FEF824633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NASTANEK LUNE 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B4B8A3-1EE4-48FC-B944-D31C4D929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31B5C-9C52-406E-B89E-90D34C21566D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221985D-13E6-4DD8-8D9E-D2E94A727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90A13C-587E-4E6B-8E5F-2FA181BD4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VRTENJE 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E981A1-973B-4B82-A524-4DCF5DB63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489B1-8B91-4016-870C-7F018EAC6193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6833A39-5A68-4A12-89B9-461F6F028A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B7F048C-7B96-42EC-BA23-3F23DC892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Lunine faze …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9F9A42-057A-4899-8061-8B08D1BB96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C1104-75FD-4E70-A067-04EE725AFFDC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6D16FAF-F093-46FF-9EDE-0FB9CA6EC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D3642A5-083F-420D-909D-C741F3E67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Lunine mene 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0BF14F-88FB-48C4-BF23-7A6840FD9C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8A639-A05F-4C9F-A403-9D233A33CE13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A9103B3-781B-4276-9DEF-B2A543DEA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4A594E3-2DEE-48BC-82EB-9991FF77F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POVRŠINA LUNE 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57703D-8254-43CB-A84F-FD7043AA46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99E8F-2795-4490-B16B-E35790A8EF2C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BE33816-935C-4223-BD1B-1B4967898E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23803BB-33AD-4D55-899C-86A58DC51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PRVI PRISTANKI NA LUNI 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BBB6-1AED-4006-ACFE-4B3A9E2AD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4B8FE-379E-4E65-9FA4-B5B434C87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293D5-D62E-425A-8C0B-27C50E58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D6372-1DD6-4B8B-8AFF-71AE1763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C798A-142B-4D3B-8E29-5F45CDD9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46B4A-5B59-47DC-8FF6-D6F4E3F0AF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256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D654D-A527-4EDE-AE2A-2DFA0874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1D0FB-7A19-4874-A6C5-66F6D5C1D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0EB51-AFC6-4816-B75C-89FA542A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AE8AB-9632-4897-B0BF-EA52775B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FCD8B-A583-488F-8B82-D1E8A21E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0584D-6902-412C-A17F-CC18722624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26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BBAE3-1E24-46F1-912D-D5B66270D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C7895-D7A2-4E63-8114-F529B3BB1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2258A-A7C1-40D8-BBE9-B7F9AFF7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4FD6C-ECCC-4C24-B51B-747BF082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97E99-AD70-4B4C-9C21-63339CF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D3B1A-C694-46F1-8790-D1875834CD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274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D4C1A-26A0-4050-8FA8-435BFBC7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642B-3F70-4518-B63D-2EA1107E9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DBFD3-E53C-4227-9BC0-D3BE503A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7F6F3-DBFB-4CA0-8AB0-369C3D9E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DB995-16D7-4CF4-A004-A4F12385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E6A22-EA6F-43EB-8D9B-1A086C0BE6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07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E5BE-905E-400B-AF25-F89DA512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AD066-BADD-4B9D-B2B2-4AF9F7006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4DB27-7AA3-4EBE-8C35-8BA994A4D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A88EB-F267-4030-A794-99EF1320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410A2-6EA7-4F9E-8597-5C6FCE5C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C29B-560A-49D8-A364-D061FCFC5E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583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E5A52-1578-4390-B087-A53785DE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D2BA0-B3BC-419C-96D4-17319C444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0A456-AD2D-4BEB-8416-3D7B862E1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E9E9F-EEAC-4E0E-B3FB-0761C4B5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CE291-9317-4025-8B8D-1E868C66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43258-10CD-45B2-9ABD-98499DEF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48A32-2B25-4188-A583-166A1A2B1B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518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5A4A-F7FA-4392-ABBD-E710928A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98986-1482-4FEE-A504-87EEA43D4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DB8C5-1224-4CE1-B7CD-F2281C9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A11AA-9D84-4E66-85DF-CBD4D823F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9DF00-9CCF-4CEA-95C1-E2DD51C59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A7FA01-04CD-46FA-ACF2-9E19AB4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AA1993-A588-455A-82F6-EA81C1DB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6F68A6-8B5E-4E92-B852-F8A39EE97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A3AA5-0B66-44A9-87AD-05D070D673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25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AFA-525D-4F09-8EE7-4CCA05A8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F2326-32F0-4F97-B048-BC5656FD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C2631-6C3A-4BFB-AEFD-63D4055F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7959B-93C9-4E44-8091-430FBB86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49CB4-B737-4721-ABD0-677145E8AA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99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D7E7F-B70A-4BAD-9857-14965405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471F4-41A1-4292-98A7-4884231A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851FF-7941-4D14-8A0E-DBF97D31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4C40B-B7E4-4B61-9CDB-1DF0C2E52D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655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AA5E-622C-483A-B5AC-08ED2284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F46C-3F7B-4F60-A34F-99666B6D4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85F9C-234B-49C1-86DA-D294E9EEB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825AF-D529-4D95-975E-2863CE229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50585-D733-4F12-AFF2-EA45C838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EBEFA-2707-427D-A007-0A59091C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8BCA4-8301-48E0-9D60-F55B25CDED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298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76AB-1CEE-4917-83D8-E104494A6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5ECA2-1F54-439D-81CA-5F71DD13C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6514C-5F4B-4C87-8954-B4A40B92E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0612A-AA33-40D5-B562-95F77182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9658-AFA7-442B-B817-1CFEF469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423EB-53D2-486A-9346-5A32ED07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AB8A-54C4-47E8-ACE8-297DC348EC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12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1C8A24-5FDE-45D1-BBC6-32310E115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777EF9-7FBB-4C8B-ACE2-913AADF94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3C5A5F-C034-485F-8673-47A8A6631A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2B0D86-5E62-4FB8-BA96-B92000FC64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321787-01DD-4BF1-8344-BE77DCB75C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18F4C1-2AC5-4684-8295-354F91FC4DE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F0B7D6-302F-4B47-B176-094679A415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95600" y="685800"/>
            <a:ext cx="3505200" cy="1470025"/>
          </a:xfrm>
        </p:spPr>
        <p:txBody>
          <a:bodyPr anchor="ctr"/>
          <a:lstStyle/>
          <a:p>
            <a:r>
              <a:rPr lang="sl-SI" altLang="sl-SI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LUNA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B73EFC2-CAB8-473E-9CF1-8A1A1962AE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4600" y="4343400"/>
            <a:ext cx="4419600" cy="1219200"/>
          </a:xfrm>
        </p:spPr>
        <p:txBody>
          <a:bodyPr/>
          <a:lstStyle/>
          <a:p>
            <a:r>
              <a:rPr lang="sl-SI" altLang="sl-SI" sz="3200" b="1" i="1" dirty="0">
                <a:solidFill>
                  <a:srgbClr val="F078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26389D3-D265-4389-8D53-E24105F90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TEMPERATURE NA LUNI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A9BCE1-86D3-4C0A-B3B2-53865385C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086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Na Luni ni ozračja kot na Zemlji, zato so tam temperaturne razlike zelo velike.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sl-SI" altLang="sl-SI">
                <a:latin typeface="Century Gothic" panose="020B0502020202020204" pitchFamily="34" charset="0"/>
              </a:rPr>
              <a:t>Čez “dan” je v povprečju približno 150°C.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“Ponoči” pa se temperature spustijo tudi pod –140°C.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F:\LUNA\Radiance.jpg">
            <a:extLst>
              <a:ext uri="{FF2B5EF4-FFF2-40B4-BE49-F238E27FC236}">
                <a16:creationId xmlns:a16="http://schemas.microsoft.com/office/drawing/2014/main" id="{48F06BA0-C2F4-4407-8B6F-43BADAE08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>
            <a:extLst>
              <a:ext uri="{FF2B5EF4-FFF2-40B4-BE49-F238E27FC236}">
                <a16:creationId xmlns:a16="http://schemas.microsoft.com/office/drawing/2014/main" id="{84E9BAF9-71E5-49D2-8C12-0BF2ECF0A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sl-SI" altLang="sl-SI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LUNA UČINKUJE NA ZEMLJO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CE38213-1978-4E19-BF6B-B52CFB904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 Luna deluje tudi na Zemljo.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 To najbolje vidimo pri valovanju morja.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 Gravitacijska privlačnost Lune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	 povzroča plimo in oseko.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62B067E-D3C0-4D0B-A41C-2C4E18FC8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effectLst>
                  <a:outerShdw blurRad="38100" dist="38100" dir="2700000" algn="tl">
                    <a:srgbClr val="FFFFFF"/>
                  </a:outerShdw>
                </a:effectLst>
                <a:latin typeface="Century Gothic" panose="020B0502020202020204" pitchFamily="34" charset="0"/>
              </a:rPr>
              <a:t>NA KRATKO O LUNI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8FFD867-05A0-46AC-BCAF-29F1B923C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latin typeface="Century Gothic" panose="020B0502020202020204" pitchFamily="34" charset="0"/>
              </a:rPr>
              <a:t>Luna je Zemljin edini naravni  satelit. </a:t>
            </a:r>
          </a:p>
          <a:p>
            <a:pPr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latin typeface="Century Gothic" panose="020B0502020202020204" pitchFamily="34" charset="0"/>
              </a:rPr>
              <a:t>Gravitacijska privlačnost Lune povzroča plimo in oseko na Zemlji.</a:t>
            </a:r>
          </a:p>
          <a:p>
            <a:pPr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latin typeface="Century Gothic" panose="020B0502020202020204" pitchFamily="34" charset="0"/>
              </a:rPr>
              <a:t>Lunine mene so ščip prvi in zadnji krajec ter mlaj.</a:t>
            </a:r>
          </a:p>
          <a:p>
            <a:pPr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latin typeface="Century Gothic" panose="020B0502020202020204" pitchFamily="34" charset="0"/>
              </a:rPr>
              <a:t>Prvi človek na Luni je bil Neil Armstrong.</a:t>
            </a:r>
          </a:p>
          <a:p>
            <a:pPr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latin typeface="Century Gothic" panose="020B0502020202020204" pitchFamily="34" charset="0"/>
              </a:rPr>
              <a:t>Na Luni so kraterji in “morja”.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A3B76AF-3D70-46FF-8252-FBAFD0AF1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VIRI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25E647C-7CBE-4C94-8E99-4DCB318D5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MEDMREŽJE: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Ø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http://slo.wikipedija.si/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Ø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http://www.vesolje.net/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Ø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www.najdi.si in www.google.com (slike)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LITERATURA: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Ø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Velika ilustrirana enciklopedija za šolo in dom (Mladinska knjiga, 1995)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Ø"/>
            </a:pPr>
            <a:r>
              <a:rPr lang="sl-SI" altLang="sl-SI" sz="28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Prvi pogled v vesolje, enciklopedija za mlade astronome (Cankarjeva založba, 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F:\LUNA\Radiance.jpg">
            <a:extLst>
              <a:ext uri="{FF2B5EF4-FFF2-40B4-BE49-F238E27FC236}">
                <a16:creationId xmlns:a16="http://schemas.microsoft.com/office/drawing/2014/main" id="{7A5C2D56-48F3-4F92-86A6-B0483275B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3657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F:\LUNA\luna_21_dan_b20050727.jpg">
            <a:extLst>
              <a:ext uri="{FF2B5EF4-FFF2-40B4-BE49-F238E27FC236}">
                <a16:creationId xmlns:a16="http://schemas.microsoft.com/office/drawing/2014/main" id="{C578C5F5-22F1-44B4-B22F-0AAF18601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81338"/>
            <a:ext cx="2590800" cy="377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F:\LUNA\1luna.jpg">
            <a:extLst>
              <a:ext uri="{FF2B5EF4-FFF2-40B4-BE49-F238E27FC236}">
                <a16:creationId xmlns:a16="http://schemas.microsoft.com/office/drawing/2014/main" id="{B0FBD280-82E9-4DEC-8F3E-B53696EA6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3810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E5189998-0DD1-4DB7-B90B-289720E70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0"/>
            <a:ext cx="2895600" cy="1143000"/>
          </a:xfrm>
        </p:spPr>
        <p:txBody>
          <a:bodyPr/>
          <a:lstStyle/>
          <a:p>
            <a:r>
              <a:rPr lang="sl-SI" altLang="sl-SI" b="1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LUNA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3BE56A8-3A35-4F45-89CB-F50ADF9FF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chemeClr val="bg1"/>
                </a:solidFill>
                <a:latin typeface="Century Gothic" panose="020B0502020202020204" pitchFamily="34" charset="0"/>
              </a:rPr>
              <a:t>Luna je Zemljin edini naravni  </a:t>
            </a:r>
            <a:r>
              <a:rPr lang="sl-SI" altLang="sl-SI" b="1">
                <a:latin typeface="Century Gothic" panose="020B0502020202020204" pitchFamily="34" charset="0"/>
              </a:rPr>
              <a:t>satelit. 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chemeClr val="bg1"/>
                </a:solidFill>
                <a:latin typeface="Century Gothic" panose="020B0502020202020204" pitchFamily="34" charset="0"/>
              </a:rPr>
              <a:t>Od Zemlje je oddaljena 381 0</a:t>
            </a:r>
            <a:r>
              <a:rPr lang="sl-SI" altLang="sl-SI" b="1">
                <a:latin typeface="Century Gothic" panose="020B0502020202020204" pitchFamily="34" charset="0"/>
              </a:rPr>
              <a:t>00 km.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chemeClr val="bg1"/>
                </a:solidFill>
                <a:latin typeface="Century Gothic" panose="020B0502020202020204" pitchFamily="34" charset="0"/>
              </a:rPr>
              <a:t>Okoli Zemlje pride v 21 dneh, 12 urah in 43 minutah.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chemeClr val="bg1"/>
                </a:solidFill>
                <a:latin typeface="Century Gothic" panose="020B0502020202020204" pitchFamily="34" charset="0"/>
              </a:rPr>
              <a:t>Ekvatorski premer Lune je 3477,8 km.</a:t>
            </a:r>
            <a:endParaRPr lang="sl-SI" altLang="sl-SI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>
            <a:extLst>
              <a:ext uri="{FF2B5EF4-FFF2-40B4-BE49-F238E27FC236}">
                <a16:creationId xmlns:a16="http://schemas.microsoft.com/office/drawing/2014/main" id="{8C9AD81E-3662-4E30-897A-8DA353E3C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05400"/>
            <a:ext cx="1447800" cy="1600200"/>
          </a:xfrm>
          <a:prstGeom prst="moon">
            <a:avLst>
              <a:gd name="adj" fmla="val 39801"/>
            </a:avLst>
          </a:prstGeom>
          <a:gradFill rotWithShape="0">
            <a:gsLst>
              <a:gs pos="0">
                <a:schemeClr val="bg1"/>
              </a:gs>
              <a:gs pos="100000">
                <a:srgbClr val="F4DF16"/>
              </a:gs>
            </a:gsLst>
            <a:path path="rect">
              <a:fillToRect l="100000" b="100000"/>
            </a:path>
          </a:gradFill>
          <a:ln w="9525">
            <a:solidFill>
              <a:srgbClr val="ECF44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4100" name="Picture 4" descr="luna_21_dan_b20050727">
            <a:extLst>
              <a:ext uri="{FF2B5EF4-FFF2-40B4-BE49-F238E27FC236}">
                <a16:creationId xmlns:a16="http://schemas.microsoft.com/office/drawing/2014/main" id="{9A9BBDA7-8C55-431D-8BF3-CCD134A84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941888"/>
            <a:ext cx="1547812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04E77754-A28D-43B3-A226-31A10CE98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IZVOR IMENA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57DC8E3-14EF-4C68-912F-9F0E60C92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Izraz Luna prihaja iz latinščine, grški izraz pa je “Selene”.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Slovenski izraz “Mesec” je povezan s 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	koledarskim mesecem, saj Luna 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	zamenja vse svoje mene v slabem 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	mesecu dni.</a:t>
            </a:r>
          </a:p>
          <a:p>
            <a:pPr>
              <a:buClr>
                <a:srgbClr val="84104D"/>
              </a:buClr>
              <a:buFont typeface="Wingdings" panose="05000000000000000000" pitchFamily="2" charset="2"/>
              <a:buChar char="ü"/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Simbol lune je srp.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507BC2-17F0-4AE8-8DA3-62D8D73F0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5867400" cy="1143000"/>
          </a:xfrm>
        </p:spPr>
        <p:txBody>
          <a:bodyPr/>
          <a:lstStyle/>
          <a:p>
            <a:r>
              <a:rPr lang="sl-SI" altLang="sl-SI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NASTANEK LUNE</a:t>
            </a:r>
            <a:r>
              <a:rPr lang="sl-SI" altLang="sl-SI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85C2A40-38AC-474C-9673-EF702DDF3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315200" cy="4038600"/>
          </a:xfrm>
        </p:spPr>
        <p:txBody>
          <a:bodyPr/>
          <a:lstStyle/>
          <a:p>
            <a:pPr>
              <a:buClr>
                <a:srgbClr val="FFC183"/>
              </a:buClr>
              <a:buFont typeface="Wingdings" panose="05000000000000000000" pitchFamily="2" charset="2"/>
              <a:buChar char="ü"/>
            </a:pP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Luna je nastala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pred 4,5 </a:t>
            </a: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milijardami let.</a:t>
            </a:r>
          </a:p>
          <a:p>
            <a:pPr>
              <a:buClr>
                <a:srgbClr val="FFC183"/>
              </a:buClr>
              <a:buFont typeface="Wingdings" panose="05000000000000000000" pitchFamily="2" charset="2"/>
              <a:buChar char="ü"/>
            </a:pP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 njenem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rojstvu poz</a:t>
            </a: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namo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več teorij.</a:t>
            </a:r>
          </a:p>
          <a:p>
            <a:pPr>
              <a:buClr>
                <a:srgbClr val="FFC183"/>
              </a:buClr>
              <a:buFont typeface="Wingdings" panose="05000000000000000000" pitchFamily="2" charset="2"/>
              <a:buChar char="ü"/>
            </a:pP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Znanstveniki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so menili, </a:t>
            </a: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da je Luna del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Zemlje, 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ki se je odkrhnil </a:t>
            </a: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od nje.</a:t>
            </a:r>
          </a:p>
          <a:p>
            <a:pPr>
              <a:buClr>
                <a:srgbClr val="FFC183"/>
              </a:buClr>
              <a:buFont typeface="Wingdings" panose="05000000000000000000" pitchFamily="2" charset="2"/>
              <a:buChar char="ü"/>
            </a:pPr>
            <a:r>
              <a:rPr lang="sl-SI" altLang="sl-SI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Danes je večina astronomov prepričanih, da sta Luna in Zemlja nastali hkrati iz istega oblaka plinov in prahu.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:\natasa\lunine_mene.jpg">
            <a:extLst>
              <a:ext uri="{FF2B5EF4-FFF2-40B4-BE49-F238E27FC236}">
                <a16:creationId xmlns:a16="http://schemas.microsoft.com/office/drawing/2014/main" id="{C02D54CB-B85D-4EC4-987A-80685E9BD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A50543C6-B7AF-4244-BECA-3E0057BE8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4343400" cy="1143000"/>
          </a:xfrm>
        </p:spPr>
        <p:txBody>
          <a:bodyPr/>
          <a:lstStyle/>
          <a:p>
            <a:r>
              <a:rPr lang="sl-SI" altLang="sl-SI" b="1" i="1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VRTENJE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6B86FA2-1A02-46A1-B3B0-A20F1EA72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36576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Luna Zemlji vedno kaže skoraj enak obraz. </a:t>
            </a:r>
          </a:p>
          <a:p>
            <a:pPr>
              <a:lnSpc>
                <a:spcPct val="80000"/>
              </a:lnSpc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Stran, ki jo kaže Zemlji, se imenuje bližnja </a:t>
            </a:r>
          </a:p>
          <a:p>
            <a:pPr>
              <a:lnSpc>
                <a:spcPct val="80000"/>
              </a:lnSpc>
              <a:buClr>
                <a:srgbClr val="131F79"/>
              </a:buClr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	stran, nasprotna stran pa oddaljena ali kar druga. </a:t>
            </a:r>
          </a:p>
          <a:p>
            <a:pPr>
              <a:lnSpc>
                <a:spcPct val="80000"/>
              </a:lnSpc>
              <a:buClr>
                <a:srgbClr val="131F79"/>
              </a:buClr>
              <a:buFont typeface="Wingdings" panose="05000000000000000000" pitchFamily="2" charset="2"/>
              <a:buChar char="ü"/>
            </a:pP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Oddaljena stran Lune se včasih imenuje </a:t>
            </a:r>
          </a:p>
          <a:p>
            <a:pPr>
              <a:lnSpc>
                <a:spcPct val="80000"/>
              </a:lnSpc>
              <a:buClr>
                <a:srgbClr val="131F79"/>
              </a:buClr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	tudi temna stran, kar pomeni, da je skrita </a:t>
            </a:r>
          </a:p>
          <a:p>
            <a:pPr>
              <a:lnSpc>
                <a:spcPct val="80000"/>
              </a:lnSpc>
              <a:buClr>
                <a:srgbClr val="131F79"/>
              </a:buClr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	in zato neznana, ne pa zato, ker ne bi bila osvetljena, </a:t>
            </a:r>
            <a:r>
              <a:rPr lang="sl-SI" altLang="sl-SI" sz="2800" b="1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saj v povprečju dobi</a:t>
            </a:r>
            <a:r>
              <a:rPr lang="sl-SI" altLang="sl-SI" sz="2800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 enako količino </a:t>
            </a:r>
            <a:r>
              <a:rPr lang="sl-SI" altLang="sl-SI" sz="2800" b="1">
                <a:solidFill>
                  <a:srgbClr val="F078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svetlobe kot bližnja stran. 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0A66A4D3-10AA-4531-86EC-897ABB329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9436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rgbClr val="C41872"/>
                </a:solidFill>
                <a:latin typeface="Century Gothic" panose="020B0502020202020204" pitchFamily="34" charset="0"/>
              </a:rPr>
              <a:t>LUNINE MENE in NJENO VRTENJE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157BE4ED-A15A-488B-B4D0-A5B184D44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1600200" cy="914400"/>
          </a:xfrm>
          <a:custGeom>
            <a:avLst/>
            <a:gdLst>
              <a:gd name="G0" fmla="+- 13950 0 0"/>
              <a:gd name="G1" fmla="+- 4125 0 0"/>
              <a:gd name="G2" fmla="+- 21600 0 4125"/>
              <a:gd name="G3" fmla="+- 10800 0 4125"/>
              <a:gd name="G4" fmla="+- 21600 0 13950"/>
              <a:gd name="G5" fmla="*/ G4 G3 10800"/>
              <a:gd name="G6" fmla="+- 21600 0 G5"/>
              <a:gd name="T0" fmla="*/ 13950 w 21600"/>
              <a:gd name="T1" fmla="*/ 0 h 21600"/>
              <a:gd name="T2" fmla="*/ 0 w 21600"/>
              <a:gd name="T3" fmla="*/ 10800 h 21600"/>
              <a:gd name="T4" fmla="*/ 1395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950" y="0"/>
                </a:moveTo>
                <a:lnTo>
                  <a:pt x="13950" y="4125"/>
                </a:lnTo>
                <a:lnTo>
                  <a:pt x="3375" y="4125"/>
                </a:lnTo>
                <a:lnTo>
                  <a:pt x="3375" y="17475"/>
                </a:lnTo>
                <a:lnTo>
                  <a:pt x="13950" y="17475"/>
                </a:lnTo>
                <a:lnTo>
                  <a:pt x="1395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125"/>
                </a:moveTo>
                <a:lnTo>
                  <a:pt x="1350" y="17475"/>
                </a:lnTo>
                <a:lnTo>
                  <a:pt x="2700" y="17475"/>
                </a:lnTo>
                <a:lnTo>
                  <a:pt x="2700" y="4125"/>
                </a:lnTo>
                <a:close/>
              </a:path>
              <a:path w="21600" h="21600">
                <a:moveTo>
                  <a:pt x="0" y="4125"/>
                </a:moveTo>
                <a:lnTo>
                  <a:pt x="0" y="17475"/>
                </a:lnTo>
                <a:lnTo>
                  <a:pt x="675" y="17475"/>
                </a:lnTo>
                <a:lnTo>
                  <a:pt x="675" y="4125"/>
                </a:lnTo>
                <a:close/>
              </a:path>
            </a:pathLst>
          </a:custGeom>
          <a:solidFill>
            <a:srgbClr val="C418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7E4221E-B6C5-4370-B45C-5BF7B9271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5715000" cy="1143000"/>
          </a:xfrm>
        </p:spPr>
        <p:txBody>
          <a:bodyPr/>
          <a:lstStyle/>
          <a:p>
            <a:r>
              <a:rPr lang="sl-SI" altLang="sl-SI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LUNINE FAZE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E68C12B-8F94-49E1-A571-0928B019F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7467600" cy="1524000"/>
          </a:xfrm>
        </p:spPr>
        <p:txBody>
          <a:bodyPr/>
          <a:lstStyle/>
          <a:p>
            <a:pPr>
              <a:buClr>
                <a:srgbClr val="F07800"/>
              </a:buClr>
              <a:buFont typeface="Wingdings" panose="05000000000000000000" pitchFamily="2" charset="2"/>
              <a:buNone/>
            </a:pPr>
            <a:r>
              <a:rPr lang="sl-SI" altLang="sl-SI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Ko potuje Luna </a:t>
            </a:r>
            <a:r>
              <a:rPr lang="sl-SI" altLang="sl-SI" sz="25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okoli Zemlje</a:t>
            </a:r>
            <a:r>
              <a:rPr lang="sl-SI" altLang="sl-SI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, se kaže v različnih videzih ali </a:t>
            </a:r>
            <a:r>
              <a:rPr lang="sl-SI" altLang="sl-SI" sz="25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menah, odvisno</a:t>
            </a:r>
            <a:r>
              <a:rPr lang="sl-SI" altLang="sl-SI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sl-SI" altLang="sl-SI" sz="25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od</a:t>
            </a:r>
            <a:r>
              <a:rPr lang="sl-SI" altLang="sl-SI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 tega koliko s  </a:t>
            </a:r>
            <a:r>
              <a:rPr lang="sl-SI" altLang="sl-SI" sz="2500" b="1">
                <a:solidFill>
                  <a:srgbClr val="C418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Soncem osvetljene vidimo na Zemlji.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2" name="Picture 10" descr="F:\natasa\1.krajec.bmp">
            <a:extLst>
              <a:ext uri="{FF2B5EF4-FFF2-40B4-BE49-F238E27FC236}">
                <a16:creationId xmlns:a16="http://schemas.microsoft.com/office/drawing/2014/main" id="{78F329EB-DF61-4900-B59B-4281A7065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981200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E73F4C3A-7D56-4926-964D-6F7232619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3124200" cy="1447800"/>
          </a:xfrm>
        </p:spPr>
        <p:txBody>
          <a:bodyPr/>
          <a:lstStyle/>
          <a:p>
            <a:r>
              <a:rPr lang="sl-SI" altLang="sl-SI" sz="4800" b="1" i="1">
                <a:solidFill>
                  <a:srgbClr val="1E32C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LUNINE MENE</a:t>
            </a:r>
          </a:p>
        </p:txBody>
      </p:sp>
      <p:pic>
        <p:nvPicPr>
          <p:cNvPr id="13320" name="Picture 8" descr="F:\natasa\luninemenerisano.jpg">
            <a:extLst>
              <a:ext uri="{FF2B5EF4-FFF2-40B4-BE49-F238E27FC236}">
                <a16:creationId xmlns:a16="http://schemas.microsoft.com/office/drawing/2014/main" id="{19A204C3-5FF1-4688-9400-8D8A1E514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6248400" cy="427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Text Box 9">
            <a:extLst>
              <a:ext uri="{FF2B5EF4-FFF2-40B4-BE49-F238E27FC236}">
                <a16:creationId xmlns:a16="http://schemas.microsoft.com/office/drawing/2014/main" id="{C5257E3E-A500-4425-B7A8-6A67A5F45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752600"/>
            <a:ext cx="1447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1E32C2"/>
              </a:buClr>
              <a:buFont typeface="Wingdings" panose="05000000000000000000" pitchFamily="2" charset="2"/>
              <a:buChar char="ü"/>
            </a:pPr>
            <a:r>
              <a:rPr lang="sl-SI" altLang="sl-SI" sz="2400">
                <a:solidFill>
                  <a:srgbClr val="131F79"/>
                </a:solidFill>
                <a:latin typeface="Century Gothic" panose="020B0502020202020204" pitchFamily="34" charset="0"/>
              </a:rPr>
              <a:t>Prvi </a:t>
            </a:r>
          </a:p>
          <a:p>
            <a:pPr>
              <a:spcBef>
                <a:spcPct val="50000"/>
              </a:spcBef>
              <a:buClr>
                <a:srgbClr val="1E32C2"/>
              </a:buCl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131F79"/>
                </a:solidFill>
                <a:latin typeface="Century Gothic" panose="020B0502020202020204" pitchFamily="34" charset="0"/>
              </a:rPr>
              <a:t>   krajec</a:t>
            </a:r>
            <a:endParaRPr lang="sl-SI" altLang="sl-SI" sz="1000">
              <a:solidFill>
                <a:srgbClr val="131F7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23" name="Picture 11" descr="F:\natasa\ščip.bmp">
            <a:extLst>
              <a:ext uri="{FF2B5EF4-FFF2-40B4-BE49-F238E27FC236}">
                <a16:creationId xmlns:a16="http://schemas.microsoft.com/office/drawing/2014/main" id="{192F606F-85F6-49B1-AADB-1C3BA96C0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819400"/>
            <a:ext cx="1050925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F:\natasa\zadnji krajec.bmp">
            <a:extLst>
              <a:ext uri="{FF2B5EF4-FFF2-40B4-BE49-F238E27FC236}">
                <a16:creationId xmlns:a16="http://schemas.microsoft.com/office/drawing/2014/main" id="{7CD8B927-C9CB-4937-8AA1-4C3FA46E2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6670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F:\natasa\mlaj.bmp">
            <a:extLst>
              <a:ext uri="{FF2B5EF4-FFF2-40B4-BE49-F238E27FC236}">
                <a16:creationId xmlns:a16="http://schemas.microsoft.com/office/drawing/2014/main" id="{164A19A5-2340-4747-9108-A43E047C5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5932488"/>
            <a:ext cx="2114550" cy="92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Text Box 14">
            <a:extLst>
              <a:ext uri="{FF2B5EF4-FFF2-40B4-BE49-F238E27FC236}">
                <a16:creationId xmlns:a16="http://schemas.microsoft.com/office/drawing/2014/main" id="{A244B13E-6461-4FC2-9B2F-CD1B48210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971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1E32C2"/>
              </a:buClr>
              <a:buFont typeface="Wingdings" panose="05000000000000000000" pitchFamily="2" charset="2"/>
              <a:buChar char="ü"/>
            </a:pPr>
            <a:r>
              <a:rPr lang="sl-SI" altLang="sl-SI" sz="2400">
                <a:solidFill>
                  <a:srgbClr val="131F79"/>
                </a:solidFill>
                <a:latin typeface="Century Gothic" panose="020B0502020202020204" pitchFamily="34" charset="0"/>
              </a:rPr>
              <a:t>Ščip</a:t>
            </a:r>
            <a:endParaRPr lang="sl-SI" altLang="sl-SI"/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9E911697-AFB3-4721-97AB-581EA3DB9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1752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1E32C2"/>
              </a:buClr>
              <a:buFont typeface="Wingdings" panose="05000000000000000000" pitchFamily="2" charset="2"/>
              <a:buChar char="ü"/>
            </a:pPr>
            <a:r>
              <a:rPr lang="sl-SI" altLang="sl-SI" sz="2400">
                <a:solidFill>
                  <a:srgbClr val="131F79"/>
                </a:solidFill>
                <a:latin typeface="Century Gothic" panose="020B0502020202020204" pitchFamily="34" charset="0"/>
              </a:rPr>
              <a:t>Zadnji </a:t>
            </a:r>
          </a:p>
          <a:p>
            <a:pPr>
              <a:spcBef>
                <a:spcPct val="50000"/>
              </a:spcBef>
              <a:buClr>
                <a:srgbClr val="1E32C2"/>
              </a:buCl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131F79"/>
                </a:solidFill>
                <a:latin typeface="Century Gothic" panose="020B0502020202020204" pitchFamily="34" charset="0"/>
              </a:rPr>
              <a:t>   krajec</a:t>
            </a:r>
            <a:endParaRPr lang="sl-SI" altLang="sl-SI" sz="1000">
              <a:solidFill>
                <a:srgbClr val="131F79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FAA4FB85-0B08-4CC2-B9F7-4FBD04B22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029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1E32C2"/>
              </a:buClr>
              <a:buFont typeface="Wingdings" panose="05000000000000000000" pitchFamily="2" charset="2"/>
              <a:buChar char="ü"/>
            </a:pPr>
            <a:r>
              <a:rPr lang="sl-SI" altLang="sl-SI" sz="2400">
                <a:solidFill>
                  <a:srgbClr val="131F79"/>
                </a:solidFill>
                <a:latin typeface="Century Gothic" panose="020B0502020202020204" pitchFamily="34" charset="0"/>
              </a:rPr>
              <a:t>Mlaj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21" grpId="0" autoUpdateAnimBg="0"/>
      <p:bldP spid="13326" grpId="0" autoUpdateAnimBg="0"/>
      <p:bldP spid="13327" grpId="0" autoUpdateAnimBg="0"/>
      <p:bldP spid="133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F:\natasa\luna_21_dan_b20050727.jpg">
            <a:extLst>
              <a:ext uri="{FF2B5EF4-FFF2-40B4-BE49-F238E27FC236}">
                <a16:creationId xmlns:a16="http://schemas.microsoft.com/office/drawing/2014/main" id="{289E6AE7-BCB2-4D9B-AB54-945FCFBA1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85800"/>
            <a:ext cx="37338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F6C3ED67-1C5A-4D54-AE2C-0C468978E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POVRŠINA LUNE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F72868C-60FA-438B-A3AE-E6F1B98AC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Ko je iz Lunine notranjosti iztekla lava, so sledila močna trčenja meteoritov. Lava se je strdila in oblikovala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	ravnine - </a:t>
            </a:r>
            <a:r>
              <a:rPr lang="sl-SI" altLang="sl-SI" b="1" i="1">
                <a:solidFill>
                  <a:schemeClr val="bg1"/>
                </a:solidFill>
                <a:latin typeface="Century Gothic" panose="020B0502020202020204" pitchFamily="34" charset="0"/>
              </a:rPr>
              <a:t>morja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altLang="sl-SI" b="1" i="1">
                <a:solidFill>
                  <a:schemeClr val="bg1"/>
                </a:solidFill>
                <a:latin typeface="Century Gothic" panose="020B0502020202020204" pitchFamily="34" charset="0"/>
              </a:rPr>
              <a:t>Kraterje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so povzročili trki meteoritov.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	Nekaj jih je nastalo tudi zaradi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	vulkanskega delovanja na Luni.</a:t>
            </a:r>
            <a:endParaRPr lang="sl-SI" altLang="sl-SI" b="1" i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1F42EBF-A20F-4C8C-9648-6D1A09997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PRVI PRISTANKI NA LUNI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985ECC5-BCF2-408C-9105-B0FAE6CA5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8229600" cy="4525963"/>
          </a:xfrm>
        </p:spPr>
        <p:txBody>
          <a:bodyPr/>
          <a:lstStyle/>
          <a:p>
            <a:pPr marL="381000" indent="-381000">
              <a:buClr>
                <a:srgbClr val="87D1FF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Leta</a:t>
            </a:r>
            <a:r>
              <a:rPr lang="sl-SI" altLang="sl-SI">
                <a:latin typeface="Century Gothic" panose="020B0502020202020204" pitchFamily="34" charset="0"/>
              </a:rPr>
              <a:t> 1966 je ruska sonda 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Luna </a:t>
            </a:r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9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 prvič</a:t>
            </a:r>
            <a:r>
              <a:rPr lang="sl-SI" altLang="sl-SI">
                <a:latin typeface="Century Gothic" panose="020B0502020202020204" pitchFamily="34" charset="0"/>
              </a:rPr>
              <a:t>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pristala</a:t>
            </a:r>
            <a:r>
              <a:rPr lang="sl-SI" altLang="sl-SI">
                <a:latin typeface="Century Gothic" panose="020B0502020202020204" pitchFamily="34" charset="0"/>
              </a:rPr>
              <a:t> na Luni.</a:t>
            </a:r>
          </a:p>
          <a:p>
            <a:pPr marL="381000" indent="-381000">
              <a:buClr>
                <a:srgbClr val="87D1FF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Tri</a:t>
            </a:r>
            <a:r>
              <a:rPr lang="sl-SI" altLang="sl-SI">
                <a:latin typeface="Century Gothic" panose="020B0502020202020204" pitchFamily="34" charset="0"/>
              </a:rPr>
              <a:t>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leta</a:t>
            </a:r>
            <a:r>
              <a:rPr lang="sl-SI" altLang="sl-SI">
                <a:latin typeface="Century Gothic" panose="020B0502020202020204" pitchFamily="34" charset="0"/>
              </a:rPr>
              <a:t> pozneje (</a:t>
            </a:r>
            <a:r>
              <a:rPr lang="sl-SI" altLang="sl-SI" b="1" i="1">
                <a:latin typeface="Century Gothic" panose="020B0502020202020204" pitchFamily="34" charset="0"/>
              </a:rPr>
              <a:t>20. 7. 1969</a:t>
            </a:r>
            <a:r>
              <a:rPr lang="sl-SI" altLang="sl-SI">
                <a:latin typeface="Century Gothic" panose="020B0502020202020204" pitchFamily="34" charset="0"/>
              </a:rPr>
              <a:t>) je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na Luno</a:t>
            </a:r>
            <a:r>
              <a:rPr lang="sl-SI" altLang="sl-SI">
                <a:latin typeface="Century Gothic" panose="020B0502020202020204" pitchFamily="34" charset="0"/>
              </a:rPr>
              <a:t>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stopil</a:t>
            </a:r>
            <a:r>
              <a:rPr lang="sl-SI" altLang="sl-SI">
                <a:latin typeface="Century Gothic" panose="020B0502020202020204" pitchFamily="34" charset="0"/>
              </a:rPr>
              <a:t> prvi človek, </a:t>
            </a:r>
            <a:r>
              <a:rPr lang="sl-SI" altLang="sl-SI" b="1" i="1">
                <a:latin typeface="Century Gothic" panose="020B0502020202020204" pitchFamily="34" charset="0"/>
              </a:rPr>
              <a:t>Neil Armstrong</a:t>
            </a:r>
            <a:r>
              <a:rPr lang="sl-SI" altLang="sl-SI">
                <a:latin typeface="Century Gothic" panose="020B0502020202020204" pitchFamily="34" charset="0"/>
              </a:rPr>
              <a:t>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(</a:t>
            </a:r>
            <a:r>
              <a:rPr lang="sl-SI" altLang="sl-SI" b="1" i="1">
                <a:solidFill>
                  <a:schemeClr val="bg1"/>
                </a:solidFill>
                <a:latin typeface="Century Gothic" panose="020B0502020202020204" pitchFamily="34" charset="0"/>
              </a:rPr>
              <a:t>odprava</a:t>
            </a:r>
            <a:r>
              <a:rPr lang="sl-SI" altLang="sl-SI" b="1" i="1">
                <a:latin typeface="Century Gothic" panose="020B0502020202020204" pitchFamily="34" charset="0"/>
              </a:rPr>
              <a:t> Apolo 11</a:t>
            </a:r>
            <a:r>
              <a:rPr lang="sl-SI" altLang="sl-SI">
                <a:latin typeface="Century Gothic" panose="020B0502020202020204" pitchFamily="34" charset="0"/>
              </a:rPr>
              <a:t>).</a:t>
            </a:r>
          </a:p>
          <a:p>
            <a:pPr marL="381000" indent="-381000">
              <a:buClr>
                <a:srgbClr val="87D1FF"/>
              </a:buClr>
              <a:buFont typeface="Wingdings" panose="05000000000000000000" pitchFamily="2" charset="2"/>
              <a:buChar char="ü"/>
            </a:pP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Leta 1959</a:t>
            </a:r>
            <a:r>
              <a:rPr lang="sl-SI" altLang="sl-SI">
                <a:latin typeface="Century Gothic" panose="020B0502020202020204" pitchFamily="34" charset="0"/>
              </a:rPr>
              <a:t> je sovjetska vesoljska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sonda posnela</a:t>
            </a:r>
            <a:r>
              <a:rPr lang="sl-SI" altLang="sl-SI">
                <a:latin typeface="Century Gothic" panose="020B0502020202020204" pitchFamily="34" charset="0"/>
              </a:rPr>
              <a:t> prve fotografije zadnje </a:t>
            </a:r>
            <a:r>
              <a:rPr lang="sl-SI" altLang="sl-SI">
                <a:solidFill>
                  <a:schemeClr val="bg1"/>
                </a:solidFill>
                <a:latin typeface="Century Gothic" panose="020B0502020202020204" pitchFamily="34" charset="0"/>
              </a:rPr>
              <a:t>strani Lune.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On-screen Show (4:3)</PresentationFormat>
  <Paragraphs>93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</vt:lpstr>
      <vt:lpstr>Privzeti načrt</vt:lpstr>
      <vt:lpstr>LUNA</vt:lpstr>
      <vt:lpstr>LUNA</vt:lpstr>
      <vt:lpstr>IZVOR IMENA</vt:lpstr>
      <vt:lpstr>NASTANEK LUNE </vt:lpstr>
      <vt:lpstr>VRTENJE</vt:lpstr>
      <vt:lpstr>LUNINE FAZE</vt:lpstr>
      <vt:lpstr>LUNINE MENE</vt:lpstr>
      <vt:lpstr>POVRŠINA LUNE</vt:lpstr>
      <vt:lpstr>PRVI PRISTANKI NA LUNI</vt:lpstr>
      <vt:lpstr>TEMPERATURE NA LUNI</vt:lpstr>
      <vt:lpstr>LUNA UČINKUJE NA ZEMLJO</vt:lpstr>
      <vt:lpstr>NA KRATKO O LUNI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2019-05-30T09:24:38Z</dcterms:created>
  <dcterms:modified xsi:type="dcterms:W3CDTF">2019-05-30T09:24:38Z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