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59" r:id="rId4"/>
    <p:sldId id="258" r:id="rId5"/>
    <p:sldId id="261" r:id="rId6"/>
    <p:sldId id="264" r:id="rId7"/>
    <p:sldId id="262" r:id="rId8"/>
    <p:sldId id="263" r:id="rId9"/>
    <p:sldId id="267" r:id="rId10"/>
    <p:sldId id="265" r:id="rId11"/>
    <p:sldId id="266" r:id="rId12"/>
    <p:sldId id="257" r:id="rId13"/>
    <p:sldId id="268" r:id="rId14"/>
    <p:sldId id="269" r:id="rId15"/>
  </p:sldIdLst>
  <p:sldSz cx="9144000" cy="6858000" type="screen4x3"/>
  <p:notesSz cx="6858000" cy="9144000"/>
  <p:defaultTextStyle>
    <a:defPPr>
      <a:defRPr lang="es-UY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97B4ED"/>
    <a:srgbClr val="3F31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2" autoAdjust="0"/>
    <p:restoredTop sz="94660"/>
  </p:normalViewPr>
  <p:slideViewPr>
    <p:cSldViewPr>
      <p:cViewPr varScale="1">
        <p:scale>
          <a:sx n="104" d="100"/>
          <a:sy n="104" d="100"/>
        </p:scale>
        <p:origin x="132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DCF32514-4D9B-4947-9CE4-11238F549B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3B739C33-4EBA-40A4-9995-14D4B72C168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756A272-BF0E-47A2-8A9A-BAF6EAD42AC4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ABDEC071-DCB9-4355-9E06-4F771D1C88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18C5C432-FB35-48C8-990D-0EFC0BC2C4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DD17B198-B612-42C9-B9D1-B34F6EE4E1F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E56FFDD0-DEA3-46EE-BADB-C13A2AD95D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B74E11-6076-422B-8D79-81497250BFF8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grada stranske slike 1">
            <a:extLst>
              <a:ext uri="{FF2B5EF4-FFF2-40B4-BE49-F238E27FC236}">
                <a16:creationId xmlns:a16="http://schemas.microsoft.com/office/drawing/2014/main" id="{1984E9B7-4053-443D-A0F4-EF805AFA99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Ograda opomb 2">
            <a:extLst>
              <a:ext uri="{FF2B5EF4-FFF2-40B4-BE49-F238E27FC236}">
                <a16:creationId xmlns:a16="http://schemas.microsoft.com/office/drawing/2014/main" id="{D0514E6F-0EF1-4997-8DCA-FF2F641BFB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17412" name="Ograda številke diapozitiva 3">
            <a:extLst>
              <a:ext uri="{FF2B5EF4-FFF2-40B4-BE49-F238E27FC236}">
                <a16:creationId xmlns:a16="http://schemas.microsoft.com/office/drawing/2014/main" id="{8E41372C-E437-4363-83AA-78F900412C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FC1E13-8A7D-4E39-BB84-5782F99A15E7}" type="slidenum">
              <a:rPr lang="sl-SI" altLang="sl-SI"/>
              <a:pPr eaLnBrk="1" hangingPunct="1"/>
              <a:t>1</a:t>
            </a:fld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U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s-U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17D00-93C5-4C02-AA68-E45A3CE45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0F218-FFE2-4593-8B42-53ECEFEA60D6}" type="datetimeFigureOut">
              <a:rPr lang="es-UY"/>
              <a:pPr>
                <a:defRPr/>
              </a:pPr>
              <a:t>30/5/2019</a:t>
            </a:fld>
            <a:endParaRPr lang="es-U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4F278-941E-411E-A293-8238055D5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A2986-B5E2-465A-9246-74CDD3DC4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17DA6-2C9A-494B-8D5B-347D2DDFCB96}" type="slidenum">
              <a:rPr lang="es-UY" altLang="sl-SI"/>
              <a:pPr/>
              <a:t>‹#›</a:t>
            </a:fld>
            <a:endParaRPr lang="es-UY" altLang="sl-SI"/>
          </a:p>
        </p:txBody>
      </p:sp>
    </p:spTree>
    <p:extLst>
      <p:ext uri="{BB962C8B-B14F-4D97-AF65-F5344CB8AC3E}">
        <p14:creationId xmlns:p14="http://schemas.microsoft.com/office/powerpoint/2010/main" val="215913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U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D3E60-D24B-4F76-A958-0F57A0E3E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E2C00-7245-49FA-8988-748D579D5AB9}" type="datetimeFigureOut">
              <a:rPr lang="es-UY"/>
              <a:pPr>
                <a:defRPr/>
              </a:pPr>
              <a:t>30/5/2019</a:t>
            </a:fld>
            <a:endParaRPr lang="es-U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504E8-6F77-4318-AC3B-027BEBDD0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168C2-1D6A-4744-A3E2-E1D4E57BC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E14E8-E594-41EF-8887-66F291699DAC}" type="slidenum">
              <a:rPr lang="es-UY" altLang="sl-SI"/>
              <a:pPr/>
              <a:t>‹#›</a:t>
            </a:fld>
            <a:endParaRPr lang="es-UY" altLang="sl-SI"/>
          </a:p>
        </p:txBody>
      </p:sp>
    </p:spTree>
    <p:extLst>
      <p:ext uri="{BB962C8B-B14F-4D97-AF65-F5344CB8AC3E}">
        <p14:creationId xmlns:p14="http://schemas.microsoft.com/office/powerpoint/2010/main" val="2652274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U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60185-7252-4156-BB87-6DF4EC8C1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99D5C-E60A-428F-AF58-027FC789328C}" type="datetimeFigureOut">
              <a:rPr lang="es-UY"/>
              <a:pPr>
                <a:defRPr/>
              </a:pPr>
              <a:t>30/5/2019</a:t>
            </a:fld>
            <a:endParaRPr lang="es-U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C0998-7724-41F5-BA99-5136AF1DA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54B1C-E528-41BE-9F57-0117FDBD1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EDCD4-F6B3-4831-AA1A-62F36FCBB590}" type="slidenum">
              <a:rPr lang="es-UY" altLang="sl-SI"/>
              <a:pPr/>
              <a:t>‹#›</a:t>
            </a:fld>
            <a:endParaRPr lang="es-UY" altLang="sl-SI"/>
          </a:p>
        </p:txBody>
      </p:sp>
    </p:spTree>
    <p:extLst>
      <p:ext uri="{BB962C8B-B14F-4D97-AF65-F5344CB8AC3E}">
        <p14:creationId xmlns:p14="http://schemas.microsoft.com/office/powerpoint/2010/main" val="1247997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A67C6-9084-4F8B-A7E4-D87229860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C8582-A5E8-4A1B-BBFF-8918FA768ADB}" type="datetimeFigureOut">
              <a:rPr lang="es-UY"/>
              <a:pPr>
                <a:defRPr/>
              </a:pPr>
              <a:t>30/5/2019</a:t>
            </a:fld>
            <a:endParaRPr lang="es-U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BB987-2D31-4316-948E-1471AAD50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6ED60-228F-42AB-A40A-9EA51ADF5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82370-B533-4855-80B5-6993C33AF24C}" type="slidenum">
              <a:rPr lang="es-UY" altLang="sl-SI"/>
              <a:pPr/>
              <a:t>‹#›</a:t>
            </a:fld>
            <a:endParaRPr lang="es-UY" altLang="sl-SI"/>
          </a:p>
        </p:txBody>
      </p:sp>
    </p:spTree>
    <p:extLst>
      <p:ext uri="{BB962C8B-B14F-4D97-AF65-F5344CB8AC3E}">
        <p14:creationId xmlns:p14="http://schemas.microsoft.com/office/powerpoint/2010/main" val="631778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U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328A4-9428-4A78-9A05-C6199E4E2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91981-6ACA-45FE-9904-1B46C0F04301}" type="datetimeFigureOut">
              <a:rPr lang="es-UY"/>
              <a:pPr>
                <a:defRPr/>
              </a:pPr>
              <a:t>30/5/2019</a:t>
            </a:fld>
            <a:endParaRPr lang="es-U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93DAD-DA5A-4A19-B73E-DC42A67C6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A9810-A402-4B8D-BC66-BD7DB9786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68598-E9E3-4E3E-999D-8B63AFDF522D}" type="slidenum">
              <a:rPr lang="es-UY" altLang="sl-SI"/>
              <a:pPr/>
              <a:t>‹#›</a:t>
            </a:fld>
            <a:endParaRPr lang="es-UY" altLang="sl-SI"/>
          </a:p>
        </p:txBody>
      </p:sp>
    </p:spTree>
    <p:extLst>
      <p:ext uri="{BB962C8B-B14F-4D97-AF65-F5344CB8AC3E}">
        <p14:creationId xmlns:p14="http://schemas.microsoft.com/office/powerpoint/2010/main" val="1775815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Y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BA6F0F7-6F4F-4C6B-BAB6-AB3D7A7CD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D1341-C6C5-4FD6-B4C8-7E661C2E5319}" type="datetimeFigureOut">
              <a:rPr lang="es-UY"/>
              <a:pPr>
                <a:defRPr/>
              </a:pPr>
              <a:t>30/5/2019</a:t>
            </a:fld>
            <a:endParaRPr lang="es-UY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79EC41-3FCF-4FDC-95A3-5919F8115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D686DCC-B2D4-4F6A-B974-D3E3DFCBD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72D9A-4C7E-4CCB-8A1F-D126FFD31F1B}" type="slidenum">
              <a:rPr lang="es-UY" altLang="sl-SI"/>
              <a:pPr/>
              <a:t>‹#›</a:t>
            </a:fld>
            <a:endParaRPr lang="es-UY" altLang="sl-SI"/>
          </a:p>
        </p:txBody>
      </p:sp>
    </p:spTree>
    <p:extLst>
      <p:ext uri="{BB962C8B-B14F-4D97-AF65-F5344CB8AC3E}">
        <p14:creationId xmlns:p14="http://schemas.microsoft.com/office/powerpoint/2010/main" val="315453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U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Y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057A6F6-5907-42F9-B8AC-49A739C2A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87E87-D50C-4C93-B730-53B8B95C91F6}" type="datetimeFigureOut">
              <a:rPr lang="es-UY"/>
              <a:pPr>
                <a:defRPr/>
              </a:pPr>
              <a:t>30/5/2019</a:t>
            </a:fld>
            <a:endParaRPr lang="es-UY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5665C0-1DB1-459C-97F4-285E80E7C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9F1AA05-BF84-4C48-8406-8DD719AFF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2329F-F379-4848-B823-D79F12BA7D78}" type="slidenum">
              <a:rPr lang="es-UY" altLang="sl-SI"/>
              <a:pPr/>
              <a:t>‹#›</a:t>
            </a:fld>
            <a:endParaRPr lang="es-UY" altLang="sl-SI"/>
          </a:p>
        </p:txBody>
      </p:sp>
    </p:spTree>
    <p:extLst>
      <p:ext uri="{BB962C8B-B14F-4D97-AF65-F5344CB8AC3E}">
        <p14:creationId xmlns:p14="http://schemas.microsoft.com/office/powerpoint/2010/main" val="318220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UY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ED5164D-DA70-43CF-9BEA-29067302C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43FC7-A0A6-45A0-A25D-334C34775D76}" type="datetimeFigureOut">
              <a:rPr lang="es-UY"/>
              <a:pPr>
                <a:defRPr/>
              </a:pPr>
              <a:t>30/5/2019</a:t>
            </a:fld>
            <a:endParaRPr lang="es-UY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56679C4-4400-46D5-87E3-E1E0C762F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52BE361-123A-4A34-A4EC-AA5DE5803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4FD98-22AE-4DAC-8654-310227EE2A93}" type="slidenum">
              <a:rPr lang="es-UY" altLang="sl-SI"/>
              <a:pPr/>
              <a:t>‹#›</a:t>
            </a:fld>
            <a:endParaRPr lang="es-UY" altLang="sl-SI"/>
          </a:p>
        </p:txBody>
      </p:sp>
    </p:spTree>
    <p:extLst>
      <p:ext uri="{BB962C8B-B14F-4D97-AF65-F5344CB8AC3E}">
        <p14:creationId xmlns:p14="http://schemas.microsoft.com/office/powerpoint/2010/main" val="982026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B121E2D-5095-4207-9EA4-3ECE90BA3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FE5F0-4AF7-4C69-9DCF-CB537A86EC45}" type="datetimeFigureOut">
              <a:rPr lang="es-UY"/>
              <a:pPr>
                <a:defRPr/>
              </a:pPr>
              <a:t>30/5/2019</a:t>
            </a:fld>
            <a:endParaRPr lang="es-UY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310E018-7CEA-4A97-863B-52681D4C7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85ADA73-AB12-40E3-A3A3-D79AC6FCF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5655B-E7AF-4DF1-AAF7-88302D369CF2}" type="slidenum">
              <a:rPr lang="es-UY" altLang="sl-SI"/>
              <a:pPr/>
              <a:t>‹#›</a:t>
            </a:fld>
            <a:endParaRPr lang="es-UY" altLang="sl-SI"/>
          </a:p>
        </p:txBody>
      </p:sp>
    </p:spTree>
    <p:extLst>
      <p:ext uri="{BB962C8B-B14F-4D97-AF65-F5344CB8AC3E}">
        <p14:creationId xmlns:p14="http://schemas.microsoft.com/office/powerpoint/2010/main" val="138915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U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6CEA25F-BE9E-479E-924F-E78F51613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DAFAD-0D2A-4390-A527-0D58DCB510D9}" type="datetimeFigureOut">
              <a:rPr lang="es-UY"/>
              <a:pPr>
                <a:defRPr/>
              </a:pPr>
              <a:t>30/5/2019</a:t>
            </a:fld>
            <a:endParaRPr lang="es-UY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9D98B79-0A03-4D6A-8D68-931E8D926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E5C4C22-FEBF-4A2E-AE67-A17611EE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A019B-A807-4F8C-A976-C0BEB91131FE}" type="slidenum">
              <a:rPr lang="es-UY" altLang="sl-SI"/>
              <a:pPr/>
              <a:t>‹#›</a:t>
            </a:fld>
            <a:endParaRPr lang="es-UY" altLang="sl-SI"/>
          </a:p>
        </p:txBody>
      </p:sp>
    </p:spTree>
    <p:extLst>
      <p:ext uri="{BB962C8B-B14F-4D97-AF65-F5344CB8AC3E}">
        <p14:creationId xmlns:p14="http://schemas.microsoft.com/office/powerpoint/2010/main" val="113312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U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414E9CB-E20D-4B78-A42E-31C71FAFC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C0451-74DF-4689-8548-EB8F6C616496}" type="datetimeFigureOut">
              <a:rPr lang="es-UY"/>
              <a:pPr>
                <a:defRPr/>
              </a:pPr>
              <a:t>30/5/2019</a:t>
            </a:fld>
            <a:endParaRPr lang="es-UY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877AAE7-EB3A-44EB-8219-A3F8FB210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9C2B93-BAB9-4612-BBB8-36BDE35D8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A8D57-2C12-49CC-B43E-DDD3BF58C091}" type="slidenum">
              <a:rPr lang="es-UY" altLang="sl-SI"/>
              <a:pPr/>
              <a:t>‹#›</a:t>
            </a:fld>
            <a:endParaRPr lang="es-UY" altLang="sl-SI"/>
          </a:p>
        </p:txBody>
      </p:sp>
    </p:spTree>
    <p:extLst>
      <p:ext uri="{BB962C8B-B14F-4D97-AF65-F5344CB8AC3E}">
        <p14:creationId xmlns:p14="http://schemas.microsoft.com/office/powerpoint/2010/main" val="658659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B731EE6-5622-49CF-AC29-57C76E7D5F8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  <a:endParaRPr lang="es-UY" altLang="sl-SI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B3A9D8A-3E46-4D43-80D1-AA2AD5D85A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  <a:endParaRPr lang="es-UY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3EDE2-2428-4F93-9AEE-8EC74E57F9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321CFA-349C-4E18-8488-8645146A0317}" type="datetimeFigureOut">
              <a:rPr lang="es-UY"/>
              <a:pPr>
                <a:defRPr/>
              </a:pPr>
              <a:t>30/5/2019</a:t>
            </a:fld>
            <a:endParaRPr lang="es-U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69EED-AD62-4DAC-A190-66D6037F3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D46FC-969F-497F-A971-242F3D4A0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29C714F-D6E1-4632-BFA5-DDE10108B7CF}" type="slidenum">
              <a:rPr lang="es-UY" altLang="sl-SI"/>
              <a:pPr/>
              <a:t>‹#›</a:t>
            </a:fld>
            <a:endParaRPr lang="es-UY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si/imghp?hl=sl&amp;tab=wi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hyperlink" Target="http://baza.svarog.org/astronomija/luna.php" TargetMode="External"/><Relationship Id="rId4" Type="http://schemas.openxmlformats.org/officeDocument/2006/relationships/hyperlink" Target="http://sl.wikipedia.org/wiki/Lun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5">
            <a:extLst>
              <a:ext uri="{FF2B5EF4-FFF2-40B4-BE49-F238E27FC236}">
                <a16:creationId xmlns:a16="http://schemas.microsoft.com/office/drawing/2014/main" id="{5957E6E8-3749-4A34-8D66-D651A7124F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0" y="3500438"/>
            <a:ext cx="4391025" cy="912812"/>
          </a:xfrm>
        </p:spPr>
        <p:txBody>
          <a:bodyPr/>
          <a:lstStyle/>
          <a:p>
            <a:pPr eaLnBrk="1" hangingPunct="1">
              <a:defRPr/>
            </a:pPr>
            <a:r>
              <a:rPr lang="sl-SI" sz="8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UY" sz="8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9EA9936F-689B-495F-A252-D6CD56ED42CA}"/>
              </a:ext>
            </a:extLst>
          </p:cNvPr>
          <p:cNvSpPr txBox="1"/>
          <p:nvPr/>
        </p:nvSpPr>
        <p:spPr>
          <a:xfrm>
            <a:off x="0" y="404664"/>
            <a:ext cx="9144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7200" dirty="0">
                <a:ln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LUNA</a:t>
            </a:r>
          </a:p>
        </p:txBody>
      </p:sp>
      <p:pic>
        <p:nvPicPr>
          <p:cNvPr id="2052" name="Picture 4" descr="C:\Users\Anja\Desktop\wse\referati\Osnovni pojmi o vesolju\Untitled 1.gif">
            <a:extLst>
              <a:ext uri="{FF2B5EF4-FFF2-40B4-BE49-F238E27FC236}">
                <a16:creationId xmlns:a16="http://schemas.microsoft.com/office/drawing/2014/main" id="{A62B7981-E1CB-44B0-8AB0-D43B5CE88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9275"/>
            <a:ext cx="12636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7AB9DA7F-788D-4B0A-BD89-38ACB5BA085B}"/>
              </a:ext>
            </a:extLst>
          </p:cNvPr>
          <p:cNvSpPr txBox="1"/>
          <p:nvPr/>
        </p:nvSpPr>
        <p:spPr>
          <a:xfrm>
            <a:off x="179388" y="6021388"/>
            <a:ext cx="3168650" cy="984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2000">
                <a:solidFill>
                  <a:schemeClr val="bg1"/>
                </a:solidFill>
                <a:latin typeface="+mn-lt"/>
                <a:cs typeface="Arial" charset="0"/>
              </a:rPr>
              <a:t>OŠ Polje</a:t>
            </a:r>
            <a:endParaRPr lang="sl-SI" sz="2000" dirty="0">
              <a:solidFill>
                <a:schemeClr val="bg1"/>
              </a:solidFill>
              <a:latin typeface="+mn-lt"/>
              <a:cs typeface="Arial" charset="0"/>
            </a:endParaRPr>
          </a:p>
          <a:p>
            <a:pPr>
              <a:defRPr/>
            </a:pPr>
            <a:r>
              <a:rPr lang="sl-SI" sz="2000" dirty="0">
                <a:solidFill>
                  <a:schemeClr val="bg1"/>
                </a:solidFill>
                <a:latin typeface="+mn-lt"/>
                <a:cs typeface="Arial" charset="0"/>
              </a:rPr>
              <a:t>Februar 2012</a:t>
            </a:r>
          </a:p>
          <a:p>
            <a:pPr>
              <a:defRPr/>
            </a:pPr>
            <a:endParaRPr lang="sl-SI" dirty="0">
              <a:latin typeface="Arial" charset="0"/>
              <a:cs typeface="Arial" charset="0"/>
            </a:endParaRPr>
          </a:p>
        </p:txBody>
      </p:sp>
      <p:pic>
        <p:nvPicPr>
          <p:cNvPr id="2053" name="Picture 5" descr="C:\Users\Anja\Desktop\Untitled 1.bmp">
            <a:extLst>
              <a:ext uri="{FF2B5EF4-FFF2-40B4-BE49-F238E27FC236}">
                <a16:creationId xmlns:a16="http://schemas.microsoft.com/office/drawing/2014/main" id="{5F6D2872-7A28-4BA8-93DD-1F57B1762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8252" y="6309320"/>
            <a:ext cx="3415748" cy="548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61E8FC80-CBE9-4ABA-9D1C-3807727F8F9A}"/>
              </a:ext>
            </a:extLst>
          </p:cNvPr>
          <p:cNvSpPr txBox="1"/>
          <p:nvPr/>
        </p:nvSpPr>
        <p:spPr>
          <a:xfrm>
            <a:off x="5327650" y="6021388"/>
            <a:ext cx="3816350" cy="984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2000" dirty="0">
                <a:solidFill>
                  <a:schemeClr val="bg1"/>
                </a:solidFill>
                <a:latin typeface="+mn-lt"/>
                <a:cs typeface="Arial" charset="0"/>
              </a:rPr>
              <a:t>Mentorica: __________________</a:t>
            </a:r>
          </a:p>
          <a:p>
            <a:pPr>
              <a:defRPr/>
            </a:pPr>
            <a:r>
              <a:rPr lang="sl-SI" sz="2000" dirty="0">
                <a:solidFill>
                  <a:schemeClr val="bg1"/>
                </a:solidFill>
                <a:latin typeface="+mn-lt"/>
                <a:cs typeface="Arial" charset="0"/>
              </a:rPr>
              <a:t>Pripravila: __________________</a:t>
            </a:r>
          </a:p>
          <a:p>
            <a:pPr>
              <a:defRPr/>
            </a:pPr>
            <a:endParaRPr lang="sl-SI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nja\Desktop\Untitled 1.bmp">
            <a:extLst>
              <a:ext uri="{FF2B5EF4-FFF2-40B4-BE49-F238E27FC236}">
                <a16:creationId xmlns:a16="http://schemas.microsoft.com/office/drawing/2014/main" id="{954B7BE2-225B-474B-8577-2E9C9F703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81750"/>
            <a:ext cx="34163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DA0C67C2-81C6-4506-A216-BE32BA055833}"/>
              </a:ext>
            </a:extLst>
          </p:cNvPr>
          <p:cNvSpPr txBox="1"/>
          <p:nvPr/>
        </p:nvSpPr>
        <p:spPr>
          <a:xfrm>
            <a:off x="0" y="260648"/>
            <a:ext cx="9144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4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BIBAVICA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26E2CF47-2622-4AC9-8316-5A98187F23E7}"/>
              </a:ext>
            </a:extLst>
          </p:cNvPr>
          <p:cNvSpPr txBox="1"/>
          <p:nvPr/>
        </p:nvSpPr>
        <p:spPr>
          <a:xfrm>
            <a:off x="468313" y="1484313"/>
            <a:ext cx="8135937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2400" dirty="0">
                <a:solidFill>
                  <a:schemeClr val="bg1">
                    <a:lumMod val="95000"/>
                  </a:schemeClr>
                </a:solidFill>
                <a:latin typeface="+mn-lt"/>
                <a:cs typeface="Arial" charset="0"/>
              </a:rPr>
              <a:t>Bibavica ali plimovanje je izraz ki opisuje spreminjanje višine vodne gladine (plima , oseka).</a:t>
            </a:r>
          </a:p>
          <a:p>
            <a:pPr>
              <a:defRPr/>
            </a:pPr>
            <a:r>
              <a:rPr lang="sl-SI" sz="2400" dirty="0">
                <a:solidFill>
                  <a:schemeClr val="bg1">
                    <a:lumMod val="95000"/>
                  </a:schemeClr>
                </a:solidFill>
                <a:latin typeface="+mn-lt"/>
                <a:cs typeface="Arial" charset="0"/>
              </a:rPr>
              <a:t>Na morske mene vpliva gravitacijska sila predvsem Lune in v manjši meri Sonca.</a:t>
            </a:r>
          </a:p>
        </p:txBody>
      </p:sp>
      <p:pic>
        <p:nvPicPr>
          <p:cNvPr id="11269" name="Picture 3" descr="C:\Users\Anja\Desktop\Untitled 3.bmp">
            <a:extLst>
              <a:ext uri="{FF2B5EF4-FFF2-40B4-BE49-F238E27FC236}">
                <a16:creationId xmlns:a16="http://schemas.microsoft.com/office/drawing/2014/main" id="{AE2643D2-D649-496F-A1F5-5A056D648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84538"/>
            <a:ext cx="40322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 descr="C:\Users\Anja\Desktop\Slika11.png">
            <a:extLst>
              <a:ext uri="{FF2B5EF4-FFF2-40B4-BE49-F238E27FC236}">
                <a16:creationId xmlns:a16="http://schemas.microsoft.com/office/drawing/2014/main" id="{C2530978-B684-473B-AAF5-C5B6C0BBB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284538"/>
            <a:ext cx="3973512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96E58DD6-2671-4DBC-AD17-97E36E0C42ED}"/>
              </a:ext>
            </a:extLst>
          </p:cNvPr>
          <p:cNvSpPr txBox="1"/>
          <p:nvPr/>
        </p:nvSpPr>
        <p:spPr>
          <a:xfrm>
            <a:off x="4643438" y="5949950"/>
            <a:ext cx="396081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PLIMA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E78CC9E9-64CF-4736-8C70-FD0A96B73307}"/>
              </a:ext>
            </a:extLst>
          </p:cNvPr>
          <p:cNvSpPr txBox="1"/>
          <p:nvPr/>
        </p:nvSpPr>
        <p:spPr>
          <a:xfrm>
            <a:off x="468313" y="6092825"/>
            <a:ext cx="40322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2400" dirty="0">
                <a:solidFill>
                  <a:schemeClr val="bg1">
                    <a:lumMod val="95000"/>
                  </a:schemeClr>
                </a:solidFill>
                <a:latin typeface="+mn-lt"/>
                <a:cs typeface="Arial" charset="0"/>
              </a:rPr>
              <a:t>OSEKA</a:t>
            </a:r>
          </a:p>
        </p:txBody>
      </p:sp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nja\Desktop\Untitled 1.bmp">
            <a:extLst>
              <a:ext uri="{FF2B5EF4-FFF2-40B4-BE49-F238E27FC236}">
                <a16:creationId xmlns:a16="http://schemas.microsoft.com/office/drawing/2014/main" id="{41C839E9-3110-4E30-93EF-651AFD9B9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421438"/>
            <a:ext cx="3132138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E0FC7BA2-A956-4AB2-9CA6-5281B95EFC3D}"/>
              </a:ext>
            </a:extLst>
          </p:cNvPr>
          <p:cNvSpPr txBox="1"/>
          <p:nvPr/>
        </p:nvSpPr>
        <p:spPr>
          <a:xfrm>
            <a:off x="468313" y="1989138"/>
            <a:ext cx="8207375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sl-SI" sz="2200" dirty="0">
                <a:solidFill>
                  <a:schemeClr val="bg1">
                    <a:lumMod val="95000"/>
                  </a:schemeClr>
                </a:solidFill>
                <a:latin typeface="+mn-lt"/>
                <a:cs typeface="Arial" charset="0"/>
              </a:rPr>
              <a:t>     Sistem Zemlje in Lune bi v mnogih pogledih lahko opredelili tudi    </a:t>
            </a:r>
          </a:p>
          <a:p>
            <a:pPr>
              <a:defRPr/>
            </a:pPr>
            <a:r>
              <a:rPr lang="sl-SI" sz="2200" dirty="0">
                <a:solidFill>
                  <a:schemeClr val="bg1">
                    <a:lumMod val="95000"/>
                  </a:schemeClr>
                </a:solidFill>
                <a:latin typeface="+mn-lt"/>
                <a:cs typeface="Arial" charset="0"/>
              </a:rPr>
              <a:t>       kot  sistem dveh planetov.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l-SI" sz="2200" dirty="0">
                <a:solidFill>
                  <a:schemeClr val="bg1">
                    <a:lumMod val="95000"/>
                  </a:schemeClr>
                </a:solidFill>
                <a:latin typeface="+mn-lt"/>
                <a:cs typeface="Arial" charset="0"/>
              </a:rPr>
              <a:t>     Pogosto pravimo, da "kroži Luna okoli Zemlje". Vendar to ni </a:t>
            </a:r>
          </a:p>
          <a:p>
            <a:pPr>
              <a:defRPr/>
            </a:pPr>
            <a:r>
              <a:rPr lang="sl-SI" sz="2200" dirty="0">
                <a:solidFill>
                  <a:schemeClr val="bg1">
                    <a:lumMod val="95000"/>
                  </a:schemeClr>
                </a:solidFill>
                <a:latin typeface="+mn-lt"/>
                <a:cs typeface="Arial" charset="0"/>
              </a:rPr>
              <a:t>       povsem pravilno. Natančneje bi morali reči, da krožita Zemlja in     </a:t>
            </a:r>
          </a:p>
          <a:p>
            <a:pPr>
              <a:defRPr/>
            </a:pPr>
            <a:r>
              <a:rPr lang="sl-SI" sz="2200" dirty="0">
                <a:solidFill>
                  <a:schemeClr val="bg1">
                    <a:lumMod val="95000"/>
                  </a:schemeClr>
                </a:solidFill>
                <a:latin typeface="+mn-lt"/>
                <a:cs typeface="Arial" charset="0"/>
              </a:rPr>
              <a:t>       Luna okoli skupnega težišča, a to težišče leži globoko v Zemljini </a:t>
            </a:r>
          </a:p>
          <a:p>
            <a:pPr>
              <a:defRPr/>
            </a:pPr>
            <a:r>
              <a:rPr lang="sl-SI" sz="2200" dirty="0">
                <a:solidFill>
                  <a:schemeClr val="bg1">
                    <a:lumMod val="95000"/>
                  </a:schemeClr>
                </a:solidFill>
                <a:latin typeface="+mn-lt"/>
                <a:cs typeface="Arial" charset="0"/>
              </a:rPr>
              <a:t>       krogli. 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01C44F41-2A0B-41B3-A97E-B8B20A7D071A}"/>
              </a:ext>
            </a:extLst>
          </p:cNvPr>
          <p:cNvSpPr txBox="1"/>
          <p:nvPr/>
        </p:nvSpPr>
        <p:spPr>
          <a:xfrm>
            <a:off x="0" y="476672"/>
            <a:ext cx="91440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4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SISTEM ZEMLJE IN LUNE</a:t>
            </a:r>
          </a:p>
        </p:txBody>
      </p:sp>
      <p:pic>
        <p:nvPicPr>
          <p:cNvPr id="23556" name="Picture 4" descr="C:\Users\Anja\Desktop\earth-and-moon-from-space.jpg">
            <a:extLst>
              <a:ext uri="{FF2B5EF4-FFF2-40B4-BE49-F238E27FC236}">
                <a16:creationId xmlns:a16="http://schemas.microsoft.com/office/drawing/2014/main" id="{8E6EF6DC-0971-4AAC-9060-6B8559F54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49161">
            <a:off x="5081386" y="4147755"/>
            <a:ext cx="3190662" cy="2392997"/>
          </a:xfrm>
          <a:prstGeom prst="rect">
            <a:avLst/>
          </a:prstGeom>
          <a:ln w="38100">
            <a:solidFill>
              <a:srgbClr val="3F3151"/>
            </a:solidFill>
          </a:ln>
          <a:effectLst>
            <a:glow rad="101600">
              <a:schemeClr val="accent4">
                <a:lumMod val="40000"/>
                <a:lumOff val="60000"/>
                <a:alpha val="6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C:\Users\Anja\Desktop\Slika1.png">
            <a:extLst>
              <a:ext uri="{FF2B5EF4-FFF2-40B4-BE49-F238E27FC236}">
                <a16:creationId xmlns:a16="http://schemas.microsoft.com/office/drawing/2014/main" id="{97AE2195-CF1B-4FB8-B5B0-4046BA544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44675"/>
            <a:ext cx="8315325" cy="457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C:\Users\Anja\Desktop\Untitled 1.bmp">
            <a:extLst>
              <a:ext uri="{FF2B5EF4-FFF2-40B4-BE49-F238E27FC236}">
                <a16:creationId xmlns:a16="http://schemas.microsoft.com/office/drawing/2014/main" id="{ED91083B-F482-48E0-A8C4-DD8206CDF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81328"/>
            <a:ext cx="3419872" cy="476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972CADA3-E250-437C-A086-30C9EEA28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2205038"/>
            <a:ext cx="8229600" cy="1584325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sl-SI" sz="2000" dirty="0">
                <a:solidFill>
                  <a:schemeClr val="bg1">
                    <a:lumMod val="95000"/>
                  </a:schemeClr>
                </a:solidFill>
              </a:rPr>
              <a:t>Ameriški astronavt Neil Armstrong je kot prvi človek stopil na Luno. </a:t>
            </a:r>
          </a:p>
          <a:p>
            <a:pPr>
              <a:buFont typeface="Arial" charset="0"/>
              <a:buChar char="•"/>
              <a:defRPr/>
            </a:pPr>
            <a:r>
              <a:rPr lang="sl-SI" sz="2000" dirty="0">
                <a:solidFill>
                  <a:schemeClr val="bg1">
                    <a:lumMod val="95000"/>
                  </a:schemeClr>
                </a:solidFill>
              </a:rPr>
              <a:t>20. julija 1969 je tako uresničil napoved nekdanjega predsednika ZDA Johna F. Kennedyja iz leta 1961, da bodo Američani do konca desetletja na Luno poslali človeka.</a:t>
            </a:r>
          </a:p>
        </p:txBody>
      </p:sp>
      <p:pic>
        <p:nvPicPr>
          <p:cNvPr id="14339" name="Picture 2" descr="C:\Users\Anja\Desktop\Untitled 1.bmp">
            <a:extLst>
              <a:ext uri="{FF2B5EF4-FFF2-40B4-BE49-F238E27FC236}">
                <a16:creationId xmlns:a16="http://schemas.microsoft.com/office/drawing/2014/main" id="{1FAEC1FE-D1D0-4E43-B321-3D7C8A0FC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45250"/>
            <a:ext cx="32766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BA56C626-536F-4ADE-8A40-FFCAE5DFC6D5}"/>
              </a:ext>
            </a:extLst>
          </p:cNvPr>
          <p:cNvSpPr txBox="1"/>
          <p:nvPr/>
        </p:nvSpPr>
        <p:spPr>
          <a:xfrm>
            <a:off x="0" y="404664"/>
            <a:ext cx="9144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4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MISIJA APOLLO 11</a:t>
            </a:r>
          </a:p>
        </p:txBody>
      </p:sp>
      <p:pic>
        <p:nvPicPr>
          <p:cNvPr id="14341" name="Picture 3" descr="C:\Users\Anja\Desktop\Slika13.png">
            <a:extLst>
              <a:ext uri="{FF2B5EF4-FFF2-40B4-BE49-F238E27FC236}">
                <a16:creationId xmlns:a16="http://schemas.microsoft.com/office/drawing/2014/main" id="{A21F884A-78CC-48EB-87D9-01C5EFAC7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88913"/>
            <a:ext cx="183515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4" descr="C:\Users\Anja\Desktop\Slika12.png">
            <a:extLst>
              <a:ext uri="{FF2B5EF4-FFF2-40B4-BE49-F238E27FC236}">
                <a16:creationId xmlns:a16="http://schemas.microsoft.com/office/drawing/2014/main" id="{30493E52-127B-4126-BB10-C287AF379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789363"/>
            <a:ext cx="3457575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9CFFF098-25E8-4D53-95D7-7C7A1230ED62}"/>
              </a:ext>
            </a:extLst>
          </p:cNvPr>
          <p:cNvSpPr txBox="1"/>
          <p:nvPr/>
        </p:nvSpPr>
        <p:spPr>
          <a:xfrm>
            <a:off x="4860032" y="4365104"/>
            <a:ext cx="3960440" cy="1754326"/>
          </a:xfrm>
          <a:prstGeom prst="rect">
            <a:avLst/>
          </a:prstGeom>
          <a:noFill/>
          <a:ln w="57150">
            <a:solidFill>
              <a:srgbClr val="3F3151"/>
            </a:solidFill>
          </a:ln>
          <a:effectLst>
            <a:glow rad="101600">
              <a:schemeClr val="accent4">
                <a:lumMod val="20000"/>
                <a:lumOff val="80000"/>
                <a:alpha val="6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400" dirty="0">
                <a:solidFill>
                  <a:schemeClr val="bg1">
                    <a:lumMod val="95000"/>
                  </a:schemeClr>
                </a:solidFill>
              </a:rPr>
              <a:t>“To je majhen korak za   človeka, a velik skok za   človeštvo.” </a:t>
            </a:r>
          </a:p>
          <a:p>
            <a:pPr>
              <a:spcBef>
                <a:spcPct val="50000"/>
              </a:spcBef>
              <a:defRPr/>
            </a:pPr>
            <a:r>
              <a:rPr lang="sl-SI" sz="2400" dirty="0">
                <a:solidFill>
                  <a:schemeClr val="bg1">
                    <a:lumMod val="95000"/>
                  </a:schemeClr>
                </a:solidFill>
              </a:rPr>
              <a:t>                           Neil Armstrong</a:t>
            </a:r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nja\Desktop\Untitled 1.bmp">
            <a:extLst>
              <a:ext uri="{FF2B5EF4-FFF2-40B4-BE49-F238E27FC236}">
                <a16:creationId xmlns:a16="http://schemas.microsoft.com/office/drawing/2014/main" id="{AA2C0470-96D7-4C34-BA43-80CFF0B1D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0163"/>
            <a:ext cx="34194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6E758190-9144-42F3-A4D9-7F239E73EB27}"/>
              </a:ext>
            </a:extLst>
          </p:cNvPr>
          <p:cNvSpPr txBox="1"/>
          <p:nvPr/>
        </p:nvSpPr>
        <p:spPr>
          <a:xfrm>
            <a:off x="0" y="260648"/>
            <a:ext cx="9144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4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VIRI</a:t>
            </a:r>
          </a:p>
        </p:txBody>
      </p:sp>
      <p:sp>
        <p:nvSpPr>
          <p:cNvPr id="15364" name="PoljeZBesedilom 6">
            <a:extLst>
              <a:ext uri="{FF2B5EF4-FFF2-40B4-BE49-F238E27FC236}">
                <a16:creationId xmlns:a16="http://schemas.microsoft.com/office/drawing/2014/main" id="{D37E7AB6-410C-4060-A2CF-D9D0E51F2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773238"/>
            <a:ext cx="7488237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l-SI" altLang="sl-SI">
                <a:solidFill>
                  <a:schemeClr val="bg1"/>
                </a:solidFill>
                <a:hlinkClick r:id="rId3"/>
              </a:rPr>
              <a:t>http://www.google.si/imghp?hl=sl&amp;tab=wi</a:t>
            </a:r>
            <a:endParaRPr lang="sl-SI" altLang="sl-SI">
              <a:solidFill>
                <a:schemeClr val="bg1"/>
              </a:solidFill>
            </a:endParaRP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l-SI" altLang="sl-SI">
                <a:solidFill>
                  <a:schemeClr val="bg1"/>
                </a:solidFill>
                <a:hlinkClick r:id="rId4"/>
              </a:rPr>
              <a:t>http://sl.wikipedia.org/wiki/Luna</a:t>
            </a:r>
            <a:endParaRPr lang="sl-SI" altLang="sl-SI">
              <a:solidFill>
                <a:schemeClr val="bg1"/>
              </a:solidFill>
            </a:endParaRP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l-SI" altLang="sl-SI">
                <a:solidFill>
                  <a:schemeClr val="bg1"/>
                </a:solidFill>
                <a:hlinkClick r:id="rId5"/>
              </a:rPr>
              <a:t>http://baza.svarog.org/astronomija/luna.php</a:t>
            </a:r>
            <a:endParaRPr lang="sl-SI" altLang="sl-SI">
              <a:solidFill>
                <a:schemeClr val="bg1"/>
              </a:solidFill>
            </a:endParaRPr>
          </a:p>
          <a:p>
            <a:pPr eaLnBrk="1" hangingPunct="1"/>
            <a:endParaRPr lang="sl-SI" altLang="sl-SI">
              <a:solidFill>
                <a:srgbClr val="00B0F0"/>
              </a:solidFill>
            </a:endParaRPr>
          </a:p>
        </p:txBody>
      </p:sp>
      <p:pic>
        <p:nvPicPr>
          <p:cNvPr id="15365" name="Picture 3" descr="C:\Users\Anja\Desktop\tumblr_ls40hbjTOa1qizo4vo1_500.gif">
            <a:extLst>
              <a:ext uri="{FF2B5EF4-FFF2-40B4-BE49-F238E27FC236}">
                <a16:creationId xmlns:a16="http://schemas.microsoft.com/office/drawing/2014/main" id="{EAF1FACE-EB5A-4EC8-B5D1-2088D4E34D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716338"/>
            <a:ext cx="47625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Anja\Desktop\luna.jpg">
            <a:extLst>
              <a:ext uri="{FF2B5EF4-FFF2-40B4-BE49-F238E27FC236}">
                <a16:creationId xmlns:a16="http://schemas.microsoft.com/office/drawing/2014/main" id="{B3DC0581-3959-4ED7-B816-B31EEF69B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9144" y="1988841"/>
            <a:ext cx="4394855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5" name="Ograda vsebine 2">
            <a:extLst>
              <a:ext uri="{FF2B5EF4-FFF2-40B4-BE49-F238E27FC236}">
                <a16:creationId xmlns:a16="http://schemas.microsoft.com/office/drawing/2014/main" id="{7734AA16-B9D9-484A-A6E3-6F7DA5C49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989138"/>
            <a:ext cx="8229600" cy="4392612"/>
          </a:xfrm>
        </p:spPr>
        <p:txBody>
          <a:bodyPr/>
          <a:lstStyle/>
          <a:p>
            <a:r>
              <a:rPr lang="sl-SI" altLang="sl-SI" sz="2000">
                <a:solidFill>
                  <a:schemeClr val="bg1"/>
                </a:solidFill>
              </a:rPr>
              <a:t>Luna je edini Zemljin naravni satelit 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sz="2000">
                <a:solidFill>
                  <a:schemeClr val="bg1"/>
                </a:solidFill>
              </a:rPr>
              <a:t>      in nam najbližje nebesno telo. </a:t>
            </a:r>
          </a:p>
          <a:p>
            <a:r>
              <a:rPr lang="sl-SI" altLang="sl-SI" sz="2000">
                <a:solidFill>
                  <a:schemeClr val="bg1"/>
                </a:solidFill>
              </a:rPr>
              <a:t>Njegova krožnica je eliptične oblike. </a:t>
            </a:r>
          </a:p>
          <a:p>
            <a:r>
              <a:rPr lang="sl-SI" altLang="sl-SI" sz="2000">
                <a:solidFill>
                  <a:schemeClr val="bg1"/>
                </a:solidFill>
              </a:rPr>
              <a:t>Velikost  - je eden izmed 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sz="2000">
                <a:solidFill>
                  <a:schemeClr val="bg1"/>
                </a:solidFill>
              </a:rPr>
              <a:t>      največjih satelitov v Sončnem sistemu</a:t>
            </a:r>
          </a:p>
          <a:p>
            <a:r>
              <a:rPr lang="sl-SI" altLang="sl-SI" sz="2000">
                <a:solidFill>
                  <a:schemeClr val="bg1"/>
                </a:solidFill>
              </a:rPr>
              <a:t>Masa - 81 krat manjša od 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sz="2000">
                <a:solidFill>
                  <a:schemeClr val="bg1"/>
                </a:solidFill>
              </a:rPr>
              <a:t>      mase Zemlje</a:t>
            </a:r>
          </a:p>
          <a:p>
            <a:pPr>
              <a:buClr>
                <a:schemeClr val="bg1"/>
              </a:buClr>
            </a:pPr>
            <a:r>
              <a:rPr lang="sl-SI" altLang="sl-SI" sz="2000">
                <a:solidFill>
                  <a:schemeClr val="bg1"/>
                </a:solidFill>
              </a:rPr>
              <a:t>Izraz Luna prihaja iz latinščine, grški izraz 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None/>
            </a:pPr>
            <a:r>
              <a:rPr lang="sl-SI" altLang="sl-SI" sz="2000">
                <a:solidFill>
                  <a:schemeClr val="bg1"/>
                </a:solidFill>
              </a:rPr>
              <a:t>      pa je “Selene”.</a:t>
            </a:r>
          </a:p>
          <a:p>
            <a:pPr>
              <a:buClr>
                <a:schemeClr val="bg1"/>
              </a:buClr>
            </a:pPr>
            <a:r>
              <a:rPr lang="sl-SI" altLang="sl-SI" sz="2000">
                <a:solidFill>
                  <a:schemeClr val="bg1"/>
                </a:solidFill>
              </a:rPr>
              <a:t>Simbol lune je srp.</a:t>
            </a:r>
          </a:p>
          <a:p>
            <a:pPr>
              <a:buClr>
                <a:schemeClr val="bg1"/>
              </a:buClr>
            </a:pPr>
            <a:r>
              <a:rPr lang="sl-SI" altLang="sl-SI" sz="2000">
                <a:solidFill>
                  <a:schemeClr val="bg1"/>
                </a:solidFill>
              </a:rPr>
              <a:t>Luna je nastala pred 4,5 milijardami let.</a:t>
            </a:r>
          </a:p>
          <a:p>
            <a:pPr>
              <a:buClr>
                <a:schemeClr val="bg1"/>
              </a:buClr>
            </a:pPr>
            <a:endParaRPr lang="sl-SI" altLang="sl-SI" sz="200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sl-SI" altLang="sl-SI" sz="2400">
              <a:solidFill>
                <a:schemeClr val="bg1"/>
              </a:solidFill>
            </a:endParaRPr>
          </a:p>
        </p:txBody>
      </p:sp>
      <p:pic>
        <p:nvPicPr>
          <p:cNvPr id="16386" name="Picture 2" descr="C:\Users\Anja\Desktop\Untitled 1.bmp">
            <a:extLst>
              <a:ext uri="{FF2B5EF4-FFF2-40B4-BE49-F238E27FC236}">
                <a16:creationId xmlns:a16="http://schemas.microsoft.com/office/drawing/2014/main" id="{A331F713-B2B5-4F3E-99AA-6F262CA01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360654"/>
            <a:ext cx="3563888" cy="497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8838C41D-00E3-4283-8B34-472066D41627}"/>
              </a:ext>
            </a:extLst>
          </p:cNvPr>
          <p:cNvSpPr txBox="1"/>
          <p:nvPr/>
        </p:nvSpPr>
        <p:spPr>
          <a:xfrm>
            <a:off x="0" y="404664"/>
            <a:ext cx="9144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4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ZNAČILNOSTI</a:t>
            </a:r>
          </a:p>
        </p:txBody>
      </p:sp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nja\Desktop\Untitled 1.bmp">
            <a:extLst>
              <a:ext uri="{FF2B5EF4-FFF2-40B4-BE49-F238E27FC236}">
                <a16:creationId xmlns:a16="http://schemas.microsoft.com/office/drawing/2014/main" id="{2290B65F-1BF6-44CC-8B32-350EFA292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09320"/>
            <a:ext cx="3491880" cy="548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C:\Users\Anja\Desktop\tumblr_llbouklMQM1qi8qhvo1_r2_400.gif">
            <a:extLst>
              <a:ext uri="{FF2B5EF4-FFF2-40B4-BE49-F238E27FC236}">
                <a16:creationId xmlns:a16="http://schemas.microsoft.com/office/drawing/2014/main" id="{2BDAD35D-D8BC-435D-894A-FBA7A33177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221088"/>
            <a:ext cx="244827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Anja\Desktop\tumblr_lutotrZMEE1qhql0ho1_500.gif">
            <a:extLst>
              <a:ext uri="{FF2B5EF4-FFF2-40B4-BE49-F238E27FC236}">
                <a16:creationId xmlns:a16="http://schemas.microsoft.com/office/drawing/2014/main" id="{3115F481-081F-4F90-90E3-9B6629AE09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104824"/>
            <a:ext cx="3526904" cy="2608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grada vsebine 2">
            <a:extLst>
              <a:ext uri="{FF2B5EF4-FFF2-40B4-BE49-F238E27FC236}">
                <a16:creationId xmlns:a16="http://schemas.microsoft.com/office/drawing/2014/main" id="{9E94AE1A-6DA7-4DAB-9FB9-9E70F4C80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412875"/>
            <a:ext cx="8229600" cy="45259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sl-SI" altLang="sl-SI" sz="2400">
                <a:solidFill>
                  <a:schemeClr val="bg1"/>
                </a:solidFill>
              </a:rPr>
              <a:t>     Polmer                                                   1738 km Površina                                                 3,796×10E7 km </a:t>
            </a:r>
            <a:br>
              <a:rPr lang="sl-SI" altLang="sl-SI" sz="2400">
                <a:solidFill>
                  <a:schemeClr val="bg1"/>
                </a:solidFill>
              </a:rPr>
            </a:br>
            <a:r>
              <a:rPr lang="sl-SI" altLang="sl-SI" sz="2400">
                <a:solidFill>
                  <a:schemeClr val="bg1"/>
                </a:solidFill>
              </a:rPr>
              <a:t>Prostornina                                           2,199×10E10 km2 </a:t>
            </a:r>
            <a:br>
              <a:rPr lang="sl-SI" altLang="sl-SI" sz="2400">
                <a:solidFill>
                  <a:schemeClr val="bg1"/>
                </a:solidFill>
              </a:rPr>
            </a:br>
            <a:r>
              <a:rPr lang="sl-SI" altLang="sl-SI" sz="2400">
                <a:solidFill>
                  <a:schemeClr val="bg1"/>
                </a:solidFill>
              </a:rPr>
              <a:t>Masa                                                      7,35×10E22 kg </a:t>
            </a:r>
            <a:br>
              <a:rPr lang="sl-SI" altLang="sl-SI" sz="2400">
                <a:solidFill>
                  <a:schemeClr val="bg1"/>
                </a:solidFill>
              </a:rPr>
            </a:br>
            <a:r>
              <a:rPr lang="sl-SI" altLang="sl-SI" sz="2400">
                <a:solidFill>
                  <a:schemeClr val="bg1"/>
                </a:solidFill>
              </a:rPr>
              <a:t>Povprečna gostota                               3,34 kg/dm3 </a:t>
            </a:r>
            <a:br>
              <a:rPr lang="sl-SI" altLang="sl-SI" sz="2400">
                <a:solidFill>
                  <a:schemeClr val="bg1"/>
                </a:solidFill>
              </a:rPr>
            </a:br>
            <a:r>
              <a:rPr lang="sl-SI" altLang="sl-SI" sz="2400">
                <a:solidFill>
                  <a:schemeClr val="bg1"/>
                </a:solidFill>
              </a:rPr>
              <a:t>Gravitacijski pospešek na površju     1,61 m/s2 </a:t>
            </a:r>
            <a:br>
              <a:rPr lang="sl-SI" altLang="sl-SI" sz="2400">
                <a:solidFill>
                  <a:schemeClr val="bg1"/>
                </a:solidFill>
              </a:rPr>
            </a:br>
            <a:r>
              <a:rPr lang="sl-SI" altLang="sl-SI" sz="2400">
                <a:solidFill>
                  <a:schemeClr val="bg1"/>
                </a:solidFill>
              </a:rPr>
              <a:t>Povprečna hitrost na tiru                    1,02 km/s </a:t>
            </a:r>
            <a:br>
              <a:rPr lang="sl-SI" altLang="sl-SI" sz="2400">
                <a:solidFill>
                  <a:schemeClr val="bg1"/>
                </a:solidFill>
              </a:rPr>
            </a:br>
            <a:r>
              <a:rPr lang="sl-SI" altLang="sl-SI" sz="2400">
                <a:solidFill>
                  <a:schemeClr val="bg1"/>
                </a:solidFill>
              </a:rPr>
              <a:t>Druga kozmična hitrost                        2,4 km/s 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4FF19CE6-AD22-4BF1-8B6A-5527134ECD33}"/>
              </a:ext>
            </a:extLst>
          </p:cNvPr>
          <p:cNvSpPr txBox="1"/>
          <p:nvPr/>
        </p:nvSpPr>
        <p:spPr>
          <a:xfrm>
            <a:off x="0" y="260648"/>
            <a:ext cx="9144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4800" dirty="0">
                <a:ln w="1905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Arial" charset="0"/>
              </a:rPr>
              <a:t>ZNAČILNOSTI</a:t>
            </a:r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nja\Desktop\Untitled 1.bmp">
            <a:extLst>
              <a:ext uri="{FF2B5EF4-FFF2-40B4-BE49-F238E27FC236}">
                <a16:creationId xmlns:a16="http://schemas.microsoft.com/office/drawing/2014/main" id="{1436602D-44E9-4441-97A1-6B11BB0FC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430963"/>
            <a:ext cx="30607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C:\Users\Anja\Desktop\Slika4.png">
            <a:extLst>
              <a:ext uri="{FF2B5EF4-FFF2-40B4-BE49-F238E27FC236}">
                <a16:creationId xmlns:a16="http://schemas.microsoft.com/office/drawing/2014/main" id="{83C1DCE6-C3CD-4F90-9F59-B25FF81D0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36912"/>
            <a:ext cx="396044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5" name="Picture 5" descr="C:\Users\Anja\Desktop\Slika3.png">
            <a:extLst>
              <a:ext uri="{FF2B5EF4-FFF2-40B4-BE49-F238E27FC236}">
                <a16:creationId xmlns:a16="http://schemas.microsoft.com/office/drawing/2014/main" id="{8CDA3ED1-2EE7-4ACF-B3A9-BEFD9C613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1411" y="0"/>
            <a:ext cx="2572589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Raven konektor 8">
            <a:extLst>
              <a:ext uri="{FF2B5EF4-FFF2-40B4-BE49-F238E27FC236}">
                <a16:creationId xmlns:a16="http://schemas.microsoft.com/office/drawing/2014/main" id="{87E19792-B9B0-4B0D-9391-623AE79F3B0F}"/>
              </a:ext>
            </a:extLst>
          </p:cNvPr>
          <p:cNvCxnSpPr/>
          <p:nvPr/>
        </p:nvCxnSpPr>
        <p:spPr>
          <a:xfrm flipV="1">
            <a:off x="4427538" y="1773238"/>
            <a:ext cx="1728787" cy="115093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3E2C62D3-776E-4334-825F-C86C3FF0F3AE}"/>
              </a:ext>
            </a:extLst>
          </p:cNvPr>
          <p:cNvSpPr txBox="1"/>
          <p:nvPr/>
        </p:nvSpPr>
        <p:spPr>
          <a:xfrm rot="19533453">
            <a:off x="4486275" y="2000250"/>
            <a:ext cx="1441450" cy="401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000" dirty="0">
                <a:solidFill>
                  <a:schemeClr val="bg1"/>
                </a:solidFill>
                <a:latin typeface="+mn-lt"/>
                <a:cs typeface="Arial" charset="0"/>
              </a:rPr>
              <a:t>384 401km</a:t>
            </a:r>
          </a:p>
        </p:txBody>
      </p:sp>
      <p:cxnSp>
        <p:nvCxnSpPr>
          <p:cNvPr id="15" name="Raven puščični konektor 14">
            <a:extLst>
              <a:ext uri="{FF2B5EF4-FFF2-40B4-BE49-F238E27FC236}">
                <a16:creationId xmlns:a16="http://schemas.microsoft.com/office/drawing/2014/main" id="{D3F373B6-8E2A-402B-9978-44C7D427C40C}"/>
              </a:ext>
            </a:extLst>
          </p:cNvPr>
          <p:cNvCxnSpPr/>
          <p:nvPr/>
        </p:nvCxnSpPr>
        <p:spPr>
          <a:xfrm flipH="1">
            <a:off x="4384675" y="2163763"/>
            <a:ext cx="1871663" cy="1223962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F4A487E0-C277-4428-A82E-EA92E307ACF1}"/>
              </a:ext>
            </a:extLst>
          </p:cNvPr>
          <p:cNvSpPr txBox="1"/>
          <p:nvPr/>
        </p:nvSpPr>
        <p:spPr>
          <a:xfrm rot="19642924">
            <a:off x="5003800" y="2541588"/>
            <a:ext cx="13684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000" dirty="0">
                <a:solidFill>
                  <a:schemeClr val="bg1"/>
                </a:solidFill>
                <a:latin typeface="+mn-lt"/>
                <a:cs typeface="Arial" charset="0"/>
              </a:rPr>
              <a:t>1,3s</a:t>
            </a:r>
          </a:p>
        </p:txBody>
      </p:sp>
    </p:spTree>
  </p:cSld>
  <p:clrMapOvr>
    <a:masterClrMapping/>
  </p:clrMapOvr>
  <p:transition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nja\Desktop\Untitled 1.bmp">
            <a:extLst>
              <a:ext uri="{FF2B5EF4-FFF2-40B4-BE49-F238E27FC236}">
                <a16:creationId xmlns:a16="http://schemas.microsoft.com/office/drawing/2014/main" id="{D3078C0C-FB4C-48B3-9985-DBA5541F0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405563"/>
            <a:ext cx="324008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493ED3D0-D624-4B2B-B4D8-2D43428F2A0A}"/>
              </a:ext>
            </a:extLst>
          </p:cNvPr>
          <p:cNvSpPr txBox="1"/>
          <p:nvPr/>
        </p:nvSpPr>
        <p:spPr>
          <a:xfrm>
            <a:off x="0" y="260648"/>
            <a:ext cx="9144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4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LUNIN MRK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0FE2D2BA-47EB-4298-92E6-2D22AAC85EC1}"/>
              </a:ext>
            </a:extLst>
          </p:cNvPr>
          <p:cNvSpPr txBox="1"/>
          <p:nvPr/>
        </p:nvSpPr>
        <p:spPr>
          <a:xfrm>
            <a:off x="395288" y="1773238"/>
            <a:ext cx="7345362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2400" dirty="0">
                <a:solidFill>
                  <a:schemeClr val="bg1">
                    <a:lumMod val="95000"/>
                  </a:schemeClr>
                </a:solidFill>
                <a:latin typeface="+mn-lt"/>
                <a:cs typeface="Arial" charset="0"/>
              </a:rPr>
              <a:t>Lunin mrk nastane, kadar Luna pri gibanju okrog Zemlje pride v Zemljino senco. Sonce sveti na vse strani. Sveti tudi proti Luni, Zemlja, ki stoji vmes, meče senco. V to senco pride Luna (slika). 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DAE6103C-168F-468E-8FC4-2294359E2392}"/>
              </a:ext>
            </a:extLst>
          </p:cNvPr>
          <p:cNvSpPr txBox="1"/>
          <p:nvPr/>
        </p:nvSpPr>
        <p:spPr>
          <a:xfrm>
            <a:off x="468313" y="6308725"/>
            <a:ext cx="63357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i="1" dirty="0">
                <a:solidFill>
                  <a:schemeClr val="bg1">
                    <a:lumMod val="95000"/>
                  </a:schemeClr>
                </a:solidFill>
                <a:latin typeface="+mn-lt"/>
                <a:cs typeface="Arial" charset="0"/>
              </a:rPr>
              <a:t>Lunin mrk vidijo vsi Zemljani, ki imajo tedaj Luno nad obzorjem. </a:t>
            </a:r>
            <a:endParaRPr lang="sl-SI" dirty="0">
              <a:solidFill>
                <a:schemeClr val="bg1">
                  <a:lumMod val="95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18436" name="Picture 4" descr="C:\Users\Anja\Desktop\Lunin+mrk.jpg">
            <a:extLst>
              <a:ext uri="{FF2B5EF4-FFF2-40B4-BE49-F238E27FC236}">
                <a16:creationId xmlns:a16="http://schemas.microsoft.com/office/drawing/2014/main" id="{323CBF6D-F582-4E93-91FC-994B1747E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56380"/>
            <a:ext cx="8424936" cy="2691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nja\Desktop\Untitled 1.bmp">
            <a:extLst>
              <a:ext uri="{FF2B5EF4-FFF2-40B4-BE49-F238E27FC236}">
                <a16:creationId xmlns:a16="http://schemas.microsoft.com/office/drawing/2014/main" id="{086D31A3-9363-4FA3-B446-505FC1223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80163"/>
            <a:ext cx="342741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C:\Users\Anja\Desktop\moon3.jpg">
            <a:extLst>
              <a:ext uri="{FF2B5EF4-FFF2-40B4-BE49-F238E27FC236}">
                <a16:creationId xmlns:a16="http://schemas.microsoft.com/office/drawing/2014/main" id="{76DE2E36-427F-4B14-A17C-72316CBAA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8809037" cy="586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500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jeZBesedilom 7">
            <a:extLst>
              <a:ext uri="{FF2B5EF4-FFF2-40B4-BE49-F238E27FC236}">
                <a16:creationId xmlns:a16="http://schemas.microsoft.com/office/drawing/2014/main" id="{51D83ACA-0E68-4ED4-932C-683494B59B30}"/>
              </a:ext>
            </a:extLst>
          </p:cNvPr>
          <p:cNvSpPr txBox="1"/>
          <p:nvPr/>
        </p:nvSpPr>
        <p:spPr>
          <a:xfrm>
            <a:off x="0" y="188640"/>
            <a:ext cx="9144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4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LUNINE MENE</a:t>
            </a:r>
          </a:p>
        </p:txBody>
      </p:sp>
      <p:pic>
        <p:nvPicPr>
          <p:cNvPr id="8195" name="Picture 2" descr="C:\Users\Anja\Desktop\Untitled 1.bmp">
            <a:extLst>
              <a:ext uri="{FF2B5EF4-FFF2-40B4-BE49-F238E27FC236}">
                <a16:creationId xmlns:a16="http://schemas.microsoft.com/office/drawing/2014/main" id="{1CED73FD-A81A-4B4C-88E4-88F83F959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410325"/>
            <a:ext cx="3205163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F0657C8C-D498-41CA-889D-88337245418A}"/>
              </a:ext>
            </a:extLst>
          </p:cNvPr>
          <p:cNvSpPr txBox="1"/>
          <p:nvPr/>
        </p:nvSpPr>
        <p:spPr>
          <a:xfrm>
            <a:off x="467544" y="1268760"/>
            <a:ext cx="403244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l-SI" sz="3200" dirty="0">
                <a:ln w="1270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+mn-lt"/>
                <a:cs typeface="Arial" charset="0"/>
              </a:rPr>
              <a:t>Prazna Luna - Mlaj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22DEC6A6-13F5-439C-B0E0-823FADE5AA31}"/>
              </a:ext>
            </a:extLst>
          </p:cNvPr>
          <p:cNvSpPr txBox="1"/>
          <p:nvPr/>
        </p:nvSpPr>
        <p:spPr>
          <a:xfrm>
            <a:off x="4644008" y="1268760"/>
            <a:ext cx="403244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l-SI" sz="32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Prvi krajec</a:t>
            </a:r>
          </a:p>
        </p:txBody>
      </p:sp>
      <p:pic>
        <p:nvPicPr>
          <p:cNvPr id="8198" name="Picture 3" descr="C:\Users\Anja\Desktop\Slika6.png">
            <a:extLst>
              <a:ext uri="{FF2B5EF4-FFF2-40B4-BE49-F238E27FC236}">
                <a16:creationId xmlns:a16="http://schemas.microsoft.com/office/drawing/2014/main" id="{35DE81F8-92E4-4FB4-AB55-BD1405A43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89138"/>
            <a:ext cx="3024188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4" descr="C:\Users\Anja\Desktop\Slika7.png">
            <a:extLst>
              <a:ext uri="{FF2B5EF4-FFF2-40B4-BE49-F238E27FC236}">
                <a16:creationId xmlns:a16="http://schemas.microsoft.com/office/drawing/2014/main" id="{E349F14D-5111-4CE4-9633-367155165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989138"/>
            <a:ext cx="3095625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367FFF34-A74B-4C50-A4F6-04EFF3518EEC}"/>
              </a:ext>
            </a:extLst>
          </p:cNvPr>
          <p:cNvSpPr txBox="1"/>
          <p:nvPr/>
        </p:nvSpPr>
        <p:spPr>
          <a:xfrm>
            <a:off x="1258888" y="4868863"/>
            <a:ext cx="23050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2400" dirty="0">
                <a:solidFill>
                  <a:schemeClr val="bg1"/>
                </a:solidFill>
                <a:latin typeface="+mn-lt"/>
                <a:cs typeface="Arial" charset="0"/>
              </a:rPr>
              <a:t>Osvetljena stran                    Lune je obrnjena stran od Zemlje.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E91FB955-BEE3-49A6-89C6-1126DAC647C9}"/>
              </a:ext>
            </a:extLst>
          </p:cNvPr>
          <p:cNvSpPr txBox="1"/>
          <p:nvPr/>
        </p:nvSpPr>
        <p:spPr>
          <a:xfrm>
            <a:off x="5508625" y="4941888"/>
            <a:ext cx="24479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2400" dirty="0">
                <a:solidFill>
                  <a:schemeClr val="bg1">
                    <a:lumMod val="95000"/>
                  </a:schemeClr>
                </a:solidFill>
                <a:latin typeface="+mn-lt"/>
                <a:cs typeface="Arial" charset="0"/>
              </a:rPr>
              <a:t>Desna stran Lune je svetla.</a:t>
            </a:r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05667213-E09A-4E27-8D94-43BB02694DC3}"/>
              </a:ext>
            </a:extLst>
          </p:cNvPr>
          <p:cNvSpPr txBox="1"/>
          <p:nvPr/>
        </p:nvSpPr>
        <p:spPr>
          <a:xfrm>
            <a:off x="467544" y="1052736"/>
            <a:ext cx="403244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l-SI" sz="3200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+mn-lt"/>
                <a:cs typeface="Arial" charset="0"/>
              </a:rPr>
              <a:t>Polna Luna - Ščip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C108D007-B76C-4F73-A9CA-CE16B5A1EF5D}"/>
              </a:ext>
            </a:extLst>
          </p:cNvPr>
          <p:cNvSpPr txBox="1"/>
          <p:nvPr/>
        </p:nvSpPr>
        <p:spPr>
          <a:xfrm>
            <a:off x="4644008" y="1268760"/>
            <a:ext cx="403244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l-SI" sz="3200" dirty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+mn-lt"/>
                <a:cs typeface="Arial" charset="0"/>
              </a:rPr>
              <a:t>Zadnji krajec</a:t>
            </a:r>
          </a:p>
        </p:txBody>
      </p:sp>
      <p:pic>
        <p:nvPicPr>
          <p:cNvPr id="9220" name="Picture 2" descr="C:\Users\Anja\Desktop\Untitled 1.bmp">
            <a:extLst>
              <a:ext uri="{FF2B5EF4-FFF2-40B4-BE49-F238E27FC236}">
                <a16:creationId xmlns:a16="http://schemas.microsoft.com/office/drawing/2014/main" id="{A1036556-2721-47BA-AF24-49A051B7C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421438"/>
            <a:ext cx="3132137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 descr="C:\Users\Anja\Desktop\Slika8.png">
            <a:extLst>
              <a:ext uri="{FF2B5EF4-FFF2-40B4-BE49-F238E27FC236}">
                <a16:creationId xmlns:a16="http://schemas.microsoft.com/office/drawing/2014/main" id="{1238BA09-7B15-49F8-866D-09364899F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73238"/>
            <a:ext cx="29210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 descr="C:\Users\Anja\Desktop\Slika9.png">
            <a:extLst>
              <a:ext uri="{FF2B5EF4-FFF2-40B4-BE49-F238E27FC236}">
                <a16:creationId xmlns:a16="http://schemas.microsoft.com/office/drawing/2014/main" id="{42A6C787-F4C0-42E2-88E3-180E39511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989138"/>
            <a:ext cx="2881313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66536182-5557-48C3-B5C7-35E13B16B010}"/>
              </a:ext>
            </a:extLst>
          </p:cNvPr>
          <p:cNvSpPr txBox="1"/>
          <p:nvPr/>
        </p:nvSpPr>
        <p:spPr>
          <a:xfrm>
            <a:off x="1042988" y="4581525"/>
            <a:ext cx="2881312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2400" dirty="0">
                <a:solidFill>
                  <a:schemeClr val="bg1">
                    <a:lumMod val="95000"/>
                  </a:schemeClr>
                </a:solidFill>
                <a:latin typeface="+mn-lt"/>
                <a:cs typeface="Arial" charset="0"/>
              </a:rPr>
              <a:t>Zemlja se nahaja med Soncem in Luno – celotna površina Lune ki je obrnjena proti nam je svetla.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285DADCA-3918-4770-B8C4-B1593A905E58}"/>
              </a:ext>
            </a:extLst>
          </p:cNvPr>
          <p:cNvSpPr txBox="1"/>
          <p:nvPr/>
        </p:nvSpPr>
        <p:spPr>
          <a:xfrm>
            <a:off x="5219700" y="4868863"/>
            <a:ext cx="2881313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400" dirty="0">
                <a:solidFill>
                  <a:schemeClr val="bg1">
                    <a:lumMod val="95000"/>
                  </a:schemeClr>
                </a:solidFill>
                <a:latin typeface="+mn-lt"/>
                <a:cs typeface="Arial" charset="0"/>
              </a:rPr>
              <a:t>Leva stran Lune je svetla.</a:t>
            </a:r>
            <a:endParaRPr lang="sl-SI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10199"/>
                </a:outerShdw>
              </a:effectLst>
              <a:latin typeface="+mn-lt"/>
              <a:cs typeface="Arial" charset="0"/>
            </a:endParaRPr>
          </a:p>
        </p:txBody>
      </p:sp>
    </p:spTree>
  </p:cSld>
  <p:clrMapOvr>
    <a:masterClrMapping/>
  </p:clrMapOvr>
  <p:transition>
    <p:wipe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nja\Desktop\Lunar_libration_with_phase2.gif">
            <a:extLst>
              <a:ext uri="{FF2B5EF4-FFF2-40B4-BE49-F238E27FC236}">
                <a16:creationId xmlns:a16="http://schemas.microsoft.com/office/drawing/2014/main" id="{D98CAC82-AFCA-40E6-AB04-B5319381F2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620713"/>
            <a:ext cx="5184775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C:\Users\Anja\Desktop\Untitled 1.bmp">
            <a:extLst>
              <a:ext uri="{FF2B5EF4-FFF2-40B4-BE49-F238E27FC236}">
                <a16:creationId xmlns:a16="http://schemas.microsoft.com/office/drawing/2014/main" id="{4F067063-BEDC-4DD7-9E9C-AF1E2FEDF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7313"/>
            <a:ext cx="32766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PoljeZBesedilom 3">
            <a:extLst>
              <a:ext uri="{FF2B5EF4-FFF2-40B4-BE49-F238E27FC236}">
                <a16:creationId xmlns:a16="http://schemas.microsoft.com/office/drawing/2014/main" id="{B24BBA56-43AB-4B43-92C6-956CE1129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661025"/>
            <a:ext cx="871378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1600">
                <a:solidFill>
                  <a:schemeClr val="bg1"/>
                </a:solidFill>
              </a:rPr>
              <a:t>Ko Luna kroži okoli Zemlje izgleda, kot da se spreminja njena oblika. Vendar pa v bistvu zgolj gledamo različne dele osvetljene polovice Lune.</a:t>
            </a:r>
          </a:p>
          <a:p>
            <a:pPr eaLnBrk="1" hangingPunct="1"/>
            <a:endParaRPr lang="sl-SI" altLang="sl-SI"/>
          </a:p>
        </p:txBody>
      </p:sp>
    </p:spTree>
  </p:cSld>
  <p:clrMapOvr>
    <a:masterClrMapping/>
  </p:clrMapOvr>
  <p:transition advTm="10000">
    <p:wipe dir="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426</Words>
  <Application>Microsoft Office PowerPoint</Application>
  <PresentationFormat>On-screen Show (4:3)</PresentationFormat>
  <Paragraphs>57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Comic Sans MS</vt:lpstr>
      <vt:lpstr>Office Theme</vt:lpstr>
      <vt:lpstr>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2019-05-30T09:24:45Z</dcterms:created>
  <dcterms:modified xsi:type="dcterms:W3CDTF">2019-05-30T09:24:45Z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