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8" r:id="rId4"/>
    <p:sldId id="257" r:id="rId5"/>
    <p:sldId id="262" r:id="rId6"/>
    <p:sldId id="261" r:id="rId7"/>
    <p:sldId id="265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106" d="100"/>
          <a:sy n="106" d="100"/>
        </p:scale>
        <p:origin x="1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7822EA76-1B8F-438A-B215-993DC7D3E0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74C802FA-26D9-4FFC-A7BE-B5B3909F2C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9E41BE-9D5C-4394-9877-826DBAFA8DF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E1797F66-8324-486E-BC21-8593743F42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E853DB21-E437-440C-A70A-ABA57B6C2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4791442C-393E-4FAB-9E9D-3A5BCFBA26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204808A-F261-4EFF-823F-3E75D4265D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2A79AC4-A68E-48FF-8042-21645598557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stranske slike 1">
            <a:extLst>
              <a:ext uri="{FF2B5EF4-FFF2-40B4-BE49-F238E27FC236}">
                <a16:creationId xmlns:a16="http://schemas.microsoft.com/office/drawing/2014/main" id="{4AFF1883-CC6C-4AC0-BAD3-193C5E18BF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Ograda opomb 2">
            <a:extLst>
              <a:ext uri="{FF2B5EF4-FFF2-40B4-BE49-F238E27FC236}">
                <a16:creationId xmlns:a16="http://schemas.microsoft.com/office/drawing/2014/main" id="{C72E51E4-041E-4CDA-A0D2-D5166CE514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3316" name="Ograda številke diapozitiva 3">
            <a:extLst>
              <a:ext uri="{FF2B5EF4-FFF2-40B4-BE49-F238E27FC236}">
                <a16:creationId xmlns:a16="http://schemas.microsoft.com/office/drawing/2014/main" id="{14A27BB7-5B47-4B6C-8249-CE5BDEDE6A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437A39-E797-4D05-B42A-0136E644B214}" type="slidenum">
              <a:rPr lang="sl-SI" altLang="sl-SI"/>
              <a:pPr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stranske slike 1">
            <a:extLst>
              <a:ext uri="{FF2B5EF4-FFF2-40B4-BE49-F238E27FC236}">
                <a16:creationId xmlns:a16="http://schemas.microsoft.com/office/drawing/2014/main" id="{C5643F1A-D8E9-4EE3-939E-8DB0DE5C3C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Ograda opomb 2">
            <a:extLst>
              <a:ext uri="{FF2B5EF4-FFF2-40B4-BE49-F238E27FC236}">
                <a16:creationId xmlns:a16="http://schemas.microsoft.com/office/drawing/2014/main" id="{857E5C33-DFB4-4535-AFE0-540781E463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4340" name="Ograda številke diapozitiva 3">
            <a:extLst>
              <a:ext uri="{FF2B5EF4-FFF2-40B4-BE49-F238E27FC236}">
                <a16:creationId xmlns:a16="http://schemas.microsoft.com/office/drawing/2014/main" id="{19750DBA-6917-4923-B0F2-B8C847F99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C13A6EC-7F99-4D22-8250-41AE535F1A52}" type="slidenum">
              <a:rPr lang="sl-SI" altLang="sl-SI"/>
              <a:pPr/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89CBFE6-CCFE-4DF0-9967-82998D02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69A6-C97F-4426-BDCB-7EA61900E83A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9AD5577-BC1B-4FF4-9B52-8582C64E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4ACFB54-93EB-4430-AA7D-7CEFD039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196C1-9FE4-450B-9AE8-6428BD0BEA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8165889"/>
      </p:ext>
    </p:extLst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2FDFBD4-81DD-4313-82A9-6E95871D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6C04-AAA1-4168-98D3-2DA7858861BB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DF9D387-5232-4F97-BDC2-A99B60F9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D10C3A7-B6B0-45B6-A933-6249E8B5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911B8-9857-47B5-B10F-5AA911C4CF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5088670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86F33E6-D42D-43A8-B6D8-829BA235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D27-76D3-44C4-8466-36AEE5AB2D14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9B7B5C4-A16A-48BB-BE06-FB7FFBD6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5C14F2D-5A2B-48C8-A073-D370DC43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34774-A7D9-4289-95BB-6B19EC9A5F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7614973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5EFAAAD-4A3A-4F58-8B57-3D40D899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81F7-676A-4EFF-99F4-098BE5EFD3BF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4B18D0C-AC13-4633-886B-B0378536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89010C8-E3FF-4A72-BF96-674E7E3F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EFFFA-D311-455D-9404-7CFF33C1E8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2834194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41A6DE5-A5B4-465B-A0CB-661F032D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A9BA-5D07-40E3-A106-998476F9BAF6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92D0FA9-D654-46CD-9A47-1AD457A99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F124B9E-934B-4642-9FF6-B1E60A07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B7C86-4EB7-41D0-A41D-88695593F9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3570968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A1E8C3A-C682-49BE-8374-66302720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B7B0-4E8A-4452-92F5-8F1D81E21D09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5D14AEC-6D3D-4E45-BF61-BDFD1F1D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5004918-889F-4910-B077-3794DB85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00440-D6B1-4493-8DFD-1E381A217A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3203629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96A3BAB3-E413-4218-BEE5-75244CBF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F5C7-0941-4BE0-9A45-3F1288D1FFE1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CB7DA99A-5652-441C-A2A1-19791F62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61A04A2A-9431-41FB-A0B8-A5A13131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B7CD5-90AE-43B3-902E-25F7C315A6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1809737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CE508057-10BF-4800-BE03-D98AF703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10E61-30E9-4FF6-97F5-5014034292B0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EBFBE2EB-043A-4C8C-B060-4C4CC6EB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D0617372-E646-44D9-8DA0-1881DF57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4E47C-8257-4294-B5C1-9AF124252E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7762227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7B72AF90-1870-4D91-B918-0294B832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62F0-AF2F-43FC-9585-972CC010798B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EF8CA0AE-7DEA-420D-BE3F-79B7C415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999DDD0-3B19-411E-A63C-9C2D093C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27E66-9E4B-4098-9A5A-6D0ED475DB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670011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326C4C0-0746-49A2-89A2-13491EC9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A44A0-6299-45DC-8208-AE24F116251F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623F993-3353-4D78-B5EB-1A7E86F5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6A08EBA-ED58-4B71-9056-0C63F28B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01198-38F9-4B8F-A688-9781BEB0FC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1960156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A7728E4-0B8E-4F74-A150-2A76D848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494F-7446-4304-8BB0-180621D3DC24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A72347A-A983-4315-9F37-3EAD2015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D3165CA-B57B-4196-82C9-39FD203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A0DCC-44DF-4D6A-8A3C-9EE2A78C87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9825515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2F922EE4-6CD9-4649-8A15-C604989AEE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924585DE-CBCC-4199-BF56-BD7C8486E0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B4B2CC0-2658-4038-A4B0-13AF14707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EA07EF-0C6B-4AD6-9EB9-A96BC5F25F70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EA23ADF-C3D4-4448-A30E-2A6264F65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2B71E55-682B-451F-9C06-619EB5C67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5689F11-ABEE-4CA8-A026-1BDB70CB5F9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lika:Mars_Hubbl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a.int/" TargetMode="External"/><Relationship Id="rId2" Type="http://schemas.openxmlformats.org/officeDocument/2006/relationships/hyperlink" Target="http://vesolj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s.google.com/" TargetMode="External"/><Relationship Id="rId5" Type="http://schemas.openxmlformats.org/officeDocument/2006/relationships/hyperlink" Target="http://www.nineplanets.org/" TargetMode="External"/><Relationship Id="rId4" Type="http://schemas.openxmlformats.org/officeDocument/2006/relationships/hyperlink" Target="http://www.nasa.gov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l.wikipedia.org/wiki/Slika:MarsSunset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lika 3" descr="Planet Mars">
            <a:hlinkClick r:id="rId3" tooltip="&quot;Planet Mars&quot;"/>
            <a:extLst>
              <a:ext uri="{FF2B5EF4-FFF2-40B4-BE49-F238E27FC236}">
                <a16:creationId xmlns:a16="http://schemas.microsoft.com/office/drawing/2014/main" id="{D1E75121-215F-4FF5-8F22-79B33E7C7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14375"/>
            <a:ext cx="6643688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B427FC1-60F8-44E8-AAA1-D2B83998B0A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71472" y="1142984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MARS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D27F782-217A-4A99-9557-B456E2C9650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743200" y="2500313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Rdeči planet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2053" name="PoljeZBesedilom 6">
            <a:extLst>
              <a:ext uri="{FF2B5EF4-FFF2-40B4-BE49-F238E27FC236}">
                <a16:creationId xmlns:a16="http://schemas.microsoft.com/office/drawing/2014/main" id="{B43EB9D4-F970-4A1E-9330-5086AD19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5786438"/>
            <a:ext cx="328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>
                <a:solidFill>
                  <a:srgbClr val="C00000"/>
                </a:solidFill>
              </a:rPr>
              <a:t> </a:t>
            </a:r>
            <a:endParaRPr lang="sl-SI" altLang="sl-SI" dirty="0">
              <a:solidFill>
                <a:srgbClr val="C00000"/>
              </a:solidFill>
            </a:endParaRPr>
          </a:p>
          <a:p>
            <a:r>
              <a:rPr lang="sl-SI" altLang="sl-SI" dirty="0">
                <a:solidFill>
                  <a:srgbClr val="C00000"/>
                </a:solidFill>
              </a:rPr>
              <a:t>Šolsko leto:2007/2008</a:t>
            </a: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513CF5-66F3-4504-90DA-0AE446B9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dirty="0"/>
            </a:br>
            <a:r>
              <a:rPr lang="sl-SI" sz="67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VIRI: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3CB23FA-3B80-413D-B265-67729E24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http://vesolje.</a:t>
            </a:r>
            <a:r>
              <a:rPr lang="sl-SI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net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/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http://www.esa.int"/>
              </a:rPr>
              <a:t>http://www.esa.int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http://www.nasa.gov"/>
              </a:rPr>
              <a:t>http://www.nasa.gov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http://www.nineplanets.org/"/>
              </a:rPr>
              <a:t>http://www.nineplanets.org/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http://mars.google.com/"/>
              </a:rPr>
              <a:t>http://mars.google.com/</a:t>
            </a:r>
            <a:endParaRPr lang="sl-S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 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90BCD69A-DFA8-4F75-BFB9-F9A2BFA4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EFCFD29-D313-44D2-8082-4B73767FDDF5}" type="slidenum">
              <a:rPr lang="sl-SI" altLang="sl-SI">
                <a:solidFill>
                  <a:srgbClr val="898989"/>
                </a:solidFill>
              </a:rPr>
              <a:pPr/>
              <a:t>10</a:t>
            </a:fld>
            <a:endParaRPr lang="sl-SI" altLang="sl-SI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DE7D46-7CD6-44B0-9AA8-312F4A89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KAZALO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644A57F-BC62-418D-9841-BC3E8443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u="sng" dirty="0">
                <a:solidFill>
                  <a:schemeClr val="tx1"/>
                </a:solidFill>
              </a:rPr>
              <a:t>Diapozitiv: </a:t>
            </a:r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3" action="ppaction://hlinksldjump"/>
              </a:rPr>
              <a:t>Naslovna stran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4" action="ppaction://hlinksldjump"/>
              </a:rPr>
              <a:t>Kazalo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5" action="ppaction://hlinksldjump"/>
              </a:rPr>
              <a:t>Nekaj o Marsu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6" action="ppaction://hlinksldjump"/>
              </a:rPr>
              <a:t>Značilnosti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7" action="ppaction://hlinksldjump"/>
              </a:rPr>
              <a:t>Razvoj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8" action="ppaction://hlinksldjump"/>
              </a:rPr>
              <a:t>Zgradba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9" action="ppaction://hlinksldjump"/>
              </a:rPr>
              <a:t>Voda na Marsu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10" action="ppaction://hlinksldjump"/>
              </a:rPr>
              <a:t>Slika:Mars-krater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11" action="ppaction://hlinksldjump"/>
              </a:rPr>
              <a:t>Sliki:obraz na Marsu in raziskovanje Marsa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sl-SI" dirty="0">
                <a:hlinkClick r:id="rId12" action="ppaction://hlinksldjump"/>
              </a:rPr>
              <a:t>Viri</a:t>
            </a:r>
            <a:endParaRPr lang="sl-SI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dirty="0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D14F8880-1A44-4AB7-9B0E-128639FF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38DCEB1-9CB5-47D2-A60F-B538CBC88029}" type="slidenum">
              <a:rPr lang="sl-SI" altLang="sl-SI">
                <a:solidFill>
                  <a:srgbClr val="898989"/>
                </a:solidFill>
              </a:rPr>
              <a:pPr/>
              <a:t>2</a:t>
            </a:fld>
            <a:endParaRPr lang="sl-SI" altLang="sl-SI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BAC324-178B-4965-A8C3-2563D4FE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NEKAJ O MARSU…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0C1E6CB-CA35-43A1-8D48-A7A580421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Je 4. planet od Sonca po vrsti in 7. po velikosti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Imenuje se po rimskem bogu vojne-Marsu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Ima 2 majhni luni - Fobos in Deimos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Na njem so skoraj najugodnejši pogoji za življenje-poleg Zemlje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Vrti se okoli svoje osi v nasprotni smeri urinega kazalca, je nagnjen za 25°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V nekaterih trenutkih je tretje najbolj svetlo telo na nočnem nebu, prekosita ga le Venera in Luna.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152D175D-E37B-4893-8820-6C610237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3807975-BA24-4BDB-942B-EBD2F10BF5D8}" type="slidenum">
              <a:rPr lang="sl-SI" altLang="sl-SI">
                <a:solidFill>
                  <a:srgbClr val="898989"/>
                </a:solidFill>
              </a:rPr>
              <a:pPr/>
              <a:t>3</a:t>
            </a:fld>
            <a:endParaRPr lang="sl-SI" altLang="sl-SI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87C473ED-F5F8-4641-9CC7-F733C332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0568CC-A409-4769-BD93-488B8F9BB9CA}" type="slidenum">
              <a:rPr lang="sl-SI" altLang="sl-SI">
                <a:solidFill>
                  <a:srgbClr val="898989"/>
                </a:solidFill>
              </a:rPr>
              <a:pPr/>
              <a:t>4</a:t>
            </a:fld>
            <a:endParaRPr lang="sl-SI" altLang="sl-SI">
              <a:solidFill>
                <a:srgbClr val="898989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1A00472-FA35-4A8B-99FC-DBEAEC16A5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ZNAČILNOSTI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40526A8D-2A43-4090-B38F-4221F6A84CA6}"/>
              </a:ext>
            </a:extLst>
          </p:cNvPr>
          <p:cNvSpPr txBox="1"/>
          <p:nvPr/>
        </p:nvSpPr>
        <p:spPr>
          <a:xfrm>
            <a:off x="500034" y="1225689"/>
            <a:ext cx="8143932" cy="5632311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latin typeface="+mn-lt"/>
              </a:rPr>
              <a:t>POVPREČNA ODDALJENOST OD SONCA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227.936.637 km</a:t>
            </a:r>
            <a:br>
              <a:rPr lang="sl-SI" dirty="0">
                <a:latin typeface="+mn-lt"/>
              </a:rPr>
            </a:br>
            <a:r>
              <a:rPr lang="sl-SI" dirty="0">
                <a:latin typeface="+mn-lt"/>
              </a:rPr>
              <a:t>1,523 662 31  AE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latin typeface="+mn-lt"/>
              </a:rPr>
              <a:t>ŠTEVILO NARAVNIH SATELITOV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latin typeface="+mn-lt"/>
              </a:rPr>
              <a:t>ATMOSFERA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Ogljikov dioksid 95,72%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Dušik 2,7%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Argon 1,6%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Kisik 0,13%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latin typeface="+mn-lt"/>
              </a:rPr>
              <a:t>OBSEG TIRA</a:t>
            </a: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9,553 AE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latin typeface="+mn-lt"/>
              </a:rPr>
              <a:t>POVRŠINA</a:t>
            </a: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1448 · 10</a:t>
            </a:r>
            <a:r>
              <a:rPr lang="sl-SI" baseline="30000" dirty="0">
                <a:latin typeface="+mn-lt"/>
              </a:rPr>
              <a:t>8</a:t>
            </a:r>
            <a:r>
              <a:rPr lang="sl-SI" dirty="0">
                <a:latin typeface="+mn-lt"/>
              </a:rPr>
              <a:t> km²</a:t>
            </a:r>
            <a:br>
              <a:rPr lang="sl-SI" dirty="0">
                <a:latin typeface="+mn-lt"/>
              </a:rPr>
            </a:br>
            <a:r>
              <a:rPr lang="sl-SI" dirty="0">
                <a:latin typeface="+mn-lt"/>
              </a:rPr>
              <a:t>(0,284 Zemljine)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TEMPERATURA NA POVRŠJU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>
                <a:latin typeface="+mn-lt"/>
              </a:rPr>
              <a:t>min. 133 K(-140 °C)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>
                <a:latin typeface="+mn-lt"/>
              </a:rPr>
              <a:t>sr. 440 K(-63 °C)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 err="1">
                <a:latin typeface="+mn-lt"/>
              </a:rPr>
              <a:t>maks</a:t>
            </a:r>
            <a:r>
              <a:rPr lang="sl-SI" dirty="0">
                <a:latin typeface="+mn-lt"/>
              </a:rPr>
              <a:t>. 293 K(20 °C)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dirty="0">
                <a:latin typeface="+mn-lt"/>
              </a:rPr>
            </a:br>
            <a:endParaRPr lang="sl-SI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B82FAE2F-EC8F-421B-B808-71C15EF6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Razvoj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813787E-2C3C-44AB-9ED4-549CDDC3CDA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sz="3800" dirty="0">
                <a:solidFill>
                  <a:schemeClr val="tx1"/>
                </a:solidFill>
              </a:rPr>
              <a:t>Sončni zahod na Marsu, kot ga je fotografiralo robotsko vozilo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800" dirty="0">
                <a:solidFill>
                  <a:schemeClr val="tx1"/>
                </a:solidFill>
              </a:rPr>
              <a:t>Mars je v svojem razvoju preživel tri večja časovna obdobja oz. veke. Ime so dobili po krajih, ki so najbolj podobni veku, katerega imenujejo. Najstarejši </a:t>
            </a:r>
            <a:r>
              <a:rPr lang="sl-SI" sz="3800" u="sng" dirty="0">
                <a:solidFill>
                  <a:schemeClr val="tx1"/>
                </a:solidFill>
              </a:rPr>
              <a:t>Noetov vek</a:t>
            </a:r>
            <a:r>
              <a:rPr lang="sl-SI" sz="3800" dirty="0">
                <a:solidFill>
                  <a:schemeClr val="tx1"/>
                </a:solidFill>
              </a:rPr>
              <a:t>, ki je bil topel in vlažen je dobil ime po Noetovi zemlji. Začel se je pred približno 4,5 milijardami let in trajal do začetka </a:t>
            </a:r>
            <a:r>
              <a:rPr lang="sl-SI" sz="3800" u="sng" dirty="0" err="1">
                <a:solidFill>
                  <a:schemeClr val="tx1"/>
                </a:solidFill>
              </a:rPr>
              <a:t>Hesperskega</a:t>
            </a:r>
            <a:r>
              <a:rPr lang="sl-SI" sz="3800" u="sng" dirty="0">
                <a:solidFill>
                  <a:schemeClr val="tx1"/>
                </a:solidFill>
              </a:rPr>
              <a:t> veka</a:t>
            </a:r>
            <a:r>
              <a:rPr lang="sl-SI" sz="3800" dirty="0">
                <a:solidFill>
                  <a:schemeClr val="tx1"/>
                </a:solidFill>
              </a:rPr>
              <a:t> pred 3,5 milijardami let. V Noetovem veku je udarjanje meteoritov postajalo redkejše. Toplo podnebje je dopuščalo površinske vode. V </a:t>
            </a:r>
            <a:r>
              <a:rPr lang="sl-SI" sz="3800" dirty="0" err="1">
                <a:solidFill>
                  <a:schemeClr val="tx1"/>
                </a:solidFill>
              </a:rPr>
              <a:t>Hesperskem</a:t>
            </a:r>
            <a:r>
              <a:rPr lang="sl-SI" sz="3800" dirty="0">
                <a:solidFill>
                  <a:schemeClr val="tx1"/>
                </a:solidFill>
              </a:rPr>
              <a:t> veku je začela voda zmrzovati. Površje je postalo suho in začel se je prehod v tretji vek. Končal se je pred 2,5 milijardami let. </a:t>
            </a:r>
            <a:r>
              <a:rPr lang="sl-SI" sz="3800" u="sng" dirty="0">
                <a:solidFill>
                  <a:schemeClr val="tx1"/>
                </a:solidFill>
              </a:rPr>
              <a:t>Amazonski vek</a:t>
            </a:r>
            <a:r>
              <a:rPr lang="sl-SI" sz="3800" dirty="0">
                <a:solidFill>
                  <a:schemeClr val="tx1"/>
                </a:solidFill>
              </a:rPr>
              <a:t> se je začel pred 2,5 milijardami let in traja še danes. Ognjeniški izbruhi in nastajanje kraterjev se je nadaljevalo, vendar počasneje kot v prejšnjih vekih.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800" dirty="0">
                <a:solidFill>
                  <a:schemeClr val="tx1"/>
                </a:solidFill>
              </a:rPr>
              <a:t>Danes je Mars zelo suh in prašen. Razlog za to je tudi nizek atmosferski tlak. Kadar voda pride na površje zato izhlapi. Večina vode je danes shranjena v podtalnem ledu.</a:t>
            </a:r>
          </a:p>
          <a:p>
            <a:pPr fontAlgn="auto">
              <a:spcAft>
                <a:spcPts val="0"/>
              </a:spcAft>
              <a:defRPr/>
            </a:pPr>
            <a:endParaRPr lang="sl-SI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8" name="Slika 3" descr="Sončni zahod na Marsu, kot ga je fotografiralo robotsko vozilo Spirit">
            <a:hlinkClick r:id="rId2" tooltip="&quot;Sončni zahod na Marsu, kot ga je fotografiralo robotsko vozilo Spirit&quot;"/>
            <a:extLst>
              <a:ext uri="{FF2B5EF4-FFF2-40B4-BE49-F238E27FC236}">
                <a16:creationId xmlns:a16="http://schemas.microsoft.com/office/drawing/2014/main" id="{DA4C2E5C-FF23-426C-8FE7-FF6F86435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28625"/>
            <a:ext cx="1714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Kotna puščica gor 5">
            <a:extLst>
              <a:ext uri="{FF2B5EF4-FFF2-40B4-BE49-F238E27FC236}">
                <a16:creationId xmlns:a16="http://schemas.microsoft.com/office/drawing/2014/main" id="{89DA61B9-7851-4319-AC55-58E4D54D8E8B}"/>
              </a:ext>
            </a:extLst>
          </p:cNvPr>
          <p:cNvSpPr/>
          <p:nvPr/>
        </p:nvSpPr>
        <p:spPr>
          <a:xfrm>
            <a:off x="7358063" y="1857375"/>
            <a:ext cx="714375" cy="28575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C150D86-1CE6-4EAB-8A91-0C309A0C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A292066-C067-4DF7-A39A-E5E0994F3D27}" type="slidenum">
              <a:rPr lang="sl-SI" altLang="sl-SI">
                <a:solidFill>
                  <a:srgbClr val="898989"/>
                </a:solidFill>
              </a:rPr>
              <a:pPr/>
              <a:t>5</a:t>
            </a:fld>
            <a:endParaRPr lang="sl-SI" altLang="sl-SI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lika 6" descr="mars_notri_jaaa.JPG">
            <a:extLst>
              <a:ext uri="{FF2B5EF4-FFF2-40B4-BE49-F238E27FC236}">
                <a16:creationId xmlns:a16="http://schemas.microsoft.com/office/drawing/2014/main" id="{0FFFCBBF-8F33-4AFB-AC8E-307CB53F0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000375"/>
            <a:ext cx="428625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64D5568-5699-4828-B2FD-A4446271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sz="6600" dirty="0"/>
            </a:br>
            <a:r>
              <a:rPr lang="sl-SI" sz="6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Zgradba</a:t>
            </a:r>
            <a:br>
              <a:rPr lang="sl-SI" sz="6600" dirty="0"/>
            </a:br>
            <a:endParaRPr lang="sl-SI" sz="66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65A48DE-CAB1-4A44-952A-1282A4B02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578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Mars je trden planet, ki ga sestavljajo kovinska sredica, ki jo obdajata kamniti plašč in zunanja skorja. Relief je zelo pester. Na njem so velike puščave, z peščenimi sipinami in skalami, visoke gore, doline, vulkanski kraterji, kanjoni...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 Na površju so dobro vidne posledice padcev meteoritov.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8" name="Ograda številke diapozitiva 7">
            <a:extLst>
              <a:ext uri="{FF2B5EF4-FFF2-40B4-BE49-F238E27FC236}">
                <a16:creationId xmlns:a16="http://schemas.microsoft.com/office/drawing/2014/main" id="{B15A3F4D-2221-4B37-B0B8-377C0C48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48C01F-3711-4D97-B9B2-80D5E591FBA4}" type="slidenum">
              <a:rPr lang="sl-SI" altLang="sl-SI">
                <a:solidFill>
                  <a:srgbClr val="898989"/>
                </a:solidFill>
              </a:rPr>
              <a:pPr/>
              <a:t>6</a:t>
            </a:fld>
            <a:endParaRPr lang="sl-SI" altLang="sl-SI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A3C2DA9C-96E7-4BC8-8B8B-5EE114B0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Voda na Marsu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E6826F7E-C94B-4F15-9FE8-DD4CDEE6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000"/>
              <a:t>Evropska samodejna vesoljska sonda Mars Express, ki kroži okrog Marsa, je na površju planeta odkrila nenavadno tvorbo. Znanstvenik prof. dr. Gerhard Neukum z Univerze v Berlinu, meni, da gre verjetno za prvi znani aktivni ledenik na Marsu. Sonda Mars Express bo v naslednjih mesecih spet preletela to območje. Z njenim spektrometrom bodo poskusili ugotoviti, ali gre res za zmrznjeno vodo. Takšne najdbe so izjemno redke, saj običajno led takoj, ko je izpostavljen Marsovi atmosferi, sublimira.</a:t>
            </a:r>
          </a:p>
          <a:p>
            <a:r>
              <a:rPr lang="sl-SI" altLang="sl-SI"/>
              <a:t>domnevni ledenik: </a:t>
            </a:r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C164FF13-98ED-45BD-9555-93600C7E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FCAF145-999D-4CBD-8637-E0E41D4A8B70}" type="slidenum">
              <a:rPr lang="sl-SI" altLang="sl-SI">
                <a:solidFill>
                  <a:srgbClr val="898989"/>
                </a:solidFill>
              </a:rPr>
              <a:pPr/>
              <a:t>7</a:t>
            </a:fld>
            <a:endParaRPr lang="sl-SI" altLang="sl-SI">
              <a:solidFill>
                <a:srgbClr val="898989"/>
              </a:solidFill>
            </a:endParaRPr>
          </a:p>
        </p:txBody>
      </p:sp>
      <p:pic>
        <p:nvPicPr>
          <p:cNvPr id="8197" name="Slika 4" descr="mars_ledenik.jpg">
            <a:extLst>
              <a:ext uri="{FF2B5EF4-FFF2-40B4-BE49-F238E27FC236}">
                <a16:creationId xmlns:a16="http://schemas.microsoft.com/office/drawing/2014/main" id="{2B140391-2049-44D1-98B2-37A4FA89A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756025"/>
            <a:ext cx="3357562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A5027F-4E11-48F8-867F-2DA2DC87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28802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Mars: Krater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EB8B9316-01DC-4D98-AF81-0E9608AEBF7C}"/>
              </a:ext>
            </a:extLst>
          </p:cNvPr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/>
          <a:p>
            <a:endParaRPr lang="sl-SI" altLang="sl-SI"/>
          </a:p>
        </p:txBody>
      </p:sp>
      <p:sp>
        <p:nvSpPr>
          <p:cNvPr id="9220" name="PoljeZBesedilom 4">
            <a:extLst>
              <a:ext uri="{FF2B5EF4-FFF2-40B4-BE49-F238E27FC236}">
                <a16:creationId xmlns:a16="http://schemas.microsoft.com/office/drawing/2014/main" id="{37039724-875A-432D-9A04-10664AA20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571625"/>
            <a:ext cx="3214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>
                <a:solidFill>
                  <a:srgbClr val="A50021"/>
                </a:solidFill>
              </a:rPr>
              <a:t>Mars: KRATER</a:t>
            </a:r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7E4D084-2A17-40FC-A290-B772B13B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82E77B-1B6A-4FC7-9734-58D122A25ACE}" type="slidenum">
              <a:rPr lang="sl-SI" altLang="sl-SI">
                <a:solidFill>
                  <a:srgbClr val="898989"/>
                </a:solidFill>
              </a:rPr>
              <a:pPr/>
              <a:t>8</a:t>
            </a:fld>
            <a:endParaRPr lang="sl-SI" altLang="sl-SI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lika 9" descr="mface1.gif">
            <a:extLst>
              <a:ext uri="{FF2B5EF4-FFF2-40B4-BE49-F238E27FC236}">
                <a16:creationId xmlns:a16="http://schemas.microsoft.com/office/drawing/2014/main" id="{2D8527E4-9642-4353-8FCF-CCF2455D5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928813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Naslov 1">
            <a:extLst>
              <a:ext uri="{FF2B5EF4-FFF2-40B4-BE49-F238E27FC236}">
                <a16:creationId xmlns:a16="http://schemas.microsoft.com/office/drawing/2014/main" id="{52CFA259-A5FB-4D10-81A1-974FC21B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sl-SI" altLang="sl-SI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B533CE47-5702-49EC-A613-7C037DA1BA61}"/>
              </a:ext>
            </a:extLst>
          </p:cNvPr>
          <p:cNvSpPr/>
          <p:nvPr/>
        </p:nvSpPr>
        <p:spPr>
          <a:xfrm>
            <a:off x="5214938" y="1071563"/>
            <a:ext cx="3643312" cy="50720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0245" name="PoljeZBesedilom 5">
            <a:extLst>
              <a:ext uri="{FF2B5EF4-FFF2-40B4-BE49-F238E27FC236}">
                <a16:creationId xmlns:a16="http://schemas.microsoft.com/office/drawing/2014/main" id="{B9AB9643-1D64-4444-A803-F75060BF9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928813"/>
            <a:ext cx="342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/>
              <a:t>Obraz na Marsu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340811D8-2F62-4CCD-AB81-EDD0B8575451}"/>
              </a:ext>
            </a:extLst>
          </p:cNvPr>
          <p:cNvSpPr txBox="1"/>
          <p:nvPr/>
        </p:nvSpPr>
        <p:spPr>
          <a:xfrm>
            <a:off x="5286375" y="1071563"/>
            <a:ext cx="1714500" cy="76993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Raziskovanje Marsa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7FDBBBF1-8EE5-4626-A6D2-DCF05FD6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4A4D712-86CA-420D-8B55-B3B17A4D33EA}" type="slidenum">
              <a:rPr lang="sl-SI" altLang="sl-SI">
                <a:solidFill>
                  <a:srgbClr val="898989"/>
                </a:solidFill>
              </a:rPr>
              <a:pPr/>
              <a:t>9</a:t>
            </a:fld>
            <a:endParaRPr lang="sl-SI" altLang="sl-SI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On-screen Show (4:3)</PresentationFormat>
  <Paragraphs>95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MARS</vt:lpstr>
      <vt:lpstr>KAZALO</vt:lpstr>
      <vt:lpstr>NEKAJ O MARSU…</vt:lpstr>
      <vt:lpstr>ZNAČILNOSTI</vt:lpstr>
      <vt:lpstr>Razvoj</vt:lpstr>
      <vt:lpstr> Zgradba </vt:lpstr>
      <vt:lpstr>Voda na Marsu</vt:lpstr>
      <vt:lpstr>Mars: Krater</vt:lpstr>
      <vt:lpstr>PowerPoint Presentation</vt:lpstr>
      <vt:lpstr> VIRI: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2019-05-30T09:24:51Z</dcterms:created>
  <dcterms:modified xsi:type="dcterms:W3CDTF">2019-05-30T09:24:51Z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