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1"/>
  </p:sldMasterIdLst>
  <p:notesMasterIdLst>
    <p:notesMasterId r:id="rId11"/>
  </p:notes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1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FF29A5-4D8C-497D-8FCF-EB2C6710BC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3930B-449A-45C2-9E3D-495874665AB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52E9A39-8BF4-4DAB-869C-B3DA73BD3AD9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5128A10-D5DB-4FDF-83B0-3F926AB2B8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4748714-4D5D-41B9-931B-9F63E412A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6C5A4-CE99-46A7-87B1-5313BCB884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26A3B-E528-40FB-8016-46C910890D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6E55AEB-27B6-4052-B688-B667F4F32DA5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07698A76-20D8-41DB-AAE1-4534007CD9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7A4BED10-1EA7-4516-A1D7-C712DD2482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B59778CB-79BD-4CF6-BFD3-723A237BEA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E5BADAFB-91DF-41F7-8149-4B2272F050E5}" type="slidenum">
              <a:rPr lang="en-US" altLang="sl-SI">
                <a:latin typeface="Calibri" panose="020F0502020204030204" pitchFamily="34" charset="0"/>
              </a:rPr>
              <a:pPr/>
              <a:t>1</a:t>
            </a:fld>
            <a:endParaRPr lang="en-US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5ED982F3-03E3-4A3D-88CD-6D42B19E06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67158917-E7D3-4042-BE6E-C38DAD8F8F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1AFE1C69-4A5F-46F1-BC1B-9EA98628E8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BF9FADC6-0BAE-49C6-9B25-7870B13C5C0B}" type="slidenum">
              <a:rPr lang="en-US" altLang="sl-SI">
                <a:latin typeface="Calibri" panose="020F0502020204030204" pitchFamily="34" charset="0"/>
              </a:rPr>
              <a:pPr/>
              <a:t>3</a:t>
            </a:fld>
            <a:endParaRPr lang="en-US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22F84BB2-59F0-413C-A795-0DD87859A0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CD2BC7CD-0076-46D9-982E-785A17BF2A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63213F6E-4DCB-4538-B9E7-F2402F566D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B8E1F6E2-31B6-4629-8DE2-91F9AFE299FA}" type="slidenum">
              <a:rPr lang="en-US" altLang="sl-SI">
                <a:latin typeface="Calibri" panose="020F0502020204030204" pitchFamily="34" charset="0"/>
              </a:rPr>
              <a:pPr/>
              <a:t>4</a:t>
            </a:fld>
            <a:endParaRPr lang="en-US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3CF97806-AF8F-47BA-BC33-D25DAEFC7F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5C8E0D12-4C39-4CD0-98BF-68F1F90564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8DE46B5C-4FE6-490A-BB24-21798311EB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3D150CA1-5B58-405B-84BB-CD54C61589B6}" type="slidenum">
              <a:rPr lang="en-US" altLang="sl-SI">
                <a:latin typeface="Calibri" panose="020F0502020204030204" pitchFamily="34" charset="0"/>
              </a:rPr>
              <a:pPr/>
              <a:t>5</a:t>
            </a:fld>
            <a:endParaRPr lang="en-US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2F8636B-2B11-473C-B97A-291D1839F2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04E5602C-D8A3-431E-98AF-0B2A7587A6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15EEDF95-2A60-40B5-BBBB-CBDC5F6BBD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97B697DE-199E-4D8B-A736-F54B58CE95E2}" type="slidenum">
              <a:rPr lang="en-US" altLang="sl-SI">
                <a:latin typeface="Calibri" panose="020F0502020204030204" pitchFamily="34" charset="0"/>
              </a:rPr>
              <a:pPr/>
              <a:t>6</a:t>
            </a:fld>
            <a:endParaRPr lang="en-US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350546D9-AE27-4841-8FBD-B252A5959E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F4D776CF-8F4C-477C-A812-06FE8725D8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63DB0C71-3FB6-4BD5-A556-9B29F9C812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3C230128-65C9-4FE5-8421-1282451BB373}" type="slidenum">
              <a:rPr lang="en-US" altLang="sl-SI">
                <a:latin typeface="Calibri" panose="020F0502020204030204" pitchFamily="34" charset="0"/>
              </a:rPr>
              <a:pPr/>
              <a:t>7</a:t>
            </a:fld>
            <a:endParaRPr lang="en-US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A858C1D9-69C5-41C1-B5E0-CEE1873507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6AFCD050-B2D7-4FD4-8717-53AA775CA5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540FE5AF-A62B-4763-B078-3A588D4D6A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552F5EF-C3FB-4BA3-B749-665A20218CF0}" type="slidenum">
              <a:rPr lang="en-US" altLang="sl-SI">
                <a:latin typeface="Calibri" panose="020F0502020204030204" pitchFamily="34" charset="0"/>
              </a:rPr>
              <a:pPr/>
              <a:t>8</a:t>
            </a:fld>
            <a:endParaRPr lang="en-US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98904540-C267-40D1-A496-EF1ECEED9D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FC68CC74-8324-4074-9127-1BEA92F63C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B7EB8156-FCC7-476A-8723-CEA7CE4ED6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3C37B4F2-5EBA-4A0F-956B-AA019811DE6C}" type="slidenum">
              <a:rPr lang="en-US" altLang="sl-SI">
                <a:latin typeface="Calibri" panose="020F0502020204030204" pitchFamily="34" charset="0"/>
              </a:rPr>
              <a:pPr/>
              <a:t>9</a:t>
            </a:fld>
            <a:endParaRPr lang="en-US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F8564D0-8886-435D-A163-359347311EBA}"/>
              </a:ext>
            </a:extLst>
          </p:cNvPr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7">
            <a:extLst>
              <a:ext uri="{FF2B5EF4-FFF2-40B4-BE49-F238E27FC236}">
                <a16:creationId xmlns:a16="http://schemas.microsoft.com/office/drawing/2014/main" id="{05C56282-B6CC-48BB-B9B3-F27874BA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EF0351E4-A562-4740-86C3-72CB60CB00AB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16">
            <a:extLst>
              <a:ext uri="{FF2B5EF4-FFF2-40B4-BE49-F238E27FC236}">
                <a16:creationId xmlns:a16="http://schemas.microsoft.com/office/drawing/2014/main" id="{D0FDB371-05C6-4AFD-829B-FCA7CC8F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>
            <a:extLst>
              <a:ext uri="{FF2B5EF4-FFF2-40B4-BE49-F238E27FC236}">
                <a16:creationId xmlns:a16="http://schemas.microsoft.com/office/drawing/2014/main" id="{2A081470-4E7D-47D4-98A7-A38D1EF2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fld id="{BC6A2935-BC49-41FD-9D9F-32B0A22A017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4829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469FCA5-C6D5-4B67-9FA0-4009FDC6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1CE7C-4F3B-4114-8967-189798F80CA1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6F4B0F4-0924-4DD8-97D8-00BE84EB0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761D498-F55F-48BD-8937-9794633F1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5D13D-F0E4-42CE-BC55-AFB99F30042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0444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30FBC2B2-AB0D-4568-BF89-C1CFDED62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5ABD4-84E3-4E08-B8A2-FDF09BB823CF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3168D57-C92C-4E71-9326-B02F5A1A6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B3991BF-63CC-4C56-970F-56650EDF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99CC8-4CA7-4B34-AB84-661E47326EC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1474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041B2-5262-44CB-ADB6-568D18E7D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9352B-3A6D-4713-8942-4BE9CF699F48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8E6CA-FBFE-42D3-80C8-299A1F428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464C3-826C-4487-834E-E736BB6C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F3C8-9EF3-46A0-99DE-0E6535AEE27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9387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58B2C058-93EB-460A-BDC8-2D924D5FE9E2}"/>
              </a:ext>
            </a:extLst>
          </p:cNvPr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289F3A7-946C-4B4B-AA78-6F8A612B4EDE}"/>
              </a:ext>
            </a:extLst>
          </p:cNvPr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0E781E-CD1B-43B6-8BB7-FCACDBD36C47}"/>
              </a:ext>
            </a:extLst>
          </p:cNvPr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BF78C0-A7F5-4DDD-8B25-A794B719BA54}"/>
              </a:ext>
            </a:extLst>
          </p:cNvPr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9678E86-38CA-48CB-92B8-46D9D22A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A8F49-BE7C-470B-8B3A-1C3D9A1513BA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D84B854-2169-4B23-A4B7-EEF397584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6793549-6798-4FA1-99BC-4FF9ADFB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fld id="{D96EB0F6-7813-4247-A787-A9F1AB350A0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95268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BA8EB-16C3-4893-9E94-2BC549A34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83EA5-27E3-4613-9A7A-AFE02701E812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ECC18-E5D9-488C-B69F-41CE7B7E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38E7D-8205-4FEF-BF3A-B472C0119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3CF69-18A3-4CCB-8C19-2A6CE65DC9E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3998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5ED665-0037-4C86-9D79-C046FD9F0E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B52BC-777F-46D0-8A0B-4F057DAFE1E1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19B49F-84A5-46E0-8900-4D74778B7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D4B0E0-85C2-4B07-A0F7-193DFDEDE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fld id="{2583A122-5589-4DFF-A00E-4F62CA9DCC5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77254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48B93276-E030-4FC8-8FAD-5B03FFC4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0880-85F1-4D1E-A156-4CD0EC27C41E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2C107A4-3E05-4B57-B48D-D7CD9396C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F3368694-363C-42F4-BAE7-5DAA46F5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96E73-5B4B-4FF6-BB0B-41F4CAFBC01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6560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9E2CE7B3-DB87-4E47-8CD0-0151E204F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DD17-885D-4630-B341-6B7459CF2FAF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810D6-EB18-4219-A8AB-2E0A1C29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B1D0A2A9-CA5B-485C-AA3D-B598AC8B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6A1CA-EACB-40E2-9A98-C895A2D1127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2186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CE773-2F9A-43D0-86B0-442C4D51C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C47AC029-CC51-4B88-9584-48EDE6FCB7EA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2632B-49C6-4054-A5B4-2DDAF817E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F843D-1EBF-4DCA-A158-1709EB8DE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fld id="{E7E73AD4-EE62-4957-BAF1-430994285AB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67363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FC35F-FE68-42CC-A5B2-3BBE6783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6F861B7-51DE-4B2E-A637-6191F8CBD3CE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D624F-834C-4CD9-B517-873968BE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6C9A8-96BE-4BA5-9594-F95E7684D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fld id="{6E922231-1975-44E0-9303-018A3926DF6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2651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12121"/>
            </a:gs>
            <a:gs pos="60001">
              <a:srgbClr val="303030"/>
            </a:gs>
            <a:gs pos="100000">
              <a:srgbClr val="7575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B3A63B71-0153-4E63-BC44-1576A96C8C70}"/>
              </a:ext>
            </a:extLst>
          </p:cNvPr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89820F-BDDB-4BF1-A8AE-E473ADEF7483}"/>
              </a:ext>
            </a:extLst>
          </p:cNvPr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A4CF1E-106A-4113-BB79-C9F4DC160414}"/>
              </a:ext>
            </a:extLst>
          </p:cNvPr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0560B578-FD90-4639-8D9B-DD0B44820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0" name="Text Placeholder 12">
            <a:extLst>
              <a:ext uri="{FF2B5EF4-FFF2-40B4-BE49-F238E27FC236}">
                <a16:creationId xmlns:a16="http://schemas.microsoft.com/office/drawing/2014/main" id="{05F37DAA-6CAA-4C46-9F7F-87B6359A27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8B4E753-1FB2-4805-8416-E55ABCF0C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363D3C8-112E-4E3A-BDD5-0F3B64B0B170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447243-560E-466F-8C70-01109CBCF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9B3638E-32BF-4DBB-B2FB-DFA0E7AA8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fld id="{D41DB65F-EDAD-4FED-BE89-770A0B6CFF55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63" r:id="rId6"/>
    <p:sldLayoutId id="2147483764" r:id="rId7"/>
    <p:sldLayoutId id="2147483772" r:id="rId8"/>
    <p:sldLayoutId id="2147483773" r:id="rId9"/>
    <p:sldLayoutId id="2147483765" r:id="rId10"/>
    <p:sldLayoutId id="2147483766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9553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anose="020B0502020202020204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anose="020B0502020202020204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anose="020B0502020202020204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anose="020B0502020202020204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anose="020B0502020202020204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anose="020B0502020202020204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anose="020B0502020202020204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anose="020B0502020202020204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4AB89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A95B-BFC8-4B44-B22D-60268E028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l-SI" sz="10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MARS</a:t>
            </a:r>
            <a:endParaRPr lang="en-US" sz="10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D30432-2DB0-4861-9DCF-8A2136F8A5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400" dirty="0"/>
              <a:t>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050" dirty="0"/>
              <a:t>2008/2007  TŠCKR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050" dirty="0"/>
              <a:t>Mentor: Marko Kralj</a:t>
            </a:r>
            <a:endParaRPr lang="en-US" sz="1050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C2AEB-A675-4D8F-9006-981D18C84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KAZALO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D8CD2570-17A1-45B7-880B-C5C3F689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sl-SI" altLang="sl-SI"/>
              <a:t>Mars</a:t>
            </a:r>
            <a:endParaRPr lang="en-US" altLang="sl-SI"/>
          </a:p>
          <a:p>
            <a:r>
              <a:rPr lang="sl-SI" altLang="sl-SI"/>
              <a:t>Marsova atmosfera</a:t>
            </a:r>
            <a:endParaRPr lang="en-US" altLang="sl-SI"/>
          </a:p>
          <a:p>
            <a:r>
              <a:rPr lang="sl-SI" altLang="sl-SI"/>
              <a:t>Marsove dobe</a:t>
            </a:r>
            <a:endParaRPr lang="en-US" altLang="sl-SI"/>
          </a:p>
          <a:p>
            <a:r>
              <a:rPr lang="sl-SI" altLang="sl-SI"/>
              <a:t>Marsovo površje</a:t>
            </a:r>
            <a:endParaRPr lang="en-US" altLang="sl-SI"/>
          </a:p>
          <a:p>
            <a:r>
              <a:rPr lang="sl-SI" altLang="sl-SI"/>
              <a:t>Opazovanje Marsa</a:t>
            </a:r>
            <a:endParaRPr lang="en-US" altLang="sl-SI"/>
          </a:p>
          <a:p>
            <a:r>
              <a:rPr lang="sl-SI" altLang="sl-SI"/>
              <a:t>Voda na Marsu</a:t>
            </a:r>
            <a:endParaRPr lang="en-US" altLang="sl-SI"/>
          </a:p>
        </p:txBody>
      </p:sp>
      <p:pic>
        <p:nvPicPr>
          <p:cNvPr id="4" name="Picture 3" descr="mars.jpg">
            <a:extLst>
              <a:ext uri="{FF2B5EF4-FFF2-40B4-BE49-F238E27FC236}">
                <a16:creationId xmlns:a16="http://schemas.microsoft.com/office/drawing/2014/main" id="{E31984AB-C681-4E60-B6DC-E70B487D9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500042"/>
            <a:ext cx="2575371" cy="25812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C849-9EDE-4FB1-BCED-22733FA05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MARS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062399EA-45F1-455F-AF45-9A59DDF57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28750"/>
            <a:ext cx="8858250" cy="5026025"/>
          </a:xfrm>
        </p:spPr>
        <p:txBody>
          <a:bodyPr/>
          <a:lstStyle/>
          <a:p>
            <a:r>
              <a:rPr lang="sl-SI" altLang="sl-SI" sz="2000"/>
              <a:t>Eno leto traja </a:t>
            </a:r>
            <a:r>
              <a:rPr lang="en-US" altLang="sl-SI" sz="2000"/>
              <a:t>687 zemeljskih dn</a:t>
            </a:r>
            <a:r>
              <a:rPr lang="sl-SI" altLang="sl-SI" sz="2000"/>
              <a:t>i</a:t>
            </a:r>
          </a:p>
          <a:p>
            <a:r>
              <a:rPr lang="sl-SI" altLang="sl-SI" sz="2000"/>
              <a:t>P</a:t>
            </a:r>
            <a:r>
              <a:rPr lang="en-US" altLang="sl-SI" sz="2000"/>
              <a:t>o velikosti </a:t>
            </a:r>
            <a:r>
              <a:rPr lang="sl-SI" altLang="sl-SI" sz="2000"/>
              <a:t> je </a:t>
            </a:r>
            <a:r>
              <a:rPr lang="en-US" altLang="sl-SI" sz="2000"/>
              <a:t>med Zemljo in Luno.</a:t>
            </a:r>
            <a:endParaRPr lang="sl-SI" altLang="sl-SI" sz="2000"/>
          </a:p>
          <a:p>
            <a:r>
              <a:rPr lang="sl-SI" altLang="sl-SI" sz="2000"/>
              <a:t>En dan traja natančno </a:t>
            </a:r>
            <a:r>
              <a:rPr lang="pt-BR" altLang="sl-SI" sz="2000"/>
              <a:t>24 h 37 min 22,6 s</a:t>
            </a:r>
            <a:endParaRPr lang="sl-SI" altLang="sl-SI" sz="2000"/>
          </a:p>
          <a:p>
            <a:r>
              <a:rPr lang="sl-SI" altLang="sl-SI" sz="2000"/>
              <a:t>Mars ima dve majhni luni, Fobos in Deimos.</a:t>
            </a:r>
          </a:p>
          <a:p>
            <a:r>
              <a:rPr lang="sl-SI" altLang="sl-SI" sz="2000"/>
              <a:t>Največja temperaturna razlika med dnevom in nočjo je 160 </a:t>
            </a:r>
            <a:r>
              <a:rPr lang="en-US" altLang="sl-SI" sz="2000"/>
              <a:t>°C</a:t>
            </a:r>
          </a:p>
        </p:txBody>
      </p:sp>
      <p:pic>
        <p:nvPicPr>
          <p:cNvPr id="6" name="Picture 5" descr="inset-20040423-425-42-large copy.jpg">
            <a:extLst>
              <a:ext uri="{FF2B5EF4-FFF2-40B4-BE49-F238E27FC236}">
                <a16:creationId xmlns:a16="http://schemas.microsoft.com/office/drawing/2014/main" id="{A1258E15-0991-4884-A4A6-1DAD92765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214813"/>
            <a:ext cx="4572000" cy="14954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FFF79-3AE0-406F-82B2-843096FD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MARSOVA ATMOSFERA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C8901026-D013-48EF-A85A-90CD74421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sl-SI" altLang="sl-SI" sz="2000"/>
              <a:t>Navadno je marsova atmosfera prozorna</a:t>
            </a:r>
          </a:p>
          <a:p>
            <a:r>
              <a:rPr lang="pl-PL" altLang="sl-SI" sz="2000"/>
              <a:t>Kljub temu da so v atmosferi vodni kristali, na marsu ni dežja</a:t>
            </a:r>
            <a:endParaRPr lang="sl-SI" altLang="sl-SI" sz="2000"/>
          </a:p>
          <a:p>
            <a:r>
              <a:rPr lang="en-US" altLang="sl-SI" sz="2000"/>
              <a:t>Obsežne prašne nevihte so najpogostejše kadar je Mars blizu perihelija </a:t>
            </a:r>
            <a:endParaRPr lang="sl-SI" altLang="sl-SI" sz="2000"/>
          </a:p>
          <a:p>
            <a:pPr>
              <a:buFont typeface="Wingdings 2" panose="05020102010507070707" pitchFamily="18" charset="2"/>
              <a:buNone/>
            </a:pPr>
            <a:endParaRPr lang="sl-SI" altLang="sl-SI" sz="2000"/>
          </a:p>
          <a:p>
            <a:pPr>
              <a:buFont typeface="Wingdings 2" panose="05020102010507070707" pitchFamily="18" charset="2"/>
              <a:buNone/>
            </a:pPr>
            <a:endParaRPr lang="en-US" altLang="sl-SI" sz="2000"/>
          </a:p>
        </p:txBody>
      </p:sp>
      <p:pic>
        <p:nvPicPr>
          <p:cNvPr id="4" name="Picture 3" descr="Mars_atmosphere.jpg">
            <a:extLst>
              <a:ext uri="{FF2B5EF4-FFF2-40B4-BE49-F238E27FC236}">
                <a16:creationId xmlns:a16="http://schemas.microsoft.com/office/drawing/2014/main" id="{99C95CA7-7E6C-41B8-AB4F-BF556F81521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57313" y="3786188"/>
            <a:ext cx="2286000" cy="2466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5" name="Picture 4" descr="Mars1_WP.jpg">
            <a:extLst>
              <a:ext uri="{FF2B5EF4-FFF2-40B4-BE49-F238E27FC236}">
                <a16:creationId xmlns:a16="http://schemas.microsoft.com/office/drawing/2014/main" id="{D6287618-F36B-4BC1-B41C-671CAEB4F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38" y="4429125"/>
            <a:ext cx="2214562" cy="1714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AB9B9-0B28-442D-8C2A-68680C3F2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MARSOVO POVRŠJE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D0AA1259-669A-4E5B-8FB3-4BAE1A043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sl-SI" altLang="sl-SI" sz="2000"/>
              <a:t>Najdaljša dolina je </a:t>
            </a:r>
            <a:r>
              <a:rPr lang="en-US" altLang="sl-SI" sz="2000"/>
              <a:t>Valles Marineris</a:t>
            </a:r>
            <a:endParaRPr lang="sl-SI" altLang="sl-SI" sz="2000"/>
          </a:p>
          <a:p>
            <a:r>
              <a:rPr lang="sl-SI" altLang="sl-SI" sz="2000"/>
              <a:t>I</a:t>
            </a:r>
            <a:r>
              <a:rPr lang="sv-SE" altLang="sl-SI" sz="2000"/>
              <a:t>ma skorjo, debelo med 15 in 20 km</a:t>
            </a:r>
            <a:endParaRPr lang="sl-SI" altLang="sl-SI" sz="2000"/>
          </a:p>
          <a:p>
            <a:r>
              <a:rPr lang="sl-SI" altLang="sl-SI" sz="2000"/>
              <a:t>Na njegovem površju je veliko vulkanov</a:t>
            </a:r>
          </a:p>
          <a:p>
            <a:r>
              <a:rPr lang="sl-SI" altLang="sl-SI" sz="2000"/>
              <a:t>Južni in severni del marsa sta si zelo različna</a:t>
            </a:r>
          </a:p>
          <a:p>
            <a:endParaRPr lang="sl-SI" altLang="sl-SI" sz="2000"/>
          </a:p>
          <a:p>
            <a:endParaRPr lang="sl-SI" altLang="sl-SI" sz="2000"/>
          </a:p>
        </p:txBody>
      </p:sp>
      <p:pic>
        <p:nvPicPr>
          <p:cNvPr id="4" name="Picture 3" descr="olympus_mons.png">
            <a:extLst>
              <a:ext uri="{FF2B5EF4-FFF2-40B4-BE49-F238E27FC236}">
                <a16:creationId xmlns:a16="http://schemas.microsoft.com/office/drawing/2014/main" id="{33C3BF30-0BE9-4F5C-B610-C7D45CAD4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389438"/>
            <a:ext cx="2928938" cy="21828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5" name="Picture 4" descr="mars_interior.jpg">
            <a:extLst>
              <a:ext uri="{FF2B5EF4-FFF2-40B4-BE49-F238E27FC236}">
                <a16:creationId xmlns:a16="http://schemas.microsoft.com/office/drawing/2014/main" id="{904110D5-9D58-4CED-9DCE-032842D6B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38565">
            <a:off x="6915150" y="1114425"/>
            <a:ext cx="1557338" cy="1557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6AC0E0-BE6B-4FC6-A754-BD3AD579AD24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4429125"/>
            <a:ext cx="2428875" cy="21431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CB3E0-0729-4883-9EED-23A344CFD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MARSOVE DOBE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95CC8986-85A5-420A-B123-BA96912BD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altLang="sl-SI" sz="2000"/>
              <a:t>Mars je v svojem razvoju preživel tri večja časovna obdobja </a:t>
            </a:r>
            <a:endParaRPr lang="sl-SI" altLang="sl-SI" sz="2000"/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000"/>
              <a:t>		- Noetov vek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000"/>
              <a:t>		- Hesperski vek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000"/>
              <a:t>		- Amazonski vek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sl-SI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E53EB-393C-41D7-8330-39D04795336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033080">
            <a:off x="6523038" y="3259138"/>
            <a:ext cx="1427162" cy="10795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4341" name="Picture 4" descr="Victoria_Crater,_Cape_Verde-Mars.jpg">
            <a:extLst>
              <a:ext uri="{FF2B5EF4-FFF2-40B4-BE49-F238E27FC236}">
                <a16:creationId xmlns:a16="http://schemas.microsoft.com/office/drawing/2014/main" id="{6D6CD473-AAB6-443B-B149-C2200CFB9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9725"/>
            <a:ext cx="9144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1771-1E02-410C-B30F-3448D6530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OPAZOVANJE MARSA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22087990-54C5-431B-ABF3-D06D1DCC1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sl-SI" altLang="sl-SI" sz="2000"/>
              <a:t>Mars so poznali že v prazgodovini</a:t>
            </a:r>
            <a:endParaRPr lang="en-US" altLang="sl-SI" sz="2000"/>
          </a:p>
          <a:p>
            <a:r>
              <a:rPr lang="en-US" altLang="sl-SI" sz="2000"/>
              <a:t>Ko je Mars blizu perihelija</a:t>
            </a:r>
            <a:r>
              <a:rPr lang="sl-SI" altLang="sl-SI" sz="2000"/>
              <a:t>, ima svetilnost -2,9</a:t>
            </a:r>
          </a:p>
          <a:p>
            <a:r>
              <a:rPr lang="sl-SI" altLang="sl-SI" sz="2000"/>
              <a:t>Mars je na nočnem nebu viden s prostim očesom</a:t>
            </a:r>
          </a:p>
        </p:txBody>
      </p:sp>
      <p:pic>
        <p:nvPicPr>
          <p:cNvPr id="5" name="Picture 4" descr="Apparent_retrograde_motion_of_Mars_in_2003.gif">
            <a:extLst>
              <a:ext uri="{FF2B5EF4-FFF2-40B4-BE49-F238E27FC236}">
                <a16:creationId xmlns:a16="http://schemas.microsoft.com/office/drawing/2014/main" id="{5ED7FD5E-5D1F-4AC9-8033-D6F6A7D99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0" y="3643313"/>
            <a:ext cx="2643188" cy="26431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" name="Picture 5" descr="whereMadrid.jpg">
            <a:extLst>
              <a:ext uri="{FF2B5EF4-FFF2-40B4-BE49-F238E27FC236}">
                <a16:creationId xmlns:a16="http://schemas.microsoft.com/office/drawing/2014/main" id="{3B848D58-7287-4D04-87BD-ABE95D5AB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3595688"/>
            <a:ext cx="4214813" cy="2759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1671-1D2E-4195-BEED-92ACCA1C1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VODA NA MARSU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1667898C-DB4B-43FA-952F-F169B850D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sl-SI" altLang="sl-SI" sz="2000"/>
              <a:t>Po njegovem površju je tekla voda</a:t>
            </a:r>
          </a:p>
          <a:p>
            <a:r>
              <a:rPr lang="sl-SI" altLang="sl-SI" sz="2000"/>
              <a:t>Na površju so vidne sledi velikih poplav</a:t>
            </a:r>
          </a:p>
          <a:p>
            <a:r>
              <a:rPr lang="sl-SI" altLang="sl-SI" sz="2000"/>
              <a:t>Na marsu naj bi obstajalo primitivno življenje</a:t>
            </a:r>
          </a:p>
          <a:p>
            <a:r>
              <a:rPr lang="sl-SI" altLang="sl-SI" sz="2000"/>
              <a:t>Sedaj na marsu obstaja voda le še v obliki ledu in pare</a:t>
            </a:r>
          </a:p>
          <a:p>
            <a:endParaRPr lang="en-US" altLang="sl-SI"/>
          </a:p>
        </p:txBody>
      </p:sp>
      <p:pic>
        <p:nvPicPr>
          <p:cNvPr id="6" name="Picture 5" descr="water1.jpg">
            <a:extLst>
              <a:ext uri="{FF2B5EF4-FFF2-40B4-BE49-F238E27FC236}">
                <a16:creationId xmlns:a16="http://schemas.microsoft.com/office/drawing/2014/main" id="{3B39A01C-D543-41C0-B16F-4E0A24E39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4295775"/>
            <a:ext cx="2857500" cy="23002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" name="Picture 6" descr="mars-comparison.jpg">
            <a:extLst>
              <a:ext uri="{FF2B5EF4-FFF2-40B4-BE49-F238E27FC236}">
                <a16:creationId xmlns:a16="http://schemas.microsoft.com/office/drawing/2014/main" id="{3EC4D401-3790-48C1-9CC8-DEE3B95C4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625" y="4286250"/>
            <a:ext cx="4659313" cy="23304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009AA-9C06-4DB1-88D6-4A4A842A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VIRI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DA08F9B-0CAE-44CF-9896-A66E078F8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altLang="sl-SI" sz="1500"/>
              <a:t>http://marsprogram.jpl.nasa.gov</a:t>
            </a:r>
            <a:endParaRPr lang="sl-SI" altLang="sl-SI" sz="1500"/>
          </a:p>
          <a:p>
            <a:r>
              <a:rPr lang="en-US" altLang="sl-SI" sz="1500"/>
              <a:t>http://en.wikipedia.org/wiki/Mars</a:t>
            </a:r>
          </a:p>
          <a:p>
            <a:r>
              <a:rPr lang="en-US" altLang="sl-SI" sz="1500"/>
              <a:t>http://www.nasm.si.edu/etp/mars/</a:t>
            </a:r>
            <a:endParaRPr lang="sl-SI" altLang="sl-SI" sz="1500"/>
          </a:p>
          <a:p>
            <a:r>
              <a:rPr lang="en-US" altLang="sl-SI" sz="1500"/>
              <a:t>http://sl.wikipedia.org/wiki/Mars#Zgradba</a:t>
            </a:r>
            <a:endParaRPr lang="sl-SI" altLang="sl-SI" sz="1500"/>
          </a:p>
          <a:p>
            <a:r>
              <a:rPr lang="en-US" altLang="sl-SI" sz="1500"/>
              <a:t>http://projekti.svarog.org/nase_osoncje/mars.html</a:t>
            </a:r>
            <a:endParaRPr lang="sl-SI" altLang="sl-SI" sz="1500"/>
          </a:p>
          <a:p>
            <a:r>
              <a:rPr lang="en-US" altLang="sl-SI" sz="1500"/>
              <a:t>http://starryskies.com/solar_system/mars/WATER.html</a:t>
            </a:r>
          </a:p>
          <a:p>
            <a:endParaRPr lang="sl-SI" altLang="sl-SI" sz="1500"/>
          </a:p>
          <a:p>
            <a:r>
              <a:rPr lang="en-US" altLang="sl-SI" sz="1500"/>
              <a:t>Planeti zvezde in galaksije : David A. Aguilar</a:t>
            </a:r>
          </a:p>
          <a:p>
            <a:r>
              <a:rPr lang="en-US" altLang="sl-SI" sz="1500"/>
              <a:t>Atlas vesolja : Patrick Moore</a:t>
            </a:r>
          </a:p>
          <a:p>
            <a:endParaRPr lang="en-US" altLang="sl-SI"/>
          </a:p>
        </p:txBody>
      </p:sp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305</Words>
  <Application>Microsoft Office PowerPoint</Application>
  <PresentationFormat>On-screen Show (4:3)</PresentationFormat>
  <Paragraphs>58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Verdana</vt:lpstr>
      <vt:lpstr>Wingdings 2</vt:lpstr>
      <vt:lpstr>Verve</vt:lpstr>
      <vt:lpstr>MARS</vt:lpstr>
      <vt:lpstr>KAZALO</vt:lpstr>
      <vt:lpstr>MARS</vt:lpstr>
      <vt:lpstr>MARSOVA ATMOSFERA</vt:lpstr>
      <vt:lpstr>MARSOVO POVRŠJE</vt:lpstr>
      <vt:lpstr>MARSOVE DOBE</vt:lpstr>
      <vt:lpstr>OPAZOVANJE MARSA</vt:lpstr>
      <vt:lpstr>VODA NA MARSU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2019-05-30T09:24:53Z</dcterms:created>
  <dcterms:modified xsi:type="dcterms:W3CDTF">2019-05-30T09:24:53Z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