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66B62127-8A9A-4FF9-BEC4-093E7957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8721-70C8-4B94-B762-2E7FDD6C369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760FCBEF-DC27-409B-94A8-DA7585B1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5BAD4380-FAF9-4877-A575-E456AD1F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AC8C6"/>
                </a:solidFill>
              </a:defRPr>
            </a:lvl1pPr>
          </a:lstStyle>
          <a:p>
            <a:fld id="{A887565F-E294-421C-ACE4-0E598543012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9534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A2724E3-6DA4-4AF6-B4E9-B08EFEAF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2BB2D-3D5D-4F6B-8243-789C6FF664B8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B9DAE95C-44D6-4772-B466-7CCD4974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A40DAE63-1057-48A3-8252-C4CF08C21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6458D-C1B1-44FB-8115-4D94D568673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7611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993870D4-4EF3-40A1-B44C-6CBC518C3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95AC5-F085-4849-BC4B-6B05EDAFA32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F8F632C-3A8D-44CF-8A27-DA8B0C74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4F5D082-738D-438A-B91E-05DEFCA3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E57EA-73ED-4429-9690-4F1E9DE41C5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151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40199E80-390B-4EC2-BE59-B5DC1DF21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F055B-241E-42A0-87A6-A3A76AF4F58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D39F5135-6820-4904-9E3E-0E7EDD72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1C3F6708-B004-4BFB-B6CD-956A19D26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6C321-E4C3-48B0-9A33-1E1AFB34CBE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2634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0B92C-F1DC-4270-9A8D-4273D129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B50A1-9F22-4A9D-A2C9-4975E301361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81FAA-418A-4EE0-A994-B5924356E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1F343-F1E1-4910-821D-20770860C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AC8C6"/>
                </a:solidFill>
              </a:defRPr>
            </a:lvl1pPr>
          </a:lstStyle>
          <a:p>
            <a:fld id="{7949CF0F-B00C-4FEA-A95D-885411FC3F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125078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592D94A9-3176-479B-A98C-637073250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8574-0103-4F8A-9C04-AB3A2538155F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11C08DE3-A6D1-4DB3-B730-F3B251B20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7FEAC47C-2CE7-4AEE-9C11-30B4EAA48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5D66D-3790-4903-8508-AA4122DF95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04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A3509C1-81CA-4C1E-9ADA-6462DCDF9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95CF5-5C98-4D36-8443-8370F2374C7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5D74E9BB-DB4B-4C35-A1D2-ECAC5836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73C5D051-E4F0-41C7-9C66-B9920A5D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F0B50-E2D2-4007-AFDA-5E86D8895B7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9256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BA59C10D-4B36-4DD4-A76B-BDB43E8E1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3F3D2-8B79-4D6D-9BD1-A1A2CB7E8F0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1049DA03-D47A-4C19-BC18-58B49789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2A24C212-A923-4A81-8FD3-531EA7A6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76D30-2E6D-4419-A756-11003E1BA2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9446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0F9CAF5C-30FE-4819-A25B-A38CC849E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C6416-C081-4554-B9DE-F226405FD5F4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CB55D284-3029-4B5D-B79F-BD25339C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FD637D1F-659E-47DD-A1AA-BC892D1AB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0A2B9-3009-447A-A436-D73D0F9C142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25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179651A2-8F9B-43B4-9D22-993EDAB65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20950-0C42-494A-AF46-AFED8F3595D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DA28A75C-F50B-4E3B-8A80-98B50A13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430B45B2-6E58-4F95-BA94-94BB565B5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7EA9B-E34C-4971-911D-EDB144578EA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1587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588B1B0F-F2B8-4D77-9DB9-7E34D5A39EC5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F6709-2963-4BDD-99C6-680A4055BBFC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8EE178AC-4C03-47A8-B921-7F34710636F5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D6C8A5F7-37BC-4999-A94B-453C04292B35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5E42A2B6-EBF1-40B7-9169-1DC84043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8CF3D-279F-4123-9956-261D621D641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D0E194CB-29E2-4752-B012-5A47997B7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E3EE97AF-80AD-4DDF-BB1A-EF916E9E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7A21443-A427-4BE2-AFDE-7CA85EF704E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1623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8853D2E0-AA81-4DD4-AAEF-F23DD983730D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B9DE479-B1BB-40E0-A209-7FD1E427E71C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D1728E06-A6E6-441F-9E37-088A92ED64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D037CF77-357A-48DD-9BA0-51A5E69009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064DBD5-50B4-43DF-9599-927BAE4C9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DDE6A7-E87F-4DDB-B387-CA351FDB9B6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4A751EF2-D8F6-47C9-A191-9E878A786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B22342F7-E40C-49E8-A1AA-415B958F3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83838"/>
                </a:solidFill>
                <a:latin typeface="Constantia" panose="02030602050306030303" pitchFamily="18" charset="0"/>
              </a:defRPr>
            </a:lvl1pPr>
          </a:lstStyle>
          <a:p>
            <a:fld id="{ED9CA642-5BEE-4147-9A93-6650C283673A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996EAD5C-A92B-43B9-9470-8F876C480D23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E800B40-5A91-4AD7-B2B3-978E8159711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EEC16B8-7F10-4692-A637-B0AB7559086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7" r:id="rId2"/>
    <p:sldLayoutId id="2147483736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7" r:id="rId9"/>
    <p:sldLayoutId id="2147483733" r:id="rId10"/>
    <p:sldLayoutId id="21474837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2/22/Mercuryglobe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commons/7/7e/Mercury_Internal_Structure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9/98/Pioneer_Venus_orbiter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.pfmb.uni-mb.si/~vesolje/merkur.htm" TargetMode="External"/><Relationship Id="rId2" Type="http://schemas.openxmlformats.org/officeDocument/2006/relationships/hyperlink" Target="http://sl.wikipedia.org/wiki/Merku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l.wikipedia.org/wiki/Vene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8464C-5FE3-490C-B247-F503EA3B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5000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Merkur in Venera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505263-4FC5-43C0-984D-F86BB99D8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472" y="3357562"/>
            <a:ext cx="7854696" cy="1752600"/>
          </a:xfrm>
          <a:ln>
            <a:miter lim="800000"/>
            <a:headEnd/>
            <a:tailEnd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l-SI" sz="23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D88F-6ABF-40F3-A63D-3D6CAEA5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  <a:ln>
            <a:miter lim="800000"/>
            <a:headEnd/>
            <a:tailEnd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Vsebina: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76347-EA1C-4AF8-BB3B-39B67ABCE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643063"/>
            <a:ext cx="8258175" cy="48577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Merkur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Lastnosti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Površje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Notranja zgradba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Atmosfera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Krčenje planeta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95000"/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Zanimivosti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Venera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Lastnosti 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Površje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Atmosfera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Vrtenje Venere okoli Sonca in okoli lastne osi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Zanimivosti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7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Zaključek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                                                                                                        </a:t>
            </a:r>
            <a:r>
              <a:rPr lang="sl-SI" sz="11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(od leve proti desni) Merkur, Venera , Zemlja, Mars</a:t>
            </a:r>
          </a:p>
          <a:p>
            <a:pPr marL="274320" indent="-274320" algn="r" eaLnBrk="1" fontAlgn="auto" hangingPunct="1">
              <a:spcAft>
                <a:spcPts val="0"/>
              </a:spcAft>
              <a:buClr>
                <a:schemeClr val="tx1"/>
              </a:buClr>
              <a:buFont typeface="Wingdings 2"/>
              <a:buNone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tx1"/>
              </a:buClr>
              <a:buFont typeface="Wingdings 2"/>
              <a:buNone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                                                                                                   </a:t>
            </a:r>
            <a:endParaRPr lang="sl-SI" sz="11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640080" lvl="1" indent="-246888" eaLnBrk="1" fontAlgn="auto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indent="-246888" eaLnBrk="1" fontAlgn="auto" hangingPunct="1">
              <a:spcAft>
                <a:spcPts val="0"/>
              </a:spcAft>
              <a:buClr>
                <a:schemeClr val="tx1"/>
              </a:buClr>
              <a:buSzPct val="95000"/>
              <a:buFont typeface="Wingdings 2"/>
              <a:buNone/>
              <a:defRPr/>
            </a:pPr>
            <a:endParaRPr lang="sl-SI" sz="700" dirty="0"/>
          </a:p>
        </p:txBody>
      </p:sp>
      <p:pic>
        <p:nvPicPr>
          <p:cNvPr id="6148" name="il_fi" descr="http://www.aninomesto.net/image.axd?picture=2010%2F1%2Fplaneti_.jpg">
            <a:extLst>
              <a:ext uri="{FF2B5EF4-FFF2-40B4-BE49-F238E27FC236}">
                <a16:creationId xmlns:a16="http://schemas.microsoft.com/office/drawing/2014/main" id="{4EBA6D98-68C4-4F56-A0F5-A16EF44AB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3929063"/>
            <a:ext cx="3429000" cy="1495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2E75-44A0-4290-9131-519AC287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  <a:ln>
            <a:miter lim="800000"/>
            <a:headEnd/>
            <a:tailEnd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Merkur: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168AA073-F1D5-4D73-A9B8-ACA8A9413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714500"/>
            <a:ext cx="8258175" cy="47148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Lastnosti: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Merkur je najmanjši in Soncu najbližji planet v Osončju. 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izgledu spominja na Luno, saj je močno prepreden s kraterji.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Nima naravnih satelitov ali gostejše atmosfere.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Površje: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Kmalu po nastanku Merkurja, v obdobju do pred okrog 3,8 milijarde let, so planet silovito bombardirali kometi in asteroidi. Tedaj je bil planet vulkansko aktiven.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Čeprav so temperature na površju v splošnem zelo visoke, opazovanja kažejo, da na Merkurju obstaja tudi led.</a:t>
            </a:r>
          </a:p>
        </p:txBody>
      </p:sp>
      <p:pic>
        <p:nvPicPr>
          <p:cNvPr id="7173" name="Picture 7" descr="Slika:Mercuryglobe1.jpg">
            <a:hlinkClick r:id="rId2"/>
            <a:extLst>
              <a:ext uri="{FF2B5EF4-FFF2-40B4-BE49-F238E27FC236}">
                <a16:creationId xmlns:a16="http://schemas.microsoft.com/office/drawing/2014/main" id="{085E936C-56D7-43E3-8846-4D5854B03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63" y="2214563"/>
            <a:ext cx="1441450" cy="25003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172" name="il_fi" descr="http://194.249.166.194/classroom/fizika/9r/3vesolje/devetplanetov/vslike/merkur.jpg">
            <a:extLst>
              <a:ext uri="{FF2B5EF4-FFF2-40B4-BE49-F238E27FC236}">
                <a16:creationId xmlns:a16="http://schemas.microsoft.com/office/drawing/2014/main" id="{3BF02CBE-F037-402A-BBAC-7503B710A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0" y="3357563"/>
            <a:ext cx="2286000" cy="1162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5A61C-7E9E-4AE9-8B1B-1A49DAC17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000125"/>
            <a:ext cx="8858250" cy="53244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Notranja zgradba: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Merkur je eden od štirih zemeljskih planetov, kar pomeni, da ima tako kot Zemlja kamninsko zgradbo. 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Vsebuje več železa kot kateri koli drug planet v osončju.</a:t>
            </a:r>
          </a:p>
          <a:p>
            <a:pPr lvl="1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11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Atmosfera:</a:t>
            </a:r>
          </a:p>
          <a:p>
            <a:pPr marL="709613" lvl="1" indent="-342900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Merkur je premajhen, da bi s svojo šibko gravitacijo dlje časa zadržal močnejšo atmosfero. Vendarle pa ima redko atmosfero, ki vsebuje vodik, helij, kisik, natrij, kalcij in kalij. </a:t>
            </a:r>
          </a:p>
          <a:p>
            <a:pPr marL="709613" lvl="1" indent="-342900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09613" lvl="1" indent="-342900" algn="ctr" eaLnBrk="1" hangingPunct="1">
              <a:lnSpc>
                <a:spcPct val="150000"/>
              </a:lnSpc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1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09613" lvl="1" indent="-342900" eaLnBrk="1" hangingPunct="1">
              <a:lnSpc>
                <a:spcPct val="150000"/>
              </a:lnSpc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</a:t>
            </a:r>
            <a:r>
              <a:rPr lang="sl-SI" sz="11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Skica notranje zgradbe Merkurja:  </a:t>
            </a:r>
            <a:r>
              <a:rPr lang="sl-SI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-&gt;</a:t>
            </a:r>
            <a:br>
              <a:rPr lang="sl-SI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1: skorja - debelina: 100 do 200 km</a:t>
            </a:r>
            <a:br>
              <a:rPr lang="sl-SI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2: silikatni plašč - debelina: 600 km</a:t>
            </a:r>
            <a:br>
              <a:rPr lang="sl-SI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3: jedro iz železa - polmer: 1800 km</a:t>
            </a:r>
          </a:p>
          <a:p>
            <a:pPr lvl="2" algn="ctr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8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2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800" dirty="0"/>
          </a:p>
          <a:p>
            <a:pPr lvl="2" algn="ctr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800" u="sng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2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1100" dirty="0"/>
          </a:p>
          <a:p>
            <a:pPr lvl="2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1100" dirty="0"/>
          </a:p>
          <a:p>
            <a:pPr lvl="2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1100" dirty="0"/>
          </a:p>
          <a:p>
            <a:pPr lvl="2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sl-SI" sz="1100" dirty="0"/>
              <a:t>                                                                                                 </a:t>
            </a:r>
          </a:p>
        </p:txBody>
      </p:sp>
      <p:pic>
        <p:nvPicPr>
          <p:cNvPr id="8195" name="Picture 1" descr="Slika:Mercury Internal Structure.svg">
            <a:hlinkClick r:id="rId2"/>
            <a:extLst>
              <a:ext uri="{FF2B5EF4-FFF2-40B4-BE49-F238E27FC236}">
                <a16:creationId xmlns:a16="http://schemas.microsoft.com/office/drawing/2014/main" id="{0609805D-FF6D-4078-9F65-5381A9BCB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714750"/>
            <a:ext cx="2214562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l_fi" descr="http://burro.astr.cwru.edu/stu/media/missions/mariner10.jpg">
            <a:extLst>
              <a:ext uri="{FF2B5EF4-FFF2-40B4-BE49-F238E27FC236}">
                <a16:creationId xmlns:a16="http://schemas.microsoft.com/office/drawing/2014/main" id="{4B602310-D210-459A-BF9A-84071A9E2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643438"/>
            <a:ext cx="2098675" cy="1571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8E7F4-520A-4A68-A0C4-4A80B2BC2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928688"/>
            <a:ext cx="8258175" cy="48577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Krčenje planeta: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Zaradi svoje majhnosti se je Merkur lahko zelo hitro in učinkovito ohladil.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Izračuni so pokazali, da se je z ohlajanjem polmer planeta zmanjšal za 2 km.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Zanimivosti: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Prva opazovanja Merkurja s teleskopom je opravil Galilei v zgodnjem 17. stoletju.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Prvo vesoljsko plovilo, ki se je približalo Merkurju, je bilo Nasin Mariner 10 (l. 1974-75).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Japonska pripravlja skupno odpravo z Evropsko vesoljsko agencijo.</a:t>
            </a:r>
          </a:p>
        </p:txBody>
      </p:sp>
      <p:pic>
        <p:nvPicPr>
          <p:cNvPr id="23555" name="il_fi" descr="http://www.utahskies.org/image_library/shallowsky/planets/mercury/mariner/MercurySouthPoleMariner10.jpeg">
            <a:extLst>
              <a:ext uri="{FF2B5EF4-FFF2-40B4-BE49-F238E27FC236}">
                <a16:creationId xmlns:a16="http://schemas.microsoft.com/office/drawing/2014/main" id="{FEF37250-20A0-4BB2-8CD2-B7121F21F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3" y="4286250"/>
            <a:ext cx="1862137" cy="1590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EBE85-8DC4-408D-A954-0E7033A28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  <a:ln>
            <a:miter lim="800000"/>
            <a:headEnd/>
            <a:tailEnd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Venera: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76B0EC6-9C41-41D3-A8B9-2B906A722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643063"/>
            <a:ext cx="8258175" cy="46815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Lastnosti: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Je drugi notranji planet v našem osončju. Velikokrat se omenja kot Zemljina dvojčica.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Voda ji je v obliki vodne pare ušla v vesolje.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Po Zemljini Luni je drugi najsvetlejši objekt na nočnem nebu.</a:t>
            </a:r>
            <a:endParaRPr lang="sl-SI" sz="1400" dirty="0"/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Je edini planet v osončju, ki se vrti v nasprotno smer. Znanstveniki domnevajo, da zaradi trka z asteroidom.</a:t>
            </a:r>
            <a:endParaRPr lang="sl-SI" sz="1400" dirty="0"/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Povprečna temperatura na veneri je 457°C.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11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sl-SI" sz="11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                                                                                     Udarni kraterji na površju venere.</a:t>
            </a:r>
            <a:endParaRPr lang="sl-SI" sz="1100" dirty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6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8196" name="Picture 5" descr="01PSCAPSBDTLCA1L22CTCAKFFLPBCAH4OSYXCAQZR7DKCAMPEH9CCAMBKD12CAI7SZ02CASR7FVACAN7PUPACA5E43EBCADOJXN2CAW8ESLMCAIDHLWPCA2UPFHYCAFHCAKLCAVD0P18CA5MGLEPCAWW5DWB.jpg">
            <a:extLst>
              <a:ext uri="{FF2B5EF4-FFF2-40B4-BE49-F238E27FC236}">
                <a16:creationId xmlns:a16="http://schemas.microsoft.com/office/drawing/2014/main" id="{7B6EE30E-C695-4A10-BBDD-DD517758B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4572000"/>
            <a:ext cx="1989137" cy="1285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197" name="Picture 7" descr="1X2TCAHWJN06CAI40NIPCAO395ZNCA3XTCC4CAPJPRPJCA5JOQYOCAO5OSOFCAM4SAP7CA9ML8PNCAEWF6Z3CARRTT91CA1TYTXBCAQD3B37CA08FTS1CAHB2XC0CASX6Z0DCA55MS0TCA31ODH9CAQPVVI2.jpg">
            <a:extLst>
              <a:ext uri="{FF2B5EF4-FFF2-40B4-BE49-F238E27FC236}">
                <a16:creationId xmlns:a16="http://schemas.microsoft.com/office/drawing/2014/main" id="{5B09A551-21B5-4EA2-91E1-116E7AA4E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4572000"/>
            <a:ext cx="1890713" cy="12827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BCE08-B1BA-489B-A3D9-117FC4D49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928688"/>
            <a:ext cx="8258175" cy="5715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Površje: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Na Venerinem je moč najti dokaze obsežnega ognjeniškega delovanja.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Vulkani na površju Venere so naključno razmetani po njenem površju.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Odkritih je bilo več sto udarnih kraterjev premera med 6 in 270 km.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Atmosfera: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Ima zelo debelo atmosfero.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Zaradi velike količine ogljikovega dioksida v atmosferi je na Veneri velik učinek tople grede.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Nad gosto plastjo CO</a:t>
            </a:r>
            <a:r>
              <a:rPr lang="sl-SI" sz="1400" baseline="-25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se nahajajo debeli oblaki, sestavljeni večinoma iz žveplovega dioksida in žveplove kisline.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algn="ctr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sl-SI" sz="11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</a:p>
          <a:p>
            <a:pPr lvl="1" algn="ctr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sl-SI" sz="11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V Venerini atmosferi prevladuje </a:t>
            </a:r>
          </a:p>
          <a:p>
            <a:pPr lvl="1" algn="ctr" eaLnBrk="1" hangingPunct="1"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sl-SI" sz="11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ogljikov dioksid.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5842" name="Picture 8" descr="venera1.jpg">
            <a:extLst>
              <a:ext uri="{FF2B5EF4-FFF2-40B4-BE49-F238E27FC236}">
                <a16:creationId xmlns:a16="http://schemas.microsoft.com/office/drawing/2014/main" id="{0C1E1F5F-5BEB-4353-9001-E182EEA44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4643438"/>
            <a:ext cx="1503362" cy="15097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5843" name="Picture 9" descr="venera4.jpg">
            <a:extLst>
              <a:ext uri="{FF2B5EF4-FFF2-40B4-BE49-F238E27FC236}">
                <a16:creationId xmlns:a16="http://schemas.microsoft.com/office/drawing/2014/main" id="{88417102-4AD1-4A71-AEF5-4D5981CC5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4643438"/>
            <a:ext cx="1500187" cy="1508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34C3127-DA9D-4B69-9C77-E931F0693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928688"/>
            <a:ext cx="8258175" cy="55721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Vrtenje Venere okoli Sonca in okoli lastne osi: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Okoli lastne osi se zavrti vsakih 243 dni in 36 minut.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Za opazovalca na površini Venere bi Sonce vzšlo na zahodu in zašlo na vzhodu vsake 116,75 dni. Zato Venerino leto traja 1,92 Venerinih dni.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Zanimivosti: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Venera je tako svetla, da jo je možno videti tudi sredi dneva, zlahka pa je planet videti, ko je Sonce nizko nad obzorjem.</a:t>
            </a:r>
            <a:endParaRPr lang="sl-SI" sz="1400" dirty="0"/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Venera med obkrožanjem Sonca »prehiti« Zemljo vsakih 584 dni.</a:t>
            </a:r>
            <a:endParaRPr lang="sl-SI" sz="1400" dirty="0"/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sl-SI" sz="1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Prva odprava brez človeške posadke proti Veneri in tudi prva proti kateremukoli planetu se je pričela 12. februarja 1961.</a:t>
            </a:r>
            <a:endParaRPr lang="sl-SI" sz="1400" dirty="0"/>
          </a:p>
          <a:p>
            <a:pPr lvl="2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sl-SI" sz="1100" dirty="0"/>
          </a:p>
          <a:p>
            <a:pPr eaLnBrk="1" hangingPunct="1">
              <a:defRPr/>
            </a:pPr>
            <a:endParaRPr lang="sl-SI" dirty="0"/>
          </a:p>
        </p:txBody>
      </p:sp>
      <p:pic>
        <p:nvPicPr>
          <p:cNvPr id="36867" name="il_fi" descr="http://t2.gstatic.com/images?q=tbn:fnGauR9fpS9fuM:http://soncnisistem.kjesi.com/slike_index/jupiter.jpg&amp;t=1">
            <a:extLst>
              <a:ext uri="{FF2B5EF4-FFF2-40B4-BE49-F238E27FC236}">
                <a16:creationId xmlns:a16="http://schemas.microsoft.com/office/drawing/2014/main" id="{A1F9869F-55BA-4CBF-B545-BCE1BB7DB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428875"/>
            <a:ext cx="1541462" cy="1555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6866" name="Picture 2" descr="Slika:Pioneer Venus orbiter.jpg">
            <a:hlinkClick r:id="rId3"/>
            <a:extLst>
              <a:ext uri="{FF2B5EF4-FFF2-40B4-BE49-F238E27FC236}">
                <a16:creationId xmlns:a16="http://schemas.microsoft.com/office/drawing/2014/main" id="{75C78371-3CD3-4640-8F00-68B14B786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88" y="2786063"/>
            <a:ext cx="1878012" cy="13557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A82B5-31BC-48C4-AB27-7BAF1B2FA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  <a:ln>
            <a:miter lim="800000"/>
            <a:headEnd/>
            <a:tailEnd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Viri: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F7B7C-E800-4F9D-843E-9BFE5ACFD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96" y="3429000"/>
            <a:ext cx="8329642" cy="2071702"/>
          </a:xfrm>
          <a:ln>
            <a:miter lim="800000"/>
            <a:headEnd/>
            <a:tailEnd/>
          </a:ln>
        </p:spPr>
        <p:txBody>
          <a:bodyPr>
            <a:normAutofit fontScale="77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endParaRPr lang="sl-SI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l-SI" sz="4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Hvala za pozornosti!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B9D979-DA7B-45EF-96AC-AA0B9E4FC008}"/>
              </a:ext>
            </a:extLst>
          </p:cNvPr>
          <p:cNvSpPr txBox="1"/>
          <p:nvPr/>
        </p:nvSpPr>
        <p:spPr>
          <a:xfrm>
            <a:off x="357188" y="1714500"/>
            <a:ext cx="8286750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sl-SI" sz="1600" dirty="0">
                <a:latin typeface="Cambria" pitchFamily="18" charset="0"/>
              </a:rPr>
              <a:t> </a:t>
            </a:r>
            <a:r>
              <a:rPr lang="sl-SI" sz="1600" u="sng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  <a:hlinkClick r:id="rId2"/>
              </a:rPr>
              <a:t>http://sl.wikipedia.org/wiki/Merkur</a:t>
            </a:r>
            <a:r>
              <a:rPr lang="sl-SI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 </a:t>
            </a:r>
            <a:r>
              <a:rPr lang="sl-SI" sz="12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(5-10.12.2010)</a:t>
            </a:r>
            <a:endParaRPr lang="sl-SI" sz="12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  <a:hlinkClick r:id="rId3"/>
              </a:rPr>
              <a:t> http://student.pfmb.uni-mb.si/~vesolje/merkur.htm</a:t>
            </a:r>
            <a:r>
              <a:rPr lang="sl-SI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 </a:t>
            </a:r>
            <a:r>
              <a:rPr lang="sl-SI" sz="12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(5-10.12.2010)</a:t>
            </a:r>
            <a:endParaRPr lang="sl-SI" sz="12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sl-SI" sz="1600" u="sng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  <a:hlinkClick r:id="rId4"/>
              </a:rPr>
              <a:t> http://sl.wikipedia.org/wiki/Venera</a:t>
            </a:r>
            <a:r>
              <a:rPr lang="sl-SI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  </a:t>
            </a:r>
            <a:r>
              <a:rPr lang="sl-SI" sz="12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(5-10.12.2010)</a:t>
            </a:r>
            <a:endParaRPr lang="sl-SI" sz="1200" dirty="0">
              <a:latin typeface="Cambria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sl-SI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 </a:t>
            </a:r>
            <a:endParaRPr lang="sl-SI" sz="16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sl-SI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 David W. Hughes; Razumevanje našega osončja</a:t>
            </a:r>
            <a:endParaRPr lang="sl-SI" sz="16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sl-SI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mbria" pitchFamily="18" charset="0"/>
              </a:rPr>
              <a:t> Velika ilustrirana otroška enciklopedija</a:t>
            </a:r>
            <a:endParaRPr lang="sl-SI" sz="1600" dirty="0">
              <a:latin typeface="Cambr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sl-SI" dirty="0">
              <a:latin typeface="Arial" charset="0"/>
            </a:endParaRPr>
          </a:p>
        </p:txBody>
      </p:sp>
      <p:sp>
        <p:nvSpPr>
          <p:cNvPr id="10" name="7-Point Star 9">
            <a:extLst>
              <a:ext uri="{FF2B5EF4-FFF2-40B4-BE49-F238E27FC236}">
                <a16:creationId xmlns:a16="http://schemas.microsoft.com/office/drawing/2014/main" id="{70C85C20-928C-4941-91C2-0AA02AD2ED40}"/>
              </a:ext>
            </a:extLst>
          </p:cNvPr>
          <p:cNvSpPr/>
          <p:nvPr/>
        </p:nvSpPr>
        <p:spPr>
          <a:xfrm>
            <a:off x="7000892" y="4929198"/>
            <a:ext cx="357190" cy="285752"/>
          </a:xfrm>
          <a:prstGeom prst="star7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11" name="7-Point Star 10">
            <a:extLst>
              <a:ext uri="{FF2B5EF4-FFF2-40B4-BE49-F238E27FC236}">
                <a16:creationId xmlns:a16="http://schemas.microsoft.com/office/drawing/2014/main" id="{5A9096D9-42D7-4FF0-A649-3EA527E68358}"/>
              </a:ext>
            </a:extLst>
          </p:cNvPr>
          <p:cNvSpPr/>
          <p:nvPr/>
        </p:nvSpPr>
        <p:spPr>
          <a:xfrm>
            <a:off x="2500298" y="5715016"/>
            <a:ext cx="357190" cy="285752"/>
          </a:xfrm>
          <a:prstGeom prst="star7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12" name="7-Point Star 11">
            <a:extLst>
              <a:ext uri="{FF2B5EF4-FFF2-40B4-BE49-F238E27FC236}">
                <a16:creationId xmlns:a16="http://schemas.microsoft.com/office/drawing/2014/main" id="{BE0E862F-893F-4D4A-BAFA-AB29901DFF70}"/>
              </a:ext>
            </a:extLst>
          </p:cNvPr>
          <p:cNvSpPr/>
          <p:nvPr/>
        </p:nvSpPr>
        <p:spPr>
          <a:xfrm>
            <a:off x="4000496" y="4500570"/>
            <a:ext cx="357190" cy="285752"/>
          </a:xfrm>
          <a:prstGeom prst="star7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ppt/theme/themeOverride2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586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Constantia</vt:lpstr>
      <vt:lpstr>Wingdings</vt:lpstr>
      <vt:lpstr>Wingdings 2</vt:lpstr>
      <vt:lpstr>Flow</vt:lpstr>
      <vt:lpstr>Merkur in Venera</vt:lpstr>
      <vt:lpstr>Vsebina:</vt:lpstr>
      <vt:lpstr>Merkur:</vt:lpstr>
      <vt:lpstr>PowerPoint Presentation</vt:lpstr>
      <vt:lpstr>PowerPoint Presentation</vt:lpstr>
      <vt:lpstr>Venera:</vt:lpstr>
      <vt:lpstr>PowerPoint Presentation</vt:lpstr>
      <vt:lpstr>PowerPoint Presentation</vt:lpstr>
      <vt:lpstr>Viri: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2019-05-30T09:25:02Z</dcterms:created>
  <dcterms:modified xsi:type="dcterms:W3CDTF">2019-05-30T09:25:02Z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