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adley Hand ITC" panose="03070402050302030203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9C335F-FEB7-4224-BCD4-EB9C32DC28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51E482-47A3-4DDB-89DC-7FB5DA3BE2C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851BE1-44D4-4F23-B74C-874395FBB9F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0168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A9E099-AEF7-42EB-9A3B-5683C9A5BF0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138FC5-6C36-4A27-AD94-A61837E659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D8D13F-462F-4290-BE6A-FCCC3CF991F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5032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7175"/>
            <a:ext cx="20574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7175"/>
            <a:ext cx="60198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B20ADE-244F-438D-AF38-03A97255DAF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DA4F71-F25C-4647-8F68-45D487378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C1DF69-0137-4397-AADE-B04BD35AF15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7022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57175"/>
            <a:ext cx="8229600" cy="5880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24ECFC-0A6F-4A51-A886-94B7C24678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4FDD9A-EE36-4B79-A3F1-B1088C22B8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B98570-CA99-4DDF-9A35-A1307BBD7C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4824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CF6583-E7AF-4390-B30A-848773CB2B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EF779B-F923-405B-9E30-687FE524DF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DE2B16-D5E2-44F4-81FF-7945FA5171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0666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95D9E5-87D1-4872-8376-F4DE24D553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F28DE2-D0B5-4FEB-AAF5-DF8F579BF78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A586B8-6999-4C18-8B32-7FEC0043CF5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7968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6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6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69CB00-3A12-4A4C-845F-CF8A05D612E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78BB6B-0EFA-4613-945B-166BA93FBA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932714-7AAE-4EE3-BC99-3460013DB4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6678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AFD3F0-6393-45F3-9FA1-7FF098D06EF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B682FF-F04E-4115-B274-FE0790E70AF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9B0D4A-DE63-4C76-B454-C535226F9A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7385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C6ADBD-B122-4097-88EB-59DA16028C6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A2EF804-5DD2-4618-AEDB-2968CE93B9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970D96-CF06-4C62-A2B5-2234352C23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698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C1CD560-2A9B-4B57-9546-9FC380D9B4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0ADF4A-A234-405F-A7CF-E9438D8154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05B1AE-D762-41C0-83A1-D2294FD1DBE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4086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DEF5A4-FEC5-4597-8D94-73CE2D3B83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D17B00-CEE9-4FDB-AB60-8637A7752C5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264FB-CD57-4A6C-B789-DC4B25C24B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9853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3552F-6FA1-41C1-83C4-367DFF5DE5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F69B54-B077-48F4-9C3C-17B669BB053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F2CBEC-65A3-417A-A107-EDDEB4B0306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67746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1BC9C2-CB3E-40CE-A293-4D24A6B07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57175"/>
            <a:ext cx="82296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AE28AD-74A7-4532-9582-C67F9F4BC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sl-SI"/>
              <a:t>Kliknite, če želite urediti sloge besedila matrice</a:t>
            </a:r>
          </a:p>
          <a:p>
            <a:pPr lvl="1"/>
            <a:r>
              <a:rPr lang="bg-BG" altLang="sl-SI"/>
              <a:t>Druga raven</a:t>
            </a:r>
          </a:p>
          <a:p>
            <a:pPr lvl="2"/>
            <a:r>
              <a:rPr lang="bg-BG" altLang="sl-SI"/>
              <a:t>Tretja raven</a:t>
            </a:r>
          </a:p>
          <a:p>
            <a:pPr lvl="3"/>
            <a:r>
              <a:rPr lang="bg-BG" altLang="sl-SI"/>
              <a:t>Četrta raven</a:t>
            </a:r>
          </a:p>
          <a:p>
            <a:pPr lvl="4"/>
            <a:r>
              <a:rPr lang="bg-BG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5689ED1-3B9C-4111-A043-B0159FACE17A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202A19-FF42-431C-8590-6B467BC19897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F6FCA4-1D30-41DB-A3FA-F54AB273DEA3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bg-BG"/>
              <a:t>*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B08481-A717-4F5A-BEE9-13ADD81033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C507F6-7A6B-4110-8470-89979F58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EE1ECEB6-BB4A-478C-9976-B3FF74BE0F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2053" name="Rectangle 3">
            <a:extLst>
              <a:ext uri="{FF2B5EF4-FFF2-40B4-BE49-F238E27FC236}">
                <a16:creationId xmlns:a16="http://schemas.microsoft.com/office/drawing/2014/main" id="{5EA8A0E8-FBAD-482C-AC64-56FAFABD99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19300" y="4821238"/>
            <a:ext cx="64008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dirty="0"/>
              <a:t> </a:t>
            </a:r>
          </a:p>
        </p:txBody>
      </p:sp>
      <p:sp>
        <p:nvSpPr>
          <p:cNvPr id="2054" name="WordArt 4">
            <a:extLst>
              <a:ext uri="{FF2B5EF4-FFF2-40B4-BE49-F238E27FC236}">
                <a16:creationId xmlns:a16="http://schemas.microsoft.com/office/drawing/2014/main" id="{51AEF023-3479-4FDB-9DD6-F28ECB1C1D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0785463">
            <a:off x="1835150" y="2131165"/>
            <a:ext cx="5391150" cy="4187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0"/>
              </a:avLst>
            </a:prstTxWarp>
          </a:bodyPr>
          <a:lstStyle/>
          <a:p>
            <a:pPr algn="ctr" rtl="0"/>
            <a:endParaRPr lang="sl-SI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rtl="0"/>
            <a:r>
              <a:rPr lang="sl-SI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</a:rPr>
              <a:t>MERKUR</a:t>
            </a: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60E6-12E9-4BFC-B952-93C6D60ABA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F04F8-0D58-4EC5-87F0-2A4FF66E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D426910F-F9D5-400D-9B80-275E1CC39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7200" i="1">
                <a:solidFill>
                  <a:srgbClr val="CCFFCC"/>
                </a:solidFill>
                <a:latin typeface="MV Boli" panose="02000500030200090000" pitchFamily="2" charset="0"/>
              </a:rPr>
              <a:t>POVR</a:t>
            </a:r>
            <a:r>
              <a:rPr lang="sl-SI" altLang="sl-SI" sz="7200" i="1">
                <a:solidFill>
                  <a:srgbClr val="CCFFCC"/>
                </a:solidFill>
                <a:latin typeface="Comic Sans MS" panose="030F0702030302020204" pitchFamily="66" charset="0"/>
              </a:rPr>
              <a:t>Š</a:t>
            </a:r>
            <a:r>
              <a:rPr lang="sl-SI" altLang="sl-SI" sz="7200" i="1">
                <a:solidFill>
                  <a:srgbClr val="CCFFCC"/>
                </a:solidFill>
                <a:latin typeface="MV Boli" panose="02000500030200090000" pitchFamily="2" charset="0"/>
              </a:rPr>
              <a:t>JE</a:t>
            </a:r>
            <a:br>
              <a:rPr lang="sl-SI" altLang="sl-SI" sz="7200"/>
            </a:br>
            <a:endParaRPr lang="sl-SI" altLang="sl-SI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EBD06C5D-F230-465B-AFC5-4F52ADEF1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>
                <a:solidFill>
                  <a:srgbClr val="FFFF00"/>
                </a:solidFill>
              </a:rPr>
              <a:t>Pokrit s lavinimi tokovi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>
                <a:solidFill>
                  <a:srgbClr val="FFFF00"/>
                </a:solidFill>
              </a:rPr>
              <a:t>Vulkani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>
                <a:solidFill>
                  <a:srgbClr val="FFFF00"/>
                </a:solidFill>
              </a:rPr>
              <a:t>Skoraj 1000 udarnih kraterjev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>
                <a:solidFill>
                  <a:srgbClr val="FFFF00"/>
                </a:solidFill>
              </a:rPr>
              <a:t>Veliko več ognjenikov kakor Zemlja</a:t>
            </a:r>
            <a:endParaRPr lang="sl-SI" altLang="sl-SI"/>
          </a:p>
        </p:txBody>
      </p:sp>
    </p:spTree>
  </p:cSld>
  <p:clrMapOvr>
    <a:masterClrMapping/>
  </p:clrMapOvr>
  <p:transition spd="med"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BE4F1-C97B-435F-8108-78CAC8307D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2D76F-7680-4D7E-A8FF-18FD389B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F8A810F-02ED-4C6A-B3BB-22070CB97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 i="1">
                <a:solidFill>
                  <a:srgbClr val="CCFFCC"/>
                </a:solidFill>
                <a:latin typeface="Elephant" charset="0"/>
              </a:rPr>
              <a:t>ATMOSFERA</a:t>
            </a:r>
            <a:endParaRPr lang="sl-SI" altLang="sl-SI"/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56EAC256-8419-49D8-85EA-DE07A03C5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Zelo vroča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Suha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100-krat več plina kakor v Zemljini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Pretežno iz ogljikovega dioksida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Temperatura: 480°C</a:t>
            </a:r>
            <a:endParaRPr lang="sl-SI" altLang="sl-SI"/>
          </a:p>
        </p:txBody>
      </p:sp>
    </p:spTree>
  </p:cSld>
  <p:clrMapOvr>
    <a:masterClrMapping/>
  </p:clrMapOvr>
  <p:transition spd="med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4359-7513-4C1B-A7AB-39C574CD4D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1ECFA-B579-4B01-BBE7-67656B85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FEB67288-553A-4A57-912D-625A10F28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rgbClr val="FF6600"/>
                </a:solidFill>
              </a:rPr>
              <a:t>ZANIMIVOSTI</a:t>
            </a:r>
            <a:endParaRPr lang="sl-SI" altLang="sl-SI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02DA0B23-6E2D-4373-959E-DD75D649B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2800">
                <a:solidFill>
                  <a:srgbClr val="CCFFCC"/>
                </a:solidFill>
              </a:rPr>
              <a:t>Prva odprava brez človeške posadke na Venero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800">
                <a:solidFill>
                  <a:srgbClr val="CCFFCC"/>
                </a:solidFill>
              </a:rPr>
              <a:t>Veneri pravijo tudi večernica in jutranjica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800">
                <a:solidFill>
                  <a:srgbClr val="CCFFCC"/>
                </a:solidFill>
              </a:rPr>
              <a:t>Če bi bila Venera na isti oddaljenosti kot Zemlja bi na njej obstajalo življenje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800">
                <a:solidFill>
                  <a:srgbClr val="CCFFCC"/>
                </a:solidFill>
              </a:rPr>
              <a:t>Venera se vrti v nasprotni smeri,kakor vsi drugi planeti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800">
                <a:solidFill>
                  <a:srgbClr val="CCFFCC"/>
                </a:solidFill>
              </a:rPr>
              <a:t>Merkur je zelo težko opaziti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800">
                <a:solidFill>
                  <a:srgbClr val="CCFFCC"/>
                </a:solidFill>
              </a:rPr>
              <a:t>Merkur je obiskala samo ena vesoljska sonda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800">
                <a:solidFill>
                  <a:srgbClr val="CCFFCC"/>
                </a:solidFill>
              </a:rPr>
              <a:t>Iz Merkurja bi lahko nastalo 18 Zemlj, iz Venere pa 1,2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2800">
                <a:solidFill>
                  <a:srgbClr val="CCFFCC"/>
                </a:solidFill>
              </a:rPr>
              <a:t>http://www.youtube.com/watch?v=Krj62FVrUYo&amp;feature=related</a:t>
            </a:r>
            <a:endParaRPr lang="sl-SI" altLang="sl-SI"/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accent2"/>
            </a:gs>
            <a:gs pos="50000">
              <a:srgbClr val="CC99FF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1E9D0-B221-452C-9C6B-34C40A43C5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D11A0-7BBC-40AD-9E51-2EDD07F8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BB82194A-4ECF-4AB4-B140-FE5141C53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800" b="1" i="1">
                <a:solidFill>
                  <a:srgbClr val="339966"/>
                </a:solidFill>
                <a:latin typeface="Forte" panose="03060902040502070203" pitchFamily="66" charset="0"/>
              </a:rPr>
              <a:t>POVZETEK</a:t>
            </a:r>
            <a:endParaRPr lang="sl-SI" altLang="sl-SI" b="1" i="1">
              <a:solidFill>
                <a:srgbClr val="339966"/>
              </a:solidFill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BA173259-A9C2-488C-9E3A-7BAC802A83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3702050" cy="48688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3200">
                <a:solidFill>
                  <a:srgbClr val="FF6600"/>
                </a:solidFill>
              </a:rPr>
              <a:t>Merkur: </a:t>
            </a:r>
            <a:endParaRPr lang="sl-SI" altLang="sl-SI" sz="3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-najbljižje Soncu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-notranji planet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-kamnito telo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-rotacija:59 dni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-revolucija:88 dni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-ubežna hitrost:4,9 km/s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-plašč,skorja,jedro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-redka atmosfera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3200"/>
          </a:p>
        </p:txBody>
      </p:sp>
      <p:sp>
        <p:nvSpPr>
          <p:cNvPr id="14342" name="Rectangle 4">
            <a:extLst>
              <a:ext uri="{FF2B5EF4-FFF2-40B4-BE49-F238E27FC236}">
                <a16:creationId xmlns:a16="http://schemas.microsoft.com/office/drawing/2014/main" id="{A1BED2CE-2235-4CF9-860D-F99F4D00DAB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83163" y="1268413"/>
            <a:ext cx="3703637" cy="48688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3200">
                <a:solidFill>
                  <a:srgbClr val="FF6600"/>
                </a:solidFill>
              </a:rPr>
              <a:t>Venera</a:t>
            </a:r>
            <a:endParaRPr lang="sl-SI" altLang="sl-SI" sz="3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-najsvetlejši planet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-notranji planet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-kamnito telo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-rotacija: 243 dni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-revolucija:224,7 dni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-ubežna hitrost: 10,36 km/s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-plašč,skorja,jedro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3200"/>
              <a:t>-najgostejša atmosfera</a:t>
            </a:r>
            <a:endParaRPr lang="sl-SI" altLang="sl-SI"/>
          </a:p>
        </p:txBody>
      </p:sp>
    </p:spTree>
  </p:cSld>
  <p:clrMapOvr>
    <a:masterClrMapping/>
  </p:clrMapOvr>
  <p:transition spd="med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accent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8FDB7-3060-4675-A775-70E80AA54E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B90D6-795A-434C-9F6B-AAA7D41E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FAA5127-6900-4639-B3F7-3ACA141B8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4800" b="1">
                <a:solidFill>
                  <a:srgbClr val="FFFF00"/>
                </a:solidFill>
                <a:latin typeface="Bradley Hand ITC" panose="03070402050302030203" pitchFamily="66" charset="0"/>
              </a:rPr>
              <a:t>OSNOVNI PODATKI</a:t>
            </a:r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DD6900E7-F990-443A-9FAD-89CB5C6D2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3600" b="1" i="1">
                <a:solidFill>
                  <a:srgbClr val="FF6600"/>
                </a:solidFill>
              </a:rPr>
              <a:t>Premer:</a:t>
            </a:r>
            <a:r>
              <a:rPr lang="sl-SI" altLang="sl-SI" sz="3600" b="1" i="1"/>
              <a:t> 4880 km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>
                <a:solidFill>
                  <a:srgbClr val="FF6600"/>
                </a:solidFill>
              </a:rPr>
              <a:t>Nagnjenost osi:</a:t>
            </a:r>
            <a:r>
              <a:rPr lang="sl-SI" altLang="sl-SI" sz="3600" b="1" i="1"/>
              <a:t> 2°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>
                <a:solidFill>
                  <a:srgbClr val="FF6600"/>
                </a:solidFill>
              </a:rPr>
              <a:t>Rotacija:</a:t>
            </a:r>
            <a:r>
              <a:rPr lang="sl-SI" altLang="sl-SI" sz="3600" b="1" i="1"/>
              <a:t> 59 dni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>
                <a:solidFill>
                  <a:srgbClr val="FF6600"/>
                </a:solidFill>
              </a:rPr>
              <a:t>Revolucija: </a:t>
            </a:r>
            <a:r>
              <a:rPr lang="sl-SI" altLang="sl-SI" sz="3600" b="1" i="1"/>
              <a:t>88 dni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>
                <a:solidFill>
                  <a:srgbClr val="FF6600"/>
                </a:solidFill>
              </a:rPr>
              <a:t>Ubežna hitrost:</a:t>
            </a:r>
            <a:r>
              <a:rPr lang="sl-SI" altLang="sl-SI" sz="3600" b="1" i="1"/>
              <a:t> 4,9 km/s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>
                <a:solidFill>
                  <a:srgbClr val="FF6600"/>
                </a:solidFill>
              </a:rPr>
              <a:t>Oddaljenost od sonca:</a:t>
            </a:r>
            <a:r>
              <a:rPr lang="sl-SI" altLang="sl-SI" sz="3600" b="1" i="1"/>
              <a:t> med 46 in 70 milijoni km.</a:t>
            </a:r>
            <a:endParaRPr lang="sl-SI" altLang="sl-SI" b="1"/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/>
              <a:t>Notranji planet</a:t>
            </a:r>
            <a:endParaRPr lang="sl-SI" altLang="sl-SI" b="1"/>
          </a:p>
        </p:txBody>
      </p:sp>
    </p:spTree>
  </p:cSld>
  <p:clrMapOvr>
    <a:masterClrMapping/>
  </p:clrMapOvr>
  <p:transition spd="med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EDD886-571E-4686-92F5-9FC0504C00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09C5E2-66B4-4240-9087-760C6A85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8B75866-8658-4B4C-8029-BC609F3CF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4800" b="1" i="1">
                <a:solidFill>
                  <a:srgbClr val="99CC00"/>
                </a:solidFill>
                <a:latin typeface="Arial Black" panose="020B0A04020102020204" pitchFamily="34" charset="0"/>
              </a:rPr>
              <a:t>NOTRANJA ZGRADBA</a:t>
            </a:r>
            <a:endParaRPr lang="sl-SI" altLang="sl-SI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F3F3254E-7542-49D8-95C9-746C1B186DA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Kamnito telo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Gostota: 5.43 g/cm³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Plašč: 600 km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Jedro: 1800 km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/>
              <a:t>Skorja: 100-200 km</a:t>
            </a:r>
            <a:endParaRPr lang="sl-SI" altLang="sl-SI"/>
          </a:p>
        </p:txBody>
      </p:sp>
      <p:sp>
        <p:nvSpPr>
          <p:cNvPr id="4102" name="Rectangle 4">
            <a:extLst>
              <a:ext uri="{FF2B5EF4-FFF2-40B4-BE49-F238E27FC236}">
                <a16:creationId xmlns:a16="http://schemas.microsoft.com/office/drawing/2014/main" id="{B44F5688-989F-4CFA-AC46-CF977E83C7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  <p:transition spd="med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20FAC-BC79-4D61-89FF-4E8E413B25D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BE40C-C6DB-4B92-9C5B-C59B03A2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D60409E2-BBA2-4E5F-B833-FAD2D109E165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0"/>
            <a:ext cx="6913562" cy="638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C7184-5F6A-40B2-9F33-12AA5B827E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DAE30-B944-46FE-B88F-586E8FBA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7BB386C-4C81-47CB-846D-FD74E2AAA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4800" b="1" i="1">
                <a:solidFill>
                  <a:srgbClr val="FFFF00"/>
                </a:solidFill>
                <a:latin typeface="Aharoni" panose="02010803020104030203" pitchFamily="2" charset="-79"/>
              </a:rPr>
              <a:t>POVR</a:t>
            </a:r>
            <a:r>
              <a:rPr lang="sl-SI" altLang="sl-SI" sz="4800" b="1" i="1">
                <a:solidFill>
                  <a:srgbClr val="FFFF00"/>
                </a:solidFill>
              </a:rPr>
              <a:t>Š</a:t>
            </a:r>
            <a:r>
              <a:rPr lang="sl-SI" altLang="sl-SI" sz="4800" b="1" i="1">
                <a:solidFill>
                  <a:srgbClr val="FFFF00"/>
                </a:solidFill>
                <a:latin typeface="Aharoni" panose="02010803020104030203" pitchFamily="2" charset="-79"/>
              </a:rPr>
              <a:t>JE</a:t>
            </a:r>
            <a:endParaRPr lang="sl-SI" altLang="sl-SI"/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31CD9F53-2644-4E42-85B2-DAF3D0C2C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3600" i="1">
                <a:solidFill>
                  <a:srgbClr val="CCFFFF"/>
                </a:solidFill>
              </a:rPr>
              <a:t>Kamnito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>
                <a:solidFill>
                  <a:srgbClr val="CCFFFF"/>
                </a:solidFill>
              </a:rPr>
              <a:t>Podobno Luninem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>
                <a:solidFill>
                  <a:srgbClr val="CCFFFF"/>
                </a:solidFill>
              </a:rPr>
              <a:t>Razgiban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>
                <a:solidFill>
                  <a:srgbClr val="CCFFFF"/>
                </a:solidFill>
              </a:rPr>
              <a:t>Prevladujejo kraterji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>
                <a:solidFill>
                  <a:srgbClr val="CCFFFF"/>
                </a:solidFill>
              </a:rPr>
              <a:t>Gorovja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>
                <a:solidFill>
                  <a:srgbClr val="CCFFFF"/>
                </a:solidFill>
              </a:rPr>
              <a:t>Nekoč vulkanska aktivnost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i="1">
                <a:solidFill>
                  <a:srgbClr val="CCFFFF"/>
                </a:solidFill>
              </a:rPr>
              <a:t>Temperatura med -180°in 420°</a:t>
            </a:r>
            <a:endParaRPr lang="sl-SI" altLang="sl-SI"/>
          </a:p>
          <a:p>
            <a:pPr eaLnBrk="1" hangingPunct="1">
              <a:spcBef>
                <a:spcPct val="0"/>
              </a:spcBef>
            </a:pPr>
            <a:r>
              <a:rPr lang="sl-SI" altLang="sl-SI" sz="3600" i="1">
                <a:solidFill>
                  <a:srgbClr val="CCFFFF"/>
                </a:solidFill>
              </a:rPr>
              <a:t>Ozki grebeni</a:t>
            </a:r>
            <a:endParaRPr lang="sl-SI" altLang="sl-SI"/>
          </a:p>
        </p:txBody>
      </p:sp>
    </p:spTree>
  </p:cSld>
  <p:clrMapOvr>
    <a:masterClrMapping/>
  </p:clrMapOvr>
  <p:transition spd="med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E2035-8619-4D16-8E8E-835F10324C8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FA0FC-7D9C-4513-966A-F68BE020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B72588F8-09DF-41AD-B5CC-118EDEBC2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4800" b="1" i="1">
                <a:solidFill>
                  <a:srgbClr val="CC99FF"/>
                </a:solidFill>
                <a:latin typeface="Arial Black" panose="020B0A04020102020204" pitchFamily="34" charset="0"/>
              </a:rPr>
              <a:t>ATMOSFERA</a:t>
            </a:r>
            <a:endParaRPr lang="sl-SI" altLang="sl-SI" sz="4800" b="1" i="1">
              <a:solidFill>
                <a:srgbClr val="CC99FF"/>
              </a:solidFill>
            </a:endParaRP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E684E990-9CFE-47E1-9B73-C838B5ADB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3600" b="1" i="1"/>
              <a:t>Zelo redka,nestabilna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/>
              <a:t>Majhne količine helija,vodika in kisika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/>
              <a:t>Sproti se obnavlja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3600" b="1" i="1"/>
              <a:t>Majhna gravitacija</a:t>
            </a:r>
            <a:endParaRPr lang="sl-SI" altLang="sl-SI" i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 spd="med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7D43A134-6875-4E12-A4BC-2A7D524F2A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B2B4C5F-9FFF-47C5-B35E-4751BFC3C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8196" name="WordArt 2">
            <a:extLst>
              <a:ext uri="{FF2B5EF4-FFF2-40B4-BE49-F238E27FC236}">
                <a16:creationId xmlns:a16="http://schemas.microsoft.com/office/drawing/2014/main" id="{764A9600-B7B7-4BC0-9809-5DD094F545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2347913"/>
            <a:ext cx="6911975" cy="3240087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 rtl="0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</a:rPr>
              <a:t>VENERA</a:t>
            </a:r>
          </a:p>
        </p:txBody>
      </p:sp>
    </p:spTree>
  </p:cSld>
  <p:clrMapOvr>
    <a:masterClrMapping/>
  </p:clrMapOvr>
  <p:transition spd="med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FCA5D-6D5D-4082-A9C9-FCEA5249D4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8356-E846-4D69-A9EB-0C3731EB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7D9D9865-B4AA-4DDC-946A-FE3810C57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7200" b="1" i="1">
                <a:solidFill>
                  <a:srgbClr val="FF6600"/>
                </a:solidFill>
                <a:latin typeface="Andalus" pitchFamily="18" charset="-78"/>
              </a:rPr>
              <a:t>OSNOVNI PODATKI</a:t>
            </a:r>
            <a:endParaRPr lang="sl-SI" altLang="sl-SI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5F390D7C-6AE5-4423-B7CE-B173A570C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>
                <a:solidFill>
                  <a:srgbClr val="FFFF99"/>
                </a:solidFill>
              </a:rPr>
              <a:t>Najsvetlejši planet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>
                <a:solidFill>
                  <a:srgbClr val="FFFF99"/>
                </a:solidFill>
              </a:rPr>
              <a:t>Zemljin dvojček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b="1">
                <a:solidFill>
                  <a:srgbClr val="FFFF99"/>
                </a:solidFill>
              </a:rPr>
              <a:t>Premer: </a:t>
            </a:r>
            <a:r>
              <a:rPr lang="sl-SI" altLang="sl-SI">
                <a:solidFill>
                  <a:srgbClr val="FFFF99"/>
                </a:solidFill>
              </a:rPr>
              <a:t>12.104 km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b="1">
                <a:solidFill>
                  <a:srgbClr val="FFFF99"/>
                </a:solidFill>
              </a:rPr>
              <a:t>Rotacija:</a:t>
            </a:r>
            <a:r>
              <a:rPr lang="sl-SI" altLang="sl-SI">
                <a:solidFill>
                  <a:srgbClr val="FFFF99"/>
                </a:solidFill>
              </a:rPr>
              <a:t> 243 dni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b="1">
                <a:solidFill>
                  <a:srgbClr val="FFFF99"/>
                </a:solidFill>
              </a:rPr>
              <a:t>Revolucija:</a:t>
            </a:r>
            <a:r>
              <a:rPr lang="sl-SI" altLang="sl-SI">
                <a:solidFill>
                  <a:srgbClr val="FFFF99"/>
                </a:solidFill>
              </a:rPr>
              <a:t> 224,7 dni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b="1">
                <a:solidFill>
                  <a:srgbClr val="FFFF99"/>
                </a:solidFill>
              </a:rPr>
              <a:t>Ubežna hitrost:</a:t>
            </a:r>
            <a:r>
              <a:rPr lang="sl-SI" altLang="sl-SI">
                <a:solidFill>
                  <a:srgbClr val="FFFF99"/>
                </a:solidFill>
              </a:rPr>
              <a:t> 10,36 km/s</a:t>
            </a:r>
            <a:endParaRPr lang="sl-SI" altLang="sl-SI"/>
          </a:p>
          <a:p>
            <a:pPr eaLnBrk="1" hangingPunct="1">
              <a:spcBef>
                <a:spcPct val="0"/>
              </a:spcBef>
            </a:pPr>
            <a:r>
              <a:rPr lang="sl-SI" altLang="sl-SI" b="1">
                <a:solidFill>
                  <a:srgbClr val="FFFF99"/>
                </a:solidFill>
              </a:rPr>
              <a:t>Oddaljenost od sonca:</a:t>
            </a:r>
            <a:r>
              <a:rPr lang="sl-SI" altLang="sl-SI">
                <a:solidFill>
                  <a:srgbClr val="FFFF99"/>
                </a:solidFill>
              </a:rPr>
              <a:t> 258 milj. km</a:t>
            </a:r>
            <a:endParaRPr lang="sl-SI" altLang="sl-SI"/>
          </a:p>
          <a:p>
            <a:pPr eaLnBrk="1" hangingPunct="1">
              <a:spcBef>
                <a:spcPct val="0"/>
              </a:spcBef>
            </a:pPr>
            <a:r>
              <a:rPr lang="sl-SI" altLang="sl-SI">
                <a:solidFill>
                  <a:srgbClr val="FFFF99"/>
                </a:solidFill>
              </a:rPr>
              <a:t>Notranji planet</a:t>
            </a:r>
            <a:endParaRPr lang="sl-SI" altLang="sl-SI"/>
          </a:p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39AD-BE68-457D-9774-7A9CF1D35B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4E72-D2A0-4272-BD90-3F9A74BA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 </a:t>
            </a: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FD2B7E97-79D3-4167-85B5-18FC128FA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6000" i="1">
                <a:solidFill>
                  <a:srgbClr val="00FF00"/>
                </a:solidFill>
                <a:latin typeface="Bradley Hand ITC" panose="03070402050302030203" pitchFamily="66" charset="0"/>
              </a:rPr>
              <a:t>NOTRANJA ZGRADBA</a:t>
            </a:r>
            <a:endParaRPr lang="sl-SI" altLang="sl-SI" sz="4800">
              <a:solidFill>
                <a:srgbClr val="00FF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ADECCAE-EECA-42ED-9ACD-9C9E2F739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sz="4800" i="1">
                <a:solidFill>
                  <a:srgbClr val="FFFFFF"/>
                </a:solidFill>
              </a:rPr>
              <a:t>Plašč,skorja,jedro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4800" i="1">
                <a:solidFill>
                  <a:srgbClr val="FFFFFF"/>
                </a:solidFill>
              </a:rPr>
              <a:t>Gostota: 5,24 g/cm3   </a:t>
            </a:r>
          </a:p>
          <a:p>
            <a:pPr eaLnBrk="1" hangingPunct="1">
              <a:spcBef>
                <a:spcPct val="0"/>
              </a:spcBef>
            </a:pPr>
            <a:r>
              <a:rPr lang="sl-SI" altLang="sl-SI" sz="4800" i="1">
                <a:solidFill>
                  <a:srgbClr val="FFFFFF"/>
                </a:solidFill>
              </a:rPr>
              <a:t>Jedro je v tekočem stanju</a:t>
            </a:r>
            <a:endParaRPr lang="sl-SI" altLang="sl-SI"/>
          </a:p>
        </p:txBody>
      </p:sp>
    </p:spTree>
  </p:cSld>
  <p:clrMapOvr>
    <a:masterClrMapping/>
  </p:clrMapOvr>
  <p:transition spd="med">
    <p:cover dir="rd"/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radley Hand ITC" pitchFamily="66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radley Hand ITC" pitchFamily="66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371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Aharoni</vt:lpstr>
      <vt:lpstr>Andalus</vt:lpstr>
      <vt:lpstr>Arial</vt:lpstr>
      <vt:lpstr>Arial Black</vt:lpstr>
      <vt:lpstr>Bradley Hand ITC</vt:lpstr>
      <vt:lpstr>Comic Sans MS</vt:lpstr>
      <vt:lpstr>Elephant</vt:lpstr>
      <vt:lpstr>Forte</vt:lpstr>
      <vt:lpstr>MV Boli</vt:lpstr>
      <vt:lpstr>Office Theme</vt:lpstr>
      <vt:lpstr>PowerPoint Presentation</vt:lpstr>
      <vt:lpstr>OSNOVNI PODATKI</vt:lpstr>
      <vt:lpstr>NOTRANJA ZGRADBA</vt:lpstr>
      <vt:lpstr>PowerPoint Presentation</vt:lpstr>
      <vt:lpstr>POVRŠJE</vt:lpstr>
      <vt:lpstr>ATMOSFERA</vt:lpstr>
      <vt:lpstr>PowerPoint Presentation</vt:lpstr>
      <vt:lpstr>OSNOVNI PODATKI</vt:lpstr>
      <vt:lpstr>NOTRANJA ZGRADBA</vt:lpstr>
      <vt:lpstr>POVRŠJE </vt:lpstr>
      <vt:lpstr>ATMOSFERA</vt:lpstr>
      <vt:lpstr>ZANIMIVOSTI</vt:lpstr>
      <vt:lpstr>POVZETEK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2019-05-30T09:25:04Z</dcterms:created>
  <dcterms:modified xsi:type="dcterms:W3CDTF">2019-05-30T09:25:04Z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