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64" r:id="rId3"/>
    <p:sldId id="258" r:id="rId4"/>
    <p:sldId id="257" r:id="rId5"/>
    <p:sldId id="259" r:id="rId6"/>
    <p:sldId id="262" r:id="rId7"/>
    <p:sldId id="263" r:id="rId8"/>
    <p:sldId id="265" r:id="rId9"/>
    <p:sldId id="268" r:id="rId10"/>
    <p:sldId id="269" r:id="rId11"/>
    <p:sldId id="270" r:id="rId12"/>
    <p:sldId id="276" r:id="rId13"/>
    <p:sldId id="271" r:id="rId14"/>
    <p:sldId id="267" r:id="rId15"/>
    <p:sldId id="266" r:id="rId16"/>
    <p:sldId id="272" r:id="rId17"/>
    <p:sldId id="273" r:id="rId18"/>
    <p:sldId id="274" r:id="rId19"/>
    <p:sldId id="275" r:id="rId20"/>
    <p:sldId id="277" r:id="rId21"/>
    <p:sldId id="278" r:id="rId22"/>
    <p:sldId id="280" r:id="rId23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FFFF99"/>
    <a:srgbClr val="FF0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32" autoAdjust="0"/>
  </p:normalViewPr>
  <p:slideViewPr>
    <p:cSldViewPr>
      <p:cViewPr varScale="1">
        <p:scale>
          <a:sx n="106" d="100"/>
          <a:sy n="106" d="100"/>
        </p:scale>
        <p:origin x="18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96B1D-995E-4CC5-9349-694443FDA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DF31F4-7958-4770-9773-15123EB79F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8B30F-902B-4CB3-BB43-9403ACFA9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659FB-2A7F-4CB7-AC8E-1B677A00C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9BDCD-656A-4056-A9D8-9BA0965EF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781A9-7EC6-4A83-8D10-1B01C0E0613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05640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5FAEF-65F2-401C-84BB-9EBB565E6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F95BD9-9533-419C-8C44-1CEBDE0F7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42A18-31AC-45A0-B162-88276F1EC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37121-ED14-4E1A-B402-3D3ED239B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2DB03-761B-4163-B30A-65C15A134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6175D-3BAD-440B-8FC8-A1463795415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44142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AAC067-7BE5-43F1-BAE5-B1286169A5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BB360A-14F5-47FB-B0C4-A3CBBF942D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40CA7-D63F-441E-9AFC-FBCA056B9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44501-74A8-49F0-848B-4EC425E40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951C4-3312-4B1A-9C5C-401033149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E2B60-68A9-427C-8B0C-32962C05BA2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30114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44247-5362-48BD-9588-AB0A3C177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A15350-3442-4E90-A741-6A50D84CE89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892483-F37F-4560-8143-D8571CEAB1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9AB819-B64C-49F8-8536-FDE3E39C8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0280B-7C69-4EFD-A2BB-AF93E6E6B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97C625-0905-46CA-9C01-2A6CFE7AF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FE9F486-215F-402F-9237-8B5195062B3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0550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45283-9B4B-4A94-B03E-7F9A4C9A7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82225-C44F-426D-A42E-7727FC2E0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008A2-10F1-4DC1-AC70-44636CE24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3A1D1-92D1-414F-A38B-0AC7F810C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2AD22-9586-4E27-A1BB-04D0DE0EE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1117DB-5966-4780-B96B-701E9BCAC88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17698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3DFB1-02BC-46F0-9143-61A820C16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4ABB8-16DD-4FC2-B37B-70AF23E98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535832-722F-4511-8D1B-B244F56AD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8F6FE-60B0-4D78-B8B6-792BE88DD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84860-9E66-495E-8500-9630674C7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BD38B-B288-4282-B54A-A81BA4A6B4F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00880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1CB04-92E4-4C8D-B6F0-72DADB2B3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4BC59-B96C-49A5-9748-FEBA74818F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65375-1B42-4085-8B99-30163A1D9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C3366-15AC-47D3-BF64-D74261691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E69BB0-122B-4734-9E95-8AD4C0C7E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2B1B3-F261-4F58-B59E-387B6A165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85993-A3F1-445B-B989-D3167EA3472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52995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4D350-20CB-4E27-B84A-11D920A00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D55181-41C4-422F-92CC-F43CD3C78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AD17D9-9190-43AB-A175-2E95ADCEA2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5EBDA1-1FA9-4E84-B891-0D26A62531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530829-06D8-4A34-84BE-B2D9A67AD9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2BC155-BCD7-4C2B-92CF-4F3C5A719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CDE526-79F0-4C09-BA4D-D397943FF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38A043-065B-40BA-9C28-6E2291FC3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05697-D6EF-4E2E-8728-842A5067292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75985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254A9-8B22-4C57-BAF0-C9290B427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E2C879-4A93-4B16-9493-F22DC35AD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F22867-A27E-4062-91CE-94762125F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EB90E8-1871-4BCA-B24C-9F8C9075B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B2585-0951-41A8-9E94-A7DAE222013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89576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CE759F-4BEC-4E87-92C6-0CE62FC11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042FEC-D290-4D32-BB4B-48CF429E8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32D822-4E64-47DC-AF71-F101D89FD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D79C1-75CB-4834-B36A-2EDC8BEB856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62247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53500-92C9-4D1D-AA7B-E8045346E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7A674-15D2-4EAB-8ABE-245D708A2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D07AC4-1DA6-4DBF-9072-E1208FC8B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3C686A-8BAD-430C-92D0-9B3356BD7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CB3CDE-9CB2-4F5F-BAED-7C576714D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5C3482-47B2-450D-9EF2-3BD113395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83D00-8225-4021-A4EF-4824D0C8665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58478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483F4-C9ED-463A-8067-ADA892BEE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E77886-A948-426E-8201-A7BAAB15D4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49C276-A118-4417-B99E-29838E5182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D0DAA-91B9-4AAB-98AE-C02D0E98D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C45CEE-82EB-4607-B8AA-DC7C6A941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3BE1B6-D53E-405C-A0D5-749C3A0E8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C4D74-002C-44B1-86A3-283DDB502F1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74279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ABD191A4-FD9C-408B-B3F2-C71E1D6035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C6170DC-5F81-4F25-81D7-AA0C4D2FB7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085ED118-BF1D-4237-B286-8EF87D93026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endParaRPr lang="sl-SI" altLang="sl-SI"/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7298313C-0A7E-4C79-B6A6-3DA658094CA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endParaRPr lang="sl-SI" altLang="sl-SI"/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D21785B5-2238-4E03-9F0F-75B31AFF29A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fld id="{DC7DEF0C-12E5-49CD-B138-A80BD05D5AE8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a.gov/home/index.html" TargetMode="External"/><Relationship Id="rId2" Type="http://schemas.openxmlformats.org/officeDocument/2006/relationships/hyperlink" Target="http://www.wikipedia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0DF536F-20B6-4E19-8C1D-2254241557C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555750"/>
          </a:xfrm>
        </p:spPr>
        <p:txBody>
          <a:bodyPr anchor="ctr"/>
          <a:lstStyle/>
          <a:p>
            <a:r>
              <a:rPr lang="sl-SI" altLang="sl-SI" b="1">
                <a:solidFill>
                  <a:schemeClr val="tx1"/>
                </a:solidFill>
                <a:effectLst>
                  <a:outerShdw blurRad="38100" dist="38100" dir="2700000" algn="tl">
                    <a:srgbClr val="336699"/>
                  </a:outerShdw>
                </a:effectLst>
              </a:rPr>
              <a:t>NAŠE OSONČJE</a:t>
            </a:r>
          </a:p>
        </p:txBody>
      </p:sp>
      <p:grpSp>
        <p:nvGrpSpPr>
          <p:cNvPr id="4104" name="Group 8">
            <a:extLst>
              <a:ext uri="{FF2B5EF4-FFF2-40B4-BE49-F238E27FC236}">
                <a16:creationId xmlns:a16="http://schemas.microsoft.com/office/drawing/2014/main" id="{2FAF8FEB-BD9B-4A57-A755-746BD4E46130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3048000"/>
            <a:ext cx="7620000" cy="2684463"/>
            <a:chOff x="816" y="1920"/>
            <a:chExt cx="4800" cy="1691"/>
          </a:xfrm>
        </p:grpSpPr>
        <p:sp>
          <p:nvSpPr>
            <p:cNvPr id="4102" name="Text Box 6">
              <a:extLst>
                <a:ext uri="{FF2B5EF4-FFF2-40B4-BE49-F238E27FC236}">
                  <a16:creationId xmlns:a16="http://schemas.microsoft.com/office/drawing/2014/main" id="{01ECD0C2-73C5-4AAC-91DD-6789E85307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1920"/>
              <a:ext cx="4128" cy="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l-SI" altLang="sl-SI" sz="2800">
                  <a:effectLst>
                    <a:outerShdw blurRad="38100" dist="38100" dir="2700000" algn="tl">
                      <a:srgbClr val="336699"/>
                    </a:outerShdw>
                  </a:effectLst>
                </a:rPr>
                <a:t>Seminarska naloga iz fizike</a:t>
              </a:r>
            </a:p>
            <a:p>
              <a:pPr algn="ctr">
                <a:spcBef>
                  <a:spcPct val="50000"/>
                </a:spcBef>
              </a:pPr>
              <a:r>
                <a:rPr lang="sl-SI" altLang="sl-SI" sz="2800">
                  <a:effectLst>
                    <a:outerShdw blurRad="38100" dist="38100" dir="2700000" algn="tl">
                      <a:srgbClr val="336699"/>
                    </a:outerShdw>
                  </a:effectLst>
                </a:rPr>
                <a:t>november, 2007</a:t>
              </a:r>
            </a:p>
          </p:txBody>
        </p:sp>
        <p:sp>
          <p:nvSpPr>
            <p:cNvPr id="4103" name="Text Box 7">
              <a:extLst>
                <a:ext uri="{FF2B5EF4-FFF2-40B4-BE49-F238E27FC236}">
                  <a16:creationId xmlns:a16="http://schemas.microsoft.com/office/drawing/2014/main" id="{5A1605C7-DA27-4003-BCC8-48AFCEE17C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3120"/>
              <a:ext cx="1488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l-SI" altLang="sl-SI" sz="1800" dirty="0">
                  <a:effectLst>
                    <a:outerShdw blurRad="38100" dist="38100" dir="2700000" algn="tl">
                      <a:srgbClr val="336699"/>
                    </a:outerShdw>
                  </a:effectLst>
                </a:rPr>
                <a:t> </a:t>
              </a:r>
            </a:p>
            <a:p>
              <a:pPr>
                <a:spcBef>
                  <a:spcPct val="50000"/>
                </a:spcBef>
              </a:pPr>
              <a:r>
                <a:rPr lang="sl-SI" altLang="sl-SI" sz="1800" dirty="0">
                  <a:effectLst>
                    <a:outerShdw blurRad="38100" dist="38100" dir="2700000" algn="tl">
                      <a:srgbClr val="336699"/>
                    </a:outerShdw>
                  </a:effectLst>
                </a:rPr>
                <a:t>OŠ Šmarje pri Kopru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05" name="Rectangle 57" descr="venus_magellan">
            <a:extLst>
              <a:ext uri="{FF2B5EF4-FFF2-40B4-BE49-F238E27FC236}">
                <a16:creationId xmlns:a16="http://schemas.microsoft.com/office/drawing/2014/main" id="{FA653F7C-96EB-4DC4-9D2E-FA74F1901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4724400" cy="4648200"/>
          </a:xfrm>
          <a:prstGeom prst="rect">
            <a:avLst/>
          </a:prstGeom>
          <a:blipFill dpi="0" rotWithShape="1">
            <a:blip r:embed="rId2"/>
            <a:srcRect/>
            <a:stretch>
              <a:fillRect b="-1639"/>
            </a:stretch>
          </a:blip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B7E45B7C-D7F8-4B58-BA7D-59DFA1075F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>
                <a:solidFill>
                  <a:schemeClr val="tx1"/>
                </a:solidFill>
                <a:effectLst>
                  <a:outerShdw blurRad="38100" dist="38100" dir="2700000" algn="tl">
                    <a:srgbClr val="336699"/>
                  </a:outerShdw>
                </a:effectLst>
              </a:rPr>
              <a:t>VENERA</a:t>
            </a:r>
          </a:p>
        </p:txBody>
      </p:sp>
      <p:sp>
        <p:nvSpPr>
          <p:cNvPr id="53306" name="Rectangle 58">
            <a:extLst>
              <a:ext uri="{FF2B5EF4-FFF2-40B4-BE49-F238E27FC236}">
                <a16:creationId xmlns:a16="http://schemas.microsoft.com/office/drawing/2014/main" id="{B972D59D-2074-48FB-9CE2-9046912FAA0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0" y="1447800"/>
            <a:ext cx="4419600" cy="3048000"/>
          </a:xfrm>
        </p:spPr>
        <p:txBody>
          <a:bodyPr/>
          <a:lstStyle/>
          <a:p>
            <a:r>
              <a:rPr lang="sl-SI" altLang="sl-SI" sz="2600">
                <a:effectLst>
                  <a:outerShdw blurRad="38100" dist="38100" dir="2700000" algn="tl">
                    <a:srgbClr val="336699"/>
                  </a:outerShdw>
                </a:effectLst>
              </a:rPr>
              <a:t>obdaja jo debel sloj oblakov, iz katerih dežuje  žveplena kislina</a:t>
            </a:r>
          </a:p>
          <a:p>
            <a:r>
              <a:rPr lang="sl-SI" altLang="sl-SI" sz="2600">
                <a:effectLst>
                  <a:outerShdw blurRad="38100" dist="38100" dir="2700000" algn="tl">
                    <a:srgbClr val="336699"/>
                  </a:outerShdw>
                </a:effectLst>
              </a:rPr>
              <a:t>ima izmed vseh planetov najgostejšo atmosfero   (96% - CO</a:t>
            </a:r>
            <a:r>
              <a:rPr lang="sl-SI" altLang="sl-SI" sz="2600" baseline="-25000">
                <a:effectLst>
                  <a:outerShdw blurRad="38100" dist="38100" dir="2700000" algn="tl">
                    <a:srgbClr val="336699"/>
                  </a:outerShdw>
                </a:effectLst>
              </a:rPr>
              <a:t>2</a:t>
            </a:r>
            <a:r>
              <a:rPr lang="sl-SI" altLang="sl-SI" sz="2600">
                <a:effectLst>
                  <a:outerShdw blurRad="38100" dist="38100" dir="2700000" algn="tl">
                    <a:srgbClr val="336699"/>
                  </a:outerShdw>
                </a:effectLst>
              </a:rPr>
              <a:t>)</a:t>
            </a:r>
          </a:p>
        </p:txBody>
      </p:sp>
      <p:graphicFrame>
        <p:nvGraphicFramePr>
          <p:cNvPr id="53359" name="Group 111">
            <a:extLst>
              <a:ext uri="{FF2B5EF4-FFF2-40B4-BE49-F238E27FC236}">
                <a16:creationId xmlns:a16="http://schemas.microsoft.com/office/drawing/2014/main" id="{A9EFA1EF-0EFB-44AE-A963-188635942B5E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304800" y="4953000"/>
          <a:ext cx="8305800" cy="150495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148334427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277438648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68532172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424052579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157349219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454430170"/>
                    </a:ext>
                  </a:extLst>
                </a:gridCol>
              </a:tblGrid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oddaljenost od Sonca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obhodni čas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vrtilni čas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volumen : volumen Zemlje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št. lun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temperatura površja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051428"/>
                  </a:ext>
                </a:extLst>
              </a:tr>
              <a:tr h="590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0,723 AE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224,7 dni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243 dni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0,88 : 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462</a:t>
                      </a:r>
                      <a:r>
                        <a:rPr kumimoji="0" lang="en-US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°</a:t>
                      </a: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kumimoji="0" lang="en-US" altLang="sl-S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336699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423228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3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3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3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30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36" name="Rectangle 64" descr="earth2">
            <a:extLst>
              <a:ext uri="{FF2B5EF4-FFF2-40B4-BE49-F238E27FC236}">
                <a16:creationId xmlns:a16="http://schemas.microsoft.com/office/drawing/2014/main" id="{A598BDE5-9A92-46C1-880B-80D6C255C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066800"/>
            <a:ext cx="5257800" cy="52578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42DFCC35-3B6E-462D-ACAD-328641AA65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>
                <a:solidFill>
                  <a:schemeClr val="tx1"/>
                </a:solidFill>
                <a:effectLst>
                  <a:outerShdw blurRad="38100" dist="38100" dir="2700000" algn="tl">
                    <a:srgbClr val="336699"/>
                  </a:outerShdw>
                </a:effectLst>
              </a:rPr>
              <a:t>ZEMLJA</a:t>
            </a:r>
          </a:p>
        </p:txBody>
      </p:sp>
      <p:sp>
        <p:nvSpPr>
          <p:cNvPr id="54337" name="Rectangle 65">
            <a:extLst>
              <a:ext uri="{FF2B5EF4-FFF2-40B4-BE49-F238E27FC236}">
                <a16:creationId xmlns:a16="http://schemas.microsoft.com/office/drawing/2014/main" id="{5DEEBE7E-2703-4E8E-AB08-715BAEAF025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3733800" cy="2971800"/>
          </a:xfrm>
        </p:spPr>
        <p:txBody>
          <a:bodyPr/>
          <a:lstStyle/>
          <a:p>
            <a:r>
              <a:rPr lang="sl-SI" altLang="sl-SI" sz="2600">
                <a:effectLst>
                  <a:outerShdw blurRad="38100" dist="38100" dir="2700000" algn="tl">
                    <a:srgbClr val="336699"/>
                  </a:outerShdw>
                </a:effectLst>
              </a:rPr>
              <a:t>je edini planet, na katerem se je razvilo življenje!!</a:t>
            </a:r>
          </a:p>
          <a:p>
            <a:r>
              <a:rPr lang="sl-SI" altLang="sl-SI" sz="2600">
                <a:effectLst>
                  <a:outerShdw blurRad="38100" dist="38100" dir="2700000" algn="tl">
                    <a:srgbClr val="336699"/>
                  </a:outerShdw>
                </a:effectLst>
              </a:rPr>
              <a:t>je največja med notranjimi planeti</a:t>
            </a:r>
          </a:p>
        </p:txBody>
      </p:sp>
      <p:graphicFrame>
        <p:nvGraphicFramePr>
          <p:cNvPr id="54388" name="Group 116">
            <a:extLst>
              <a:ext uri="{FF2B5EF4-FFF2-40B4-BE49-F238E27FC236}">
                <a16:creationId xmlns:a16="http://schemas.microsoft.com/office/drawing/2014/main" id="{C0735810-EE24-4826-9DD1-3DE83E0F1453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57200" y="4800600"/>
          <a:ext cx="8077200" cy="1647825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121980596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34230775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554796537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3233024765"/>
                    </a:ext>
                  </a:extLst>
                </a:gridCol>
                <a:gridCol w="574675">
                  <a:extLst>
                    <a:ext uri="{9D8B030D-6E8A-4147-A177-3AD203B41FA5}">
                      <a16:colId xmlns:a16="http://schemas.microsoft.com/office/drawing/2014/main" val="2835225409"/>
                    </a:ext>
                  </a:extLst>
                </a:gridCol>
                <a:gridCol w="1558925">
                  <a:extLst>
                    <a:ext uri="{9D8B030D-6E8A-4147-A177-3AD203B41FA5}">
                      <a16:colId xmlns:a16="http://schemas.microsoft.com/office/drawing/2014/main" val="3910500819"/>
                    </a:ext>
                  </a:extLst>
                </a:gridCol>
              </a:tblGrid>
              <a:tr h="841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oddaljenost od Sonca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obhodni čas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vrtilni čas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volumen : volumen Zemlje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št. lun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temperatura površja min/max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828789"/>
                  </a:ext>
                </a:extLst>
              </a:tr>
              <a:tr h="560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1 AE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365,24 dni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23,934 ur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1 : 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-88/58</a:t>
                      </a:r>
                      <a:r>
                        <a:rPr kumimoji="0" lang="en-US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°</a:t>
                      </a: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kumimoji="0" lang="en-US" altLang="sl-S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336699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057513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33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Rectangle 5" descr="Moon11-19-02b">
            <a:extLst>
              <a:ext uri="{FF2B5EF4-FFF2-40B4-BE49-F238E27FC236}">
                <a16:creationId xmlns:a16="http://schemas.microsoft.com/office/drawing/2014/main" id="{CB36FF21-79F1-4951-9AB6-4138343FC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9200"/>
            <a:ext cx="5029200" cy="4800600"/>
          </a:xfrm>
          <a:prstGeom prst="rect">
            <a:avLst/>
          </a:prstGeom>
          <a:blipFill dpi="0" rotWithShape="1">
            <a:blip r:embed="rId2"/>
            <a:srcRect/>
            <a:stretch>
              <a:fillRect b="-1436"/>
            </a:stretch>
          </a:blip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2695EDF5-AD62-42B5-B173-4E507E2A72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>
                <a:solidFill>
                  <a:schemeClr val="tx1"/>
                </a:solidFill>
                <a:effectLst>
                  <a:outerShdw blurRad="38100" dist="38100" dir="2700000" algn="tl">
                    <a:srgbClr val="336699"/>
                  </a:outerShdw>
                </a:effectLst>
              </a:rPr>
              <a:t>LUNA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0BB880D0-FC60-4C69-BC16-A3E96CD317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00600" y="1524000"/>
            <a:ext cx="4191000" cy="2590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600">
                <a:effectLst>
                  <a:outerShdw blurRad="38100" dist="38100" dir="2700000" algn="tl">
                    <a:srgbClr val="336699"/>
                  </a:outerShdw>
                </a:effectLst>
              </a:rPr>
              <a:t>je edini zemeljski naravni satelit</a:t>
            </a:r>
          </a:p>
          <a:p>
            <a:pPr>
              <a:lnSpc>
                <a:spcPct val="90000"/>
              </a:lnSpc>
            </a:pPr>
            <a:r>
              <a:rPr lang="sl-SI" altLang="sl-SI" sz="2600">
                <a:effectLst>
                  <a:outerShdw blurRad="38100" dist="38100" dir="2700000" algn="tl">
                    <a:srgbClr val="336699"/>
                  </a:outerShdw>
                </a:effectLst>
              </a:rPr>
              <a:t>je posejana s kraterji</a:t>
            </a:r>
          </a:p>
          <a:p>
            <a:pPr>
              <a:lnSpc>
                <a:spcPct val="90000"/>
              </a:lnSpc>
            </a:pPr>
            <a:r>
              <a:rPr lang="sl-SI" altLang="sl-SI" sz="2600">
                <a:effectLst>
                  <a:outerShdw blurRad="38100" dist="38100" dir="2700000" algn="tl">
                    <a:srgbClr val="336699"/>
                  </a:outerShdw>
                </a:effectLst>
              </a:rPr>
              <a:t>temperature površja: od -130</a:t>
            </a:r>
            <a:r>
              <a:rPr lang="en-US" altLang="sl-SI" sz="2600">
                <a:effectLst>
                  <a:outerShdw blurRad="38100" dist="38100" dir="2700000" algn="tl">
                    <a:srgbClr val="336699"/>
                  </a:outerShdw>
                </a:effectLst>
                <a:cs typeface="Arial" panose="020B0604020202020204" pitchFamily="34" charset="0"/>
              </a:rPr>
              <a:t>°</a:t>
            </a:r>
            <a:r>
              <a:rPr lang="sl-SI" altLang="sl-SI" sz="2600">
                <a:effectLst>
                  <a:outerShdw blurRad="38100" dist="38100" dir="2700000" algn="tl">
                    <a:srgbClr val="336699"/>
                  </a:outerShdw>
                </a:effectLst>
                <a:cs typeface="Arial" panose="020B0604020202020204" pitchFamily="34" charset="0"/>
              </a:rPr>
              <a:t>C do 120</a:t>
            </a:r>
            <a:r>
              <a:rPr lang="en-US" altLang="sl-SI" sz="2600">
                <a:effectLst>
                  <a:outerShdw blurRad="38100" dist="38100" dir="2700000" algn="tl">
                    <a:srgbClr val="336699"/>
                  </a:outerShdw>
                </a:effectLst>
                <a:cs typeface="Arial" panose="020B0604020202020204" pitchFamily="34" charset="0"/>
              </a:rPr>
              <a:t>°</a:t>
            </a:r>
            <a:r>
              <a:rPr lang="sl-SI" altLang="sl-SI" sz="2600">
                <a:effectLst>
                  <a:outerShdw blurRad="38100" dist="38100" dir="2700000" algn="tl">
                    <a:srgbClr val="336699"/>
                  </a:outerShdw>
                </a:effectLst>
                <a:cs typeface="Arial" panose="020B0604020202020204" pitchFamily="34" charset="0"/>
              </a:rPr>
              <a:t>C</a:t>
            </a:r>
          </a:p>
          <a:p>
            <a:pPr>
              <a:lnSpc>
                <a:spcPct val="90000"/>
              </a:lnSpc>
            </a:pPr>
            <a:r>
              <a:rPr lang="sl-SI" altLang="sl-SI" sz="2600">
                <a:effectLst>
                  <a:outerShdw blurRad="38100" dist="38100" dir="2700000" algn="tl">
                    <a:srgbClr val="336699"/>
                  </a:outerShdw>
                </a:effectLst>
                <a:cs typeface="Arial" panose="020B0604020202020204" pitchFamily="34" charset="0"/>
              </a:rPr>
              <a:t>je brez atmosfere</a:t>
            </a:r>
            <a:endParaRPr lang="sl-SI" altLang="sl-SI" sz="26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  <p:bldP spid="7782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54" name="Rectangle 58" descr="Hubble_Mars-browse">
            <a:extLst>
              <a:ext uri="{FF2B5EF4-FFF2-40B4-BE49-F238E27FC236}">
                <a16:creationId xmlns:a16="http://schemas.microsoft.com/office/drawing/2014/main" id="{BF19BD38-B93F-413B-9524-CDCFF3AEA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1219200"/>
            <a:ext cx="5105400" cy="4343400"/>
          </a:xfrm>
          <a:prstGeom prst="rect">
            <a:avLst/>
          </a:prstGeom>
          <a:blipFill dpi="0" rotWithShape="1">
            <a:blip r:embed="rId2"/>
            <a:srcRect/>
            <a:stretch>
              <a:fillRect r="-6343"/>
            </a:stretch>
          </a:blip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6E454C54-99AF-4F76-9D75-3A58CBE2BC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>
                <a:solidFill>
                  <a:schemeClr val="tx1"/>
                </a:solidFill>
                <a:effectLst>
                  <a:outerShdw blurRad="38100" dist="38100" dir="2700000" algn="tl">
                    <a:srgbClr val="336699"/>
                  </a:outerShdw>
                </a:effectLst>
              </a:rPr>
              <a:t>MARS</a:t>
            </a:r>
          </a:p>
        </p:txBody>
      </p:sp>
      <p:sp>
        <p:nvSpPr>
          <p:cNvPr id="55416" name="Rectangle 120">
            <a:extLst>
              <a:ext uri="{FF2B5EF4-FFF2-40B4-BE49-F238E27FC236}">
                <a16:creationId xmlns:a16="http://schemas.microsoft.com/office/drawing/2014/main" id="{4F3C025D-567E-420B-9B11-18C210B1F5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3886200" cy="3276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600">
                <a:effectLst>
                  <a:outerShdw blurRad="38100" dist="38100" dir="2700000" algn="tl">
                    <a:srgbClr val="336699"/>
                  </a:outerShdw>
                </a:effectLst>
              </a:rPr>
              <a:t>na njem  je največja gora v osončju – vulkan Olympus Mons (visok 24km)</a:t>
            </a:r>
          </a:p>
          <a:p>
            <a:pPr>
              <a:lnSpc>
                <a:spcPct val="90000"/>
              </a:lnSpc>
            </a:pPr>
            <a:r>
              <a:rPr lang="sl-SI" altLang="sl-SI" sz="2600">
                <a:effectLst>
                  <a:outerShdw blurRad="38100" dist="38100" dir="2700000" algn="tl">
                    <a:srgbClr val="336699"/>
                  </a:outerShdw>
                </a:effectLst>
              </a:rPr>
              <a:t>leta 2002 so le 1 meter pod njegovim površjem odkrili veliko količino ledu</a:t>
            </a:r>
          </a:p>
        </p:txBody>
      </p:sp>
      <p:graphicFrame>
        <p:nvGraphicFramePr>
          <p:cNvPr id="55415" name="Group 119">
            <a:extLst>
              <a:ext uri="{FF2B5EF4-FFF2-40B4-BE49-F238E27FC236}">
                <a16:creationId xmlns:a16="http://schemas.microsoft.com/office/drawing/2014/main" id="{A4B97017-38C8-4D87-BAB9-5DF860D36B49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457200" y="4876800"/>
          <a:ext cx="8229600" cy="1647825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372505938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42886624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824591234"/>
                    </a:ext>
                  </a:extLst>
                </a:gridCol>
                <a:gridCol w="2406650">
                  <a:extLst>
                    <a:ext uri="{9D8B030D-6E8A-4147-A177-3AD203B41FA5}">
                      <a16:colId xmlns:a16="http://schemas.microsoft.com/office/drawing/2014/main" val="1369101656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1784118521"/>
                    </a:ext>
                  </a:extLst>
                </a:gridCol>
                <a:gridCol w="1587500">
                  <a:extLst>
                    <a:ext uri="{9D8B030D-6E8A-4147-A177-3AD203B41FA5}">
                      <a16:colId xmlns:a16="http://schemas.microsoft.com/office/drawing/2014/main" val="2918659745"/>
                    </a:ext>
                  </a:extLst>
                </a:gridCol>
              </a:tblGrid>
              <a:tr h="765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oddaljenost od Sonca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obhodni čas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vrtilni čas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volumen : volumen Zemlje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št. lun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temperatura površja min/max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227415"/>
                  </a:ext>
                </a:extLst>
              </a:tr>
              <a:tr h="560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1,524 AE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1,88 let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24,62 ur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0,15 : 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-87/-5</a:t>
                      </a:r>
                      <a:r>
                        <a:rPr kumimoji="0" lang="en-US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°</a:t>
                      </a: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kumimoji="0" lang="en-US" altLang="sl-S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336699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934525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5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5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41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6" name="Group 6">
            <a:extLst>
              <a:ext uri="{FF2B5EF4-FFF2-40B4-BE49-F238E27FC236}">
                <a16:creationId xmlns:a16="http://schemas.microsoft.com/office/drawing/2014/main" id="{17962652-1788-482F-8BAC-210C0D781422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3810000"/>
            <a:ext cx="4876800" cy="2819400"/>
            <a:chOff x="2592" y="2544"/>
            <a:chExt cx="3072" cy="1776"/>
          </a:xfrm>
        </p:grpSpPr>
        <p:sp>
          <p:nvSpPr>
            <p:cNvPr id="51204" name="Rectangle 4" descr="160310main_spitzer-20061010-browse">
              <a:extLst>
                <a:ext uri="{FF2B5EF4-FFF2-40B4-BE49-F238E27FC236}">
                  <a16:creationId xmlns:a16="http://schemas.microsoft.com/office/drawing/2014/main" id="{5B30F490-F6CD-44DC-92E4-F48EA58BB5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544"/>
              <a:ext cx="2976" cy="1536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 b="-8984"/>
              </a:stretch>
            </a:blip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1205" name="Text Box 5">
              <a:extLst>
                <a:ext uri="{FF2B5EF4-FFF2-40B4-BE49-F238E27FC236}">
                  <a16:creationId xmlns:a16="http://schemas.microsoft.com/office/drawing/2014/main" id="{58D28D6D-F9A1-47C8-8309-C7F6E8E96B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4089"/>
              <a:ext cx="10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l-SI" altLang="sl-SI" sz="1800">
                  <a:effectLst>
                    <a:outerShdw blurRad="38100" dist="38100" dir="2700000" algn="tl">
                      <a:srgbClr val="336699"/>
                    </a:outerShdw>
                  </a:effectLst>
                </a:rPr>
                <a:t>asteroidni pas</a:t>
              </a:r>
            </a:p>
          </p:txBody>
        </p:sp>
      </p:grpSp>
      <p:sp>
        <p:nvSpPr>
          <p:cNvPr id="51207" name="Rectangle 7" descr="asteroid">
            <a:extLst>
              <a:ext uri="{FF2B5EF4-FFF2-40B4-BE49-F238E27FC236}">
                <a16:creationId xmlns:a16="http://schemas.microsoft.com/office/drawing/2014/main" id="{315A6608-7BEC-4AD2-A295-EAA8C0921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066800"/>
            <a:ext cx="2971800" cy="2590800"/>
          </a:xfrm>
          <a:prstGeom prst="rect">
            <a:avLst/>
          </a:prstGeom>
          <a:blipFill dpi="0" rotWithShape="1">
            <a:blip r:embed="rId3"/>
            <a:srcRect/>
            <a:stretch>
              <a:fillRect b="-5437"/>
            </a:stretch>
          </a:blip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CA03976B-FECE-4E67-A494-324FE5AE53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>
                <a:solidFill>
                  <a:schemeClr val="tx1"/>
                </a:solidFill>
                <a:effectLst>
                  <a:outerShdw blurRad="38100" dist="38100" dir="2700000" algn="tl">
                    <a:srgbClr val="336699"/>
                  </a:outerShdw>
                </a:effectLst>
              </a:rPr>
              <a:t>ASTEROIDI</a:t>
            </a:r>
          </a:p>
        </p:txBody>
      </p:sp>
      <p:sp>
        <p:nvSpPr>
          <p:cNvPr id="51208" name="Rectangle 8">
            <a:extLst>
              <a:ext uri="{FF2B5EF4-FFF2-40B4-BE49-F238E27FC236}">
                <a16:creationId xmlns:a16="http://schemas.microsoft.com/office/drawing/2014/main" id="{0340C941-5709-44A7-8760-D8EA0CCC76C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3733800"/>
            <a:ext cx="4114800" cy="2971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600">
                <a:effectLst>
                  <a:outerShdw blurRad="38100" dist="38100" dir="2700000" algn="tl">
                    <a:srgbClr val="336699"/>
                  </a:outerShdw>
                </a:effectLst>
              </a:rPr>
              <a:t>večina (10.000) se jih nahaja v asteroidnem pasu (med tirnicama Marsa in Jupitra)</a:t>
            </a:r>
          </a:p>
          <a:p>
            <a:pPr>
              <a:lnSpc>
                <a:spcPct val="80000"/>
              </a:lnSpc>
              <a:buFontTx/>
              <a:buNone/>
            </a:pPr>
            <a:endParaRPr lang="sl-SI" altLang="sl-SI" sz="2600">
              <a:effectLst>
                <a:outerShdw blurRad="38100" dist="38100" dir="2700000" algn="tl">
                  <a:srgbClr val="336699"/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sl-SI" altLang="sl-SI" sz="2600">
                <a:effectLst>
                  <a:outerShdw blurRad="38100" dist="38100" dir="2700000" algn="tl">
                    <a:srgbClr val="336699"/>
                  </a:outerShdw>
                </a:effectLst>
              </a:rPr>
              <a:t>največji med njimi je Ceres (eden od pritlikavih planetov)</a:t>
            </a:r>
          </a:p>
        </p:txBody>
      </p:sp>
      <p:sp>
        <p:nvSpPr>
          <p:cNvPr id="51209" name="Rectangle 9">
            <a:extLst>
              <a:ext uri="{FF2B5EF4-FFF2-40B4-BE49-F238E27FC236}">
                <a16:creationId xmlns:a16="http://schemas.microsoft.com/office/drawing/2014/main" id="{5A4A592A-B0BD-414C-B4E2-887638432B1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295400"/>
            <a:ext cx="4038600" cy="2057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600">
                <a:effectLst>
                  <a:outerShdw blurRad="38100" dist="38100" dir="2700000" algn="tl">
                    <a:srgbClr val="336699"/>
                  </a:outerShdw>
                </a:effectLst>
              </a:rPr>
              <a:t>so majhna, trdna nebesna telesa</a:t>
            </a:r>
          </a:p>
          <a:p>
            <a:pPr>
              <a:lnSpc>
                <a:spcPct val="80000"/>
              </a:lnSpc>
              <a:buFontTx/>
              <a:buNone/>
            </a:pPr>
            <a:endParaRPr lang="sl-SI" altLang="sl-SI" sz="2600">
              <a:effectLst>
                <a:outerShdw blurRad="38100" dist="38100" dir="2700000" algn="tl">
                  <a:srgbClr val="336699"/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sl-SI" altLang="sl-SI" sz="2600">
                <a:effectLst>
                  <a:outerShdw blurRad="38100" dist="38100" dir="2700000" algn="tl">
                    <a:srgbClr val="336699"/>
                  </a:outerShdw>
                </a:effectLst>
              </a:rPr>
              <a:t>krožijo okoli Sonca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1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1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1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8" grpId="0" uiExpand="1" build="p"/>
      <p:bldP spid="5120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>
            <a:extLst>
              <a:ext uri="{FF2B5EF4-FFF2-40B4-BE49-F238E27FC236}">
                <a16:creationId xmlns:a16="http://schemas.microsoft.com/office/drawing/2014/main" id="{6217EF24-7600-4230-9460-33E3721FF6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48400" y="274638"/>
            <a:ext cx="2438400" cy="5592762"/>
          </a:xfrm>
        </p:spPr>
        <p:txBody>
          <a:bodyPr/>
          <a:lstStyle/>
          <a:p>
            <a:r>
              <a:rPr lang="sl-SI" altLang="sl-SI" sz="4000">
                <a:solidFill>
                  <a:schemeClr val="tx1"/>
                </a:solidFill>
                <a:effectLst>
                  <a:outerShdw blurRad="38100" dist="38100" dir="2700000" algn="tl">
                    <a:srgbClr val="336699"/>
                  </a:outerShdw>
                </a:effectLst>
              </a:rPr>
              <a:t>ZUNANJI PLANETI – PLINSKI ORJAKI</a:t>
            </a:r>
          </a:p>
        </p:txBody>
      </p:sp>
      <p:sp>
        <p:nvSpPr>
          <p:cNvPr id="49161" name="Rectangle 9" descr="466px-Gas_giants_in_the_solar_system">
            <a:extLst>
              <a:ext uri="{FF2B5EF4-FFF2-40B4-BE49-F238E27FC236}">
                <a16:creationId xmlns:a16="http://schemas.microsoft.com/office/drawing/2014/main" id="{7A135489-73C2-4548-A356-20067DECD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52400"/>
            <a:ext cx="5105400" cy="6477000"/>
          </a:xfrm>
          <a:prstGeom prst="rect">
            <a:avLst/>
          </a:prstGeom>
          <a:blipFill dpi="0" rotWithShape="1">
            <a:blip r:embed="rId2"/>
            <a:srcRect/>
            <a:stretch>
              <a:fillRect b="-1490"/>
            </a:stretch>
          </a:blip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49167" name="Text Box 15">
            <a:extLst>
              <a:ext uri="{FF2B5EF4-FFF2-40B4-BE49-F238E27FC236}">
                <a16:creationId xmlns:a16="http://schemas.microsoft.com/office/drawing/2014/main" id="{41881EC5-6589-4187-9765-1D981D9D6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9906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1800">
                <a:effectLst>
                  <a:outerShdw blurRad="38100" dist="38100" dir="2700000" algn="tl">
                    <a:srgbClr val="336699"/>
                  </a:outerShdw>
                </a:effectLst>
              </a:rPr>
              <a:t>Neptun</a:t>
            </a:r>
          </a:p>
        </p:txBody>
      </p:sp>
      <p:sp>
        <p:nvSpPr>
          <p:cNvPr id="49168" name="Text Box 16">
            <a:extLst>
              <a:ext uri="{FF2B5EF4-FFF2-40B4-BE49-F238E27FC236}">
                <a16:creationId xmlns:a16="http://schemas.microsoft.com/office/drawing/2014/main" id="{55EA26B1-0437-4838-BD62-B5FBE77B2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9812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1800">
                <a:effectLst>
                  <a:outerShdw blurRad="38100" dist="38100" dir="2700000" algn="tl">
                    <a:srgbClr val="336699"/>
                  </a:outerShdw>
                </a:effectLst>
              </a:rPr>
              <a:t>Uran</a:t>
            </a:r>
          </a:p>
        </p:txBody>
      </p:sp>
      <p:sp>
        <p:nvSpPr>
          <p:cNvPr id="49169" name="Text Box 17">
            <a:extLst>
              <a:ext uri="{FF2B5EF4-FFF2-40B4-BE49-F238E27FC236}">
                <a16:creationId xmlns:a16="http://schemas.microsoft.com/office/drawing/2014/main" id="{FC26AD48-95D8-4DD6-966D-4E05D3DF7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962400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1800">
                <a:effectLst>
                  <a:outerShdw blurRad="38100" dist="38100" dir="2700000" algn="tl">
                    <a:srgbClr val="336699"/>
                  </a:outerShdw>
                </a:effectLst>
              </a:rPr>
              <a:t>Saturn</a:t>
            </a:r>
          </a:p>
        </p:txBody>
      </p:sp>
      <p:sp>
        <p:nvSpPr>
          <p:cNvPr id="49170" name="Text Box 18">
            <a:extLst>
              <a:ext uri="{FF2B5EF4-FFF2-40B4-BE49-F238E27FC236}">
                <a16:creationId xmlns:a16="http://schemas.microsoft.com/office/drawing/2014/main" id="{93484A1C-0881-4D91-B0D5-332E218D9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6096000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1800">
                <a:effectLst>
                  <a:outerShdw blurRad="38100" dist="38100" dir="2700000" algn="tl">
                    <a:srgbClr val="336699"/>
                  </a:outerShdw>
                </a:effectLst>
              </a:rPr>
              <a:t>Jupiter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9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  <p:bldP spid="49167" grpId="0"/>
      <p:bldP spid="49168" grpId="0"/>
      <p:bldP spid="49169" grpId="0"/>
      <p:bldP spid="4917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0" name="Rectangle 100" descr="Jupiter">
            <a:extLst>
              <a:ext uri="{FF2B5EF4-FFF2-40B4-BE49-F238E27FC236}">
                <a16:creationId xmlns:a16="http://schemas.microsoft.com/office/drawing/2014/main" id="{1AF239BD-4C91-470F-82E9-9E7C8F4F9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4419600" cy="44196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8ACA50EA-3053-4ECB-ADEF-2A7D71F563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>
                <a:solidFill>
                  <a:schemeClr val="tx1"/>
                </a:solidFill>
                <a:effectLst>
                  <a:outerShdw blurRad="38100" dist="38100" dir="2700000" algn="tl">
                    <a:srgbClr val="336699"/>
                  </a:outerShdw>
                </a:effectLst>
              </a:rPr>
              <a:t>JUPITER</a:t>
            </a:r>
          </a:p>
        </p:txBody>
      </p:sp>
      <p:sp>
        <p:nvSpPr>
          <p:cNvPr id="56421" name="Rectangle 101">
            <a:extLst>
              <a:ext uri="{FF2B5EF4-FFF2-40B4-BE49-F238E27FC236}">
                <a16:creationId xmlns:a16="http://schemas.microsoft.com/office/drawing/2014/main" id="{97DF7DEF-96B7-499E-BFE6-E467935589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67200" y="1371600"/>
            <a:ext cx="4572000" cy="3048000"/>
          </a:xfrm>
        </p:spPr>
        <p:txBody>
          <a:bodyPr/>
          <a:lstStyle/>
          <a:p>
            <a:r>
              <a:rPr lang="sl-SI" altLang="sl-SI" sz="2600">
                <a:effectLst>
                  <a:outerShdw blurRad="38100" dist="38100" dir="2700000" algn="tl">
                    <a:srgbClr val="336699"/>
                  </a:outerShdw>
                </a:effectLst>
              </a:rPr>
              <a:t>je največji med planeti</a:t>
            </a:r>
          </a:p>
          <a:p>
            <a:r>
              <a:rPr lang="sl-SI" altLang="sl-SI" sz="2600">
                <a:effectLst>
                  <a:outerShdw blurRad="38100" dist="38100" dir="2700000" algn="tl">
                    <a:srgbClr val="336699"/>
                  </a:outerShdw>
                </a:effectLst>
              </a:rPr>
              <a:t>je prvi izmed plinastih planetov – nimajo trdnega površja</a:t>
            </a:r>
          </a:p>
          <a:p>
            <a:r>
              <a:rPr lang="sl-SI" altLang="sl-SI" sz="2600">
                <a:effectLst>
                  <a:outerShdw blurRad="38100" dist="38100" dir="2700000" algn="tl">
                    <a:srgbClr val="336699"/>
                  </a:outerShdw>
                </a:effectLst>
              </a:rPr>
              <a:t>njegova luna Ganimed je največja luna v osončju (večja je celo od Merkurja)</a:t>
            </a:r>
          </a:p>
        </p:txBody>
      </p:sp>
      <p:graphicFrame>
        <p:nvGraphicFramePr>
          <p:cNvPr id="56425" name="Group 105">
            <a:extLst>
              <a:ext uri="{FF2B5EF4-FFF2-40B4-BE49-F238E27FC236}">
                <a16:creationId xmlns:a16="http://schemas.microsoft.com/office/drawing/2014/main" id="{717CD15E-F133-486B-B38E-55CB8AED4E31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304800" y="4953000"/>
          <a:ext cx="8229600" cy="1343025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128263081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18053834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76172975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96033586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29118625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269548070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oddaljenost od Sonca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obhodni čas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vrtilni čas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volumen : volumen Zemlje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št. lun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temperatura atmosfere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1205137"/>
                  </a:ext>
                </a:extLst>
              </a:tr>
              <a:tr h="593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5,203 AE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11,86 let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9,925 ur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1316 : 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-148</a:t>
                      </a:r>
                      <a:r>
                        <a:rPr kumimoji="0" lang="en-US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°</a:t>
                      </a: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kumimoji="0" lang="en-US" altLang="sl-S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336699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650653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6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6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6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utoUpdateAnimBg="0"/>
      <p:bldP spid="56421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4" name="Rectangle 100" descr="saturn_1981_500">
            <a:extLst>
              <a:ext uri="{FF2B5EF4-FFF2-40B4-BE49-F238E27FC236}">
                <a16:creationId xmlns:a16="http://schemas.microsoft.com/office/drawing/2014/main" id="{A54E6311-3CA3-44D6-A98F-C20990608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28600"/>
            <a:ext cx="6019800" cy="4953000"/>
          </a:xfrm>
          <a:prstGeom prst="rect">
            <a:avLst/>
          </a:prstGeom>
          <a:blipFill dpi="0" rotWithShape="1">
            <a:blip r:embed="rId2"/>
            <a:srcRect/>
            <a:stretch>
              <a:fillRect r="-2848"/>
            </a:stretch>
          </a:blip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E7C64BCE-4128-4F2E-A8ED-35397A1D52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sl-SI" altLang="sl-SI" sz="4000">
                <a:solidFill>
                  <a:schemeClr val="tx1"/>
                </a:solidFill>
                <a:effectLst>
                  <a:outerShdw blurRad="38100" dist="38100" dir="2700000" algn="tl">
                    <a:srgbClr val="336699"/>
                  </a:outerShdw>
                </a:effectLst>
              </a:rPr>
              <a:t>SATURN</a:t>
            </a:r>
          </a:p>
        </p:txBody>
      </p:sp>
      <p:sp>
        <p:nvSpPr>
          <p:cNvPr id="57445" name="Rectangle 101">
            <a:extLst>
              <a:ext uri="{FF2B5EF4-FFF2-40B4-BE49-F238E27FC236}">
                <a16:creationId xmlns:a16="http://schemas.microsoft.com/office/drawing/2014/main" id="{53F23424-E251-4A4E-ACD3-2A04DC9E15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4648200" cy="3124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600">
                <a:effectLst>
                  <a:outerShdw blurRad="38100" dist="38100" dir="2700000" algn="tl">
                    <a:srgbClr val="336699"/>
                  </a:outerShdw>
                </a:effectLst>
              </a:rPr>
              <a:t>obkroža ga na tisoče obročev iz drobcev ledu in kamnov, ostankov kometov in asteroidov</a:t>
            </a:r>
          </a:p>
          <a:p>
            <a:pPr>
              <a:lnSpc>
                <a:spcPct val="80000"/>
              </a:lnSpc>
              <a:buFontTx/>
              <a:buNone/>
            </a:pPr>
            <a:endParaRPr lang="sl-SI" altLang="sl-SI" sz="2600">
              <a:effectLst>
                <a:outerShdw blurRad="38100" dist="38100" dir="2700000" algn="tl">
                  <a:srgbClr val="336699"/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sl-SI" altLang="sl-SI" sz="2600">
                <a:effectLst>
                  <a:outerShdw blurRad="38100" dist="38100" dir="2700000" algn="tl">
                    <a:srgbClr val="336699"/>
                  </a:outerShdw>
                </a:effectLst>
              </a:rPr>
              <a:t>sestava atmosfere: vodik, helij (kot Jupitrova)</a:t>
            </a:r>
          </a:p>
        </p:txBody>
      </p:sp>
      <p:graphicFrame>
        <p:nvGraphicFramePr>
          <p:cNvPr id="57452" name="Group 108">
            <a:extLst>
              <a:ext uri="{FF2B5EF4-FFF2-40B4-BE49-F238E27FC236}">
                <a16:creationId xmlns:a16="http://schemas.microsoft.com/office/drawing/2014/main" id="{EA9F97BF-B42B-4986-BD9D-6CAB549D2C80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381000" y="4953000"/>
          <a:ext cx="8382000" cy="1343025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90051123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21382528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424402973"/>
                    </a:ext>
                  </a:extLst>
                </a:gridCol>
                <a:gridCol w="2482850">
                  <a:extLst>
                    <a:ext uri="{9D8B030D-6E8A-4147-A177-3AD203B41FA5}">
                      <a16:colId xmlns:a16="http://schemas.microsoft.com/office/drawing/2014/main" val="2526609076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340332759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127079909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oddaljenost od Sonca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obhodni čas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vrtilni čas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volumen : volumen Zemlje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št. lun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temperatura atmosfere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0960298"/>
                  </a:ext>
                </a:extLst>
              </a:tr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9,537 AE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29,4 let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10,66 ur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763,6 : 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-178</a:t>
                      </a:r>
                      <a:r>
                        <a:rPr kumimoji="0" lang="en-US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°</a:t>
                      </a: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78624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7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7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utoUpdateAnimBg="0"/>
      <p:bldP spid="57445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2" name="Rectangle 104" descr="uranus">
            <a:extLst>
              <a:ext uri="{FF2B5EF4-FFF2-40B4-BE49-F238E27FC236}">
                <a16:creationId xmlns:a16="http://schemas.microsoft.com/office/drawing/2014/main" id="{2673BEBA-11D4-4F90-8C7B-19261BD49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6800"/>
            <a:ext cx="5181600" cy="4953000"/>
          </a:xfrm>
          <a:prstGeom prst="rect">
            <a:avLst/>
          </a:prstGeom>
          <a:blipFill dpi="0" rotWithShape="1">
            <a:blip r:embed="rId2"/>
            <a:srcRect/>
            <a:stretch>
              <a:fillRect b="-4092"/>
            </a:stretch>
          </a:blip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6EA856D2-2DB6-40A5-959C-F15AF76F20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sl-SI" altLang="sl-SI" sz="4000">
                <a:solidFill>
                  <a:schemeClr val="tx1"/>
                </a:solidFill>
                <a:effectLst>
                  <a:outerShdw blurRad="38100" dist="38100" dir="2700000" algn="tl">
                    <a:srgbClr val="336699"/>
                  </a:outerShdw>
                </a:effectLst>
              </a:rPr>
              <a:t>URAN</a:t>
            </a:r>
          </a:p>
        </p:txBody>
      </p:sp>
      <p:sp>
        <p:nvSpPr>
          <p:cNvPr id="58473" name="Rectangle 105">
            <a:extLst>
              <a:ext uri="{FF2B5EF4-FFF2-40B4-BE49-F238E27FC236}">
                <a16:creationId xmlns:a16="http://schemas.microsoft.com/office/drawing/2014/main" id="{DE353AB7-A4E2-4C10-8677-3689016FB9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24400" y="1676400"/>
            <a:ext cx="4419600" cy="3352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600">
                <a:effectLst>
                  <a:outerShdw blurRad="38100" dist="38100" dir="2700000" algn="tl">
                    <a:srgbClr val="336699"/>
                  </a:outerShdw>
                </a:effectLst>
              </a:rPr>
              <a:t>njegova vrtilna os je za 98</a:t>
            </a:r>
            <a:r>
              <a:rPr lang="en-US" altLang="sl-SI" sz="2600">
                <a:effectLst>
                  <a:outerShdw blurRad="38100" dist="38100" dir="2700000" algn="tl">
                    <a:srgbClr val="336699"/>
                  </a:outerShdw>
                </a:effectLst>
                <a:cs typeface="Arial" panose="020B0604020202020204" pitchFamily="34" charset="0"/>
              </a:rPr>
              <a:t>°</a:t>
            </a:r>
            <a:r>
              <a:rPr lang="sl-SI" altLang="sl-SI" sz="2600">
                <a:effectLst>
                  <a:outerShdw blurRad="38100" dist="38100" dir="2700000" algn="tl">
                    <a:srgbClr val="336699"/>
                  </a:outerShdw>
                </a:effectLst>
                <a:cs typeface="Arial" panose="020B0604020202020204" pitchFamily="34" charset="0"/>
              </a:rPr>
              <a:t> nagnjena na njegovo orbito, zato se po njej “kotali”</a:t>
            </a:r>
            <a:endParaRPr lang="en-US" altLang="sl-SI" sz="2600">
              <a:effectLst>
                <a:outerShdw blurRad="38100" dist="38100" dir="2700000" algn="tl">
                  <a:srgbClr val="336699"/>
                </a:outerShdw>
              </a:effectLst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sl-SI" altLang="sl-SI" sz="2600">
                <a:effectLst>
                  <a:outerShdw blurRad="38100" dist="38100" dir="2700000" algn="tl">
                    <a:srgbClr val="336699"/>
                  </a:outerShdw>
                </a:effectLst>
                <a:cs typeface="Arial" panose="020B0604020202020204" pitchFamily="34" charset="0"/>
              </a:rPr>
              <a:t>metan v atmosferi – značilna modrikasta barva (tudi pri Neptunu)</a:t>
            </a:r>
            <a:endParaRPr lang="en-US" altLang="sl-SI" sz="2600">
              <a:effectLst>
                <a:outerShdw blurRad="38100" dist="38100" dir="2700000" algn="tl">
                  <a:srgbClr val="336699"/>
                </a:outerShdw>
              </a:effectLst>
              <a:cs typeface="Arial" panose="020B0604020202020204" pitchFamily="34" charset="0"/>
            </a:endParaRPr>
          </a:p>
        </p:txBody>
      </p:sp>
      <p:graphicFrame>
        <p:nvGraphicFramePr>
          <p:cNvPr id="58477" name="Group 109">
            <a:extLst>
              <a:ext uri="{FF2B5EF4-FFF2-40B4-BE49-F238E27FC236}">
                <a16:creationId xmlns:a16="http://schemas.microsoft.com/office/drawing/2014/main" id="{1D3078C8-43EE-417F-8D42-A3D3F15DD726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304800" y="5257800"/>
          <a:ext cx="8458200" cy="1343025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100547435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492911796"/>
                    </a:ext>
                  </a:extLst>
                </a:gridCol>
                <a:gridCol w="1011238">
                  <a:extLst>
                    <a:ext uri="{9D8B030D-6E8A-4147-A177-3AD203B41FA5}">
                      <a16:colId xmlns:a16="http://schemas.microsoft.com/office/drawing/2014/main" val="1111408920"/>
                    </a:ext>
                  </a:extLst>
                </a:gridCol>
                <a:gridCol w="2417762">
                  <a:extLst>
                    <a:ext uri="{9D8B030D-6E8A-4147-A177-3AD203B41FA5}">
                      <a16:colId xmlns:a16="http://schemas.microsoft.com/office/drawing/2014/main" val="192579577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86301698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527156990"/>
                    </a:ext>
                  </a:extLst>
                </a:gridCol>
              </a:tblGrid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oddaljenost od Sonca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obhodni čas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vrtilni čas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volumen : volumen Zemlje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št. lun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temperatura atmosfere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8075932"/>
                  </a:ext>
                </a:extLst>
              </a:tr>
              <a:tr h="593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19,191 AE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84,02 let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17,24 ur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63,1 : 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-216</a:t>
                      </a:r>
                      <a:r>
                        <a:rPr kumimoji="0" lang="en-US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°</a:t>
                      </a: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71704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8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84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8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utoUpdateAnimBg="0"/>
      <p:bldP spid="58473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01" name="Rectangle 109" descr="neptun">
            <a:extLst>
              <a:ext uri="{FF2B5EF4-FFF2-40B4-BE49-F238E27FC236}">
                <a16:creationId xmlns:a16="http://schemas.microsoft.com/office/drawing/2014/main" id="{34C04216-B0F9-429F-986F-BFB973EF9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838200"/>
            <a:ext cx="4953000" cy="5257800"/>
          </a:xfrm>
          <a:prstGeom prst="rect">
            <a:avLst/>
          </a:prstGeom>
          <a:blipFill dpi="0" rotWithShape="1">
            <a:blip r:embed="rId2"/>
            <a:srcRect/>
            <a:stretch>
              <a:fillRect r="-6154"/>
            </a:stretch>
          </a:blip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C5BE963A-CCA4-4868-9927-6787AD2E86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>
                <a:solidFill>
                  <a:schemeClr val="tx1"/>
                </a:solidFill>
                <a:effectLst>
                  <a:outerShdw blurRad="38100" dist="38100" dir="2700000" algn="tl">
                    <a:srgbClr val="336699"/>
                  </a:outerShdw>
                </a:effectLst>
              </a:rPr>
              <a:t>NEPTUN</a:t>
            </a:r>
            <a:endParaRPr lang="sl-SI" altLang="sl-SI" sz="4000"/>
          </a:p>
        </p:txBody>
      </p:sp>
      <p:sp>
        <p:nvSpPr>
          <p:cNvPr id="59504" name="Rectangle 112">
            <a:extLst>
              <a:ext uri="{FF2B5EF4-FFF2-40B4-BE49-F238E27FC236}">
                <a16:creationId xmlns:a16="http://schemas.microsoft.com/office/drawing/2014/main" id="{AFF03A62-B93F-4F69-806D-2E39E3197E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4724400" cy="3276600"/>
          </a:xfrm>
        </p:spPr>
        <p:txBody>
          <a:bodyPr/>
          <a:lstStyle/>
          <a:p>
            <a:r>
              <a:rPr lang="sl-SI" altLang="sl-SI" sz="2600">
                <a:effectLst>
                  <a:outerShdw blurRad="38100" dist="38100" dir="2700000" algn="tl">
                    <a:srgbClr val="336699"/>
                  </a:outerShdw>
                </a:effectLst>
              </a:rPr>
              <a:t>odkrit je bil z matematičnimi izračuni leta 1846</a:t>
            </a:r>
          </a:p>
          <a:p>
            <a:r>
              <a:rPr lang="sl-SI" altLang="sl-SI" sz="2600">
                <a:effectLst>
                  <a:outerShdw blurRad="38100" dist="38100" dir="2700000" algn="tl">
                    <a:srgbClr val="336699"/>
                  </a:outerShdw>
                </a:effectLst>
              </a:rPr>
              <a:t>močni viharji (do 2000 km/h) </a:t>
            </a:r>
          </a:p>
          <a:p>
            <a:r>
              <a:rPr lang="sl-SI" altLang="sl-SI" sz="2600">
                <a:effectLst>
                  <a:outerShdw blurRad="38100" dist="38100" dir="2700000" algn="tl">
                    <a:srgbClr val="336699"/>
                  </a:outerShdw>
                </a:effectLst>
              </a:rPr>
              <a:t>temperatura Tritona (luna):  -240</a:t>
            </a:r>
            <a:r>
              <a:rPr lang="en-US" altLang="sl-SI" sz="2600">
                <a:effectLst>
                  <a:outerShdw blurRad="38100" dist="38100" dir="2700000" algn="tl">
                    <a:srgbClr val="336699"/>
                  </a:outerShdw>
                </a:effectLst>
                <a:cs typeface="Arial" panose="020B0604020202020204" pitchFamily="34" charset="0"/>
              </a:rPr>
              <a:t>°</a:t>
            </a:r>
            <a:r>
              <a:rPr lang="sl-SI" altLang="sl-SI" sz="2600">
                <a:effectLst>
                  <a:outerShdw blurRad="38100" dist="38100" dir="2700000" algn="tl">
                    <a:srgbClr val="336699"/>
                  </a:outerShdw>
                </a:effectLst>
                <a:cs typeface="Arial" panose="020B0604020202020204" pitchFamily="34" charset="0"/>
              </a:rPr>
              <a:t>C (eden izmed najhladnejših objektov osončja)</a:t>
            </a:r>
            <a:endParaRPr lang="sl-SI" altLang="sl-SI" sz="26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graphicFrame>
        <p:nvGraphicFramePr>
          <p:cNvPr id="59503" name="Group 111">
            <a:extLst>
              <a:ext uri="{FF2B5EF4-FFF2-40B4-BE49-F238E27FC236}">
                <a16:creationId xmlns:a16="http://schemas.microsoft.com/office/drawing/2014/main" id="{28047EAE-BD89-4C78-A4FB-E22B50E32CDE}"/>
              </a:ext>
            </a:extLst>
          </p:cNvPr>
          <p:cNvGraphicFramePr>
            <a:graphicFrameLocks noGrp="1"/>
          </p:cNvGraphicFramePr>
          <p:nvPr>
            <p:ph sz="half" idx="4294967295"/>
          </p:nvPr>
        </p:nvGraphicFramePr>
        <p:xfrm>
          <a:off x="381000" y="5105400"/>
          <a:ext cx="8229600" cy="1343025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610114469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6509685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367334108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379515485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53348585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162353182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oddaljenost od Sonca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obhodni čas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vrtilni čas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volumen : volumen Zemlje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št. lun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temperatura atmosfere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698864"/>
                  </a:ext>
                </a:extLst>
              </a:tr>
              <a:tr h="441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30,069 AE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164,79 let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16,11 ur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57,7 : 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-214</a:t>
                      </a:r>
                      <a:r>
                        <a:rPr kumimoji="0" lang="en-US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°</a:t>
                      </a: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391973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9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95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95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9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50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44" name="Group 12">
            <a:extLst>
              <a:ext uri="{FF2B5EF4-FFF2-40B4-BE49-F238E27FC236}">
                <a16:creationId xmlns:a16="http://schemas.microsoft.com/office/drawing/2014/main" id="{CB8AFA6D-E36E-4774-9DF1-3AE130E55466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381000"/>
            <a:ext cx="6477000" cy="6477000"/>
            <a:chOff x="1008" y="240"/>
            <a:chExt cx="4080" cy="4080"/>
          </a:xfrm>
        </p:grpSpPr>
        <p:sp>
          <p:nvSpPr>
            <p:cNvPr id="44039" name="Rectangle 7" descr="milkyway">
              <a:extLst>
                <a:ext uri="{FF2B5EF4-FFF2-40B4-BE49-F238E27FC236}">
                  <a16:creationId xmlns:a16="http://schemas.microsoft.com/office/drawing/2014/main" id="{CE59D062-6A31-4F00-BF62-CEDAD85ED1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40"/>
              <a:ext cx="3840" cy="3792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 b="-1266"/>
              </a:stretch>
            </a:blip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4043" name="Text Box 11">
              <a:extLst>
                <a:ext uri="{FF2B5EF4-FFF2-40B4-BE49-F238E27FC236}">
                  <a16:creationId xmlns:a16="http://schemas.microsoft.com/office/drawing/2014/main" id="{63EA7DC8-EED6-44B0-9565-2BD4F633B0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4089"/>
              <a:ext cx="18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l-SI" altLang="sl-SI" sz="1800">
                  <a:effectLst>
                    <a:outerShdw blurRad="38100" dist="38100" dir="2700000" algn="tl">
                      <a:srgbClr val="336699"/>
                    </a:outerShdw>
                  </a:effectLst>
                </a:rPr>
                <a:t>galaksija – Mlečna cesta</a:t>
              </a:r>
            </a:p>
          </p:txBody>
        </p:sp>
      </p:grpSp>
      <p:sp>
        <p:nvSpPr>
          <p:cNvPr id="44034" name="Rectangle 2">
            <a:extLst>
              <a:ext uri="{FF2B5EF4-FFF2-40B4-BE49-F238E27FC236}">
                <a16:creationId xmlns:a16="http://schemas.microsoft.com/office/drawing/2014/main" id="{042D709C-DF0F-4895-8E2D-1F125B4C88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>
                <a:solidFill>
                  <a:schemeClr val="tx1"/>
                </a:solidFill>
                <a:effectLst>
                  <a:outerShdw blurRad="38100" dist="38100" dir="2700000" algn="tl">
                    <a:srgbClr val="336699"/>
                  </a:outerShdw>
                </a:effectLst>
              </a:rPr>
              <a:t>LEGA OSONČJA</a:t>
            </a:r>
          </a:p>
        </p:txBody>
      </p:sp>
      <p:sp>
        <p:nvSpPr>
          <p:cNvPr id="44041" name="Text Box 9">
            <a:extLst>
              <a:ext uri="{FF2B5EF4-FFF2-40B4-BE49-F238E27FC236}">
                <a16:creationId xmlns:a16="http://schemas.microsoft.com/office/drawing/2014/main" id="{E21E30A6-0882-467E-9C6D-4E75023FC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6400800"/>
            <a:ext cx="2286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l-SI" altLang="sl-SI" sz="40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grpSp>
        <p:nvGrpSpPr>
          <p:cNvPr id="44046" name="Group 14">
            <a:extLst>
              <a:ext uri="{FF2B5EF4-FFF2-40B4-BE49-F238E27FC236}">
                <a16:creationId xmlns:a16="http://schemas.microsoft.com/office/drawing/2014/main" id="{68B82F46-6EFE-4A66-9268-DFAC5D9DD347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3733800"/>
            <a:ext cx="4648200" cy="1600200"/>
            <a:chOff x="2592" y="2352"/>
            <a:chExt cx="2928" cy="1008"/>
          </a:xfrm>
        </p:grpSpPr>
        <p:sp>
          <p:nvSpPr>
            <p:cNvPr id="44040" name="Line 8">
              <a:extLst>
                <a:ext uri="{FF2B5EF4-FFF2-40B4-BE49-F238E27FC236}">
                  <a16:creationId xmlns:a16="http://schemas.microsoft.com/office/drawing/2014/main" id="{0F0EF4B7-337E-4AB7-8711-8771F659C7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28" y="2352"/>
              <a:ext cx="2592" cy="100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4045" name="Line 13">
              <a:extLst>
                <a:ext uri="{FF2B5EF4-FFF2-40B4-BE49-F238E27FC236}">
                  <a16:creationId xmlns:a16="http://schemas.microsoft.com/office/drawing/2014/main" id="{268D0B69-656B-4070-BF37-38D69D26CB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3360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88E3A9BD-A056-401D-A607-E9193274EB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>
                <a:solidFill>
                  <a:schemeClr val="tx1"/>
                </a:solidFill>
                <a:effectLst>
                  <a:outerShdw blurRad="38100" dist="38100" dir="2700000" algn="tl">
                    <a:srgbClr val="336699"/>
                  </a:outerShdw>
                </a:effectLst>
              </a:rPr>
              <a:t>PRITLIKAVI PLANETI</a:t>
            </a:r>
          </a:p>
        </p:txBody>
      </p:sp>
      <p:sp>
        <p:nvSpPr>
          <p:cNvPr id="106500" name="Rectangle 4">
            <a:extLst>
              <a:ext uri="{FF2B5EF4-FFF2-40B4-BE49-F238E27FC236}">
                <a16:creationId xmlns:a16="http://schemas.microsoft.com/office/drawing/2014/main" id="{7E407798-B38C-4DAA-9ABA-198944F225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077200" cy="2819400"/>
          </a:xfrm>
        </p:spPr>
        <p:txBody>
          <a:bodyPr/>
          <a:lstStyle/>
          <a:p>
            <a:r>
              <a:rPr lang="sl-SI" altLang="sl-SI" sz="2600">
                <a:effectLst>
                  <a:outerShdw blurRad="38100" dist="38100" dir="2700000" algn="tl">
                    <a:srgbClr val="336699"/>
                  </a:outerShdw>
                </a:effectLst>
              </a:rPr>
              <a:t>razlog: niso izpraznili okolice svoje tirnice </a:t>
            </a:r>
          </a:p>
          <a:p>
            <a:r>
              <a:rPr lang="sl-SI" altLang="sl-SI" sz="2600">
                <a:effectLst>
                  <a:outerShdw blurRad="38100" dist="38100" dir="2700000" algn="tl">
                    <a:srgbClr val="336699"/>
                  </a:outerShdw>
                </a:effectLst>
              </a:rPr>
              <a:t>pritlikavi planeti: Ceres, Pluton in Erida</a:t>
            </a:r>
          </a:p>
          <a:p>
            <a:r>
              <a:rPr lang="sl-SI" altLang="sl-SI" sz="2600">
                <a:effectLst>
                  <a:outerShdw blurRad="38100" dist="38100" dir="2700000" algn="tl">
                    <a:srgbClr val="336699"/>
                  </a:outerShdw>
                </a:effectLst>
              </a:rPr>
              <a:t>Erida – največja med njimi</a:t>
            </a:r>
          </a:p>
          <a:p>
            <a:r>
              <a:rPr lang="sl-SI" altLang="sl-SI" sz="2600">
                <a:effectLst>
                  <a:outerShdw blurRad="38100" dist="38100" dir="2700000" algn="tl">
                    <a:srgbClr val="336699"/>
                  </a:outerShdw>
                </a:effectLst>
              </a:rPr>
              <a:t>še 12 objektov čaka na potrditev za pritlikavi planet</a:t>
            </a:r>
          </a:p>
          <a:p>
            <a:endParaRPr lang="sl-SI" altLang="sl-SI" sz="26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grpSp>
        <p:nvGrpSpPr>
          <p:cNvPr id="106510" name="Group 14">
            <a:extLst>
              <a:ext uri="{FF2B5EF4-FFF2-40B4-BE49-F238E27FC236}">
                <a16:creationId xmlns:a16="http://schemas.microsoft.com/office/drawing/2014/main" id="{9E99FF5B-EEC7-4CD6-A974-3F2DADEFCC49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4495800"/>
            <a:ext cx="2362200" cy="2043113"/>
            <a:chOff x="192" y="2832"/>
            <a:chExt cx="1488" cy="1287"/>
          </a:xfrm>
        </p:grpSpPr>
        <p:sp>
          <p:nvSpPr>
            <p:cNvPr id="106501" name="Rectangle 5" descr="Ceres_f">
              <a:extLst>
                <a:ext uri="{FF2B5EF4-FFF2-40B4-BE49-F238E27FC236}">
                  <a16:creationId xmlns:a16="http://schemas.microsoft.com/office/drawing/2014/main" id="{E03FBDBA-6763-4969-8D20-8B7F8271D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832"/>
              <a:ext cx="1488" cy="1248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 r="-14400"/>
              </a:stretch>
            </a:blip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06507" name="Text Box 11">
              <a:extLst>
                <a:ext uri="{FF2B5EF4-FFF2-40B4-BE49-F238E27FC236}">
                  <a16:creationId xmlns:a16="http://schemas.microsoft.com/office/drawing/2014/main" id="{271ABBAB-88B6-4A7E-B518-3A08078848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3888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l-SI" altLang="sl-SI" sz="1800">
                  <a:effectLst>
                    <a:outerShdw blurRad="38100" dist="38100" dir="2700000" algn="tl">
                      <a:srgbClr val="336699"/>
                    </a:outerShdw>
                  </a:effectLst>
                </a:rPr>
                <a:t>Ceres</a:t>
              </a:r>
            </a:p>
          </p:txBody>
        </p:sp>
      </p:grpSp>
      <p:grpSp>
        <p:nvGrpSpPr>
          <p:cNvPr id="106511" name="Group 15">
            <a:extLst>
              <a:ext uri="{FF2B5EF4-FFF2-40B4-BE49-F238E27FC236}">
                <a16:creationId xmlns:a16="http://schemas.microsoft.com/office/drawing/2014/main" id="{F2F5BBA3-097A-4B67-9EE6-80F079310E2B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4572000"/>
            <a:ext cx="2209800" cy="1890713"/>
            <a:chOff x="2112" y="2880"/>
            <a:chExt cx="1392" cy="1191"/>
          </a:xfrm>
        </p:grpSpPr>
        <p:sp>
          <p:nvSpPr>
            <p:cNvPr id="106502" name="Rectangle 6" descr="Pluto01-thm">
              <a:extLst>
                <a:ext uri="{FF2B5EF4-FFF2-40B4-BE49-F238E27FC236}">
                  <a16:creationId xmlns:a16="http://schemas.microsoft.com/office/drawing/2014/main" id="{5A99D5E1-BF43-4A4A-B82B-41273CF830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880"/>
              <a:ext cx="1392" cy="1056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 r="-713"/>
              </a:stretch>
            </a:blip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06508" name="Text Box 12">
              <a:extLst>
                <a:ext uri="{FF2B5EF4-FFF2-40B4-BE49-F238E27FC236}">
                  <a16:creationId xmlns:a16="http://schemas.microsoft.com/office/drawing/2014/main" id="{A92CC1AB-5625-400A-9215-CAE6C4EAD4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3840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l-SI" altLang="sl-SI" sz="1800">
                  <a:effectLst>
                    <a:outerShdw blurRad="38100" dist="38100" dir="2700000" algn="tl">
                      <a:srgbClr val="336699"/>
                    </a:outerShdw>
                  </a:effectLst>
                </a:rPr>
                <a:t>Pluton</a:t>
              </a:r>
            </a:p>
          </p:txBody>
        </p:sp>
      </p:grpSp>
      <p:grpSp>
        <p:nvGrpSpPr>
          <p:cNvPr id="106512" name="Group 16">
            <a:extLst>
              <a:ext uri="{FF2B5EF4-FFF2-40B4-BE49-F238E27FC236}">
                <a16:creationId xmlns:a16="http://schemas.microsoft.com/office/drawing/2014/main" id="{6766A8CE-458F-4AF2-886E-2DA43D866857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4724400"/>
            <a:ext cx="2743200" cy="1890713"/>
            <a:chOff x="3744" y="2976"/>
            <a:chExt cx="1728" cy="1191"/>
          </a:xfrm>
        </p:grpSpPr>
        <p:sp>
          <p:nvSpPr>
            <p:cNvPr id="106503" name="Rectangle 7" descr="eris_keck_big">
              <a:extLst>
                <a:ext uri="{FF2B5EF4-FFF2-40B4-BE49-F238E27FC236}">
                  <a16:creationId xmlns:a16="http://schemas.microsoft.com/office/drawing/2014/main" id="{C59C3F2F-ACA3-4D73-AFC3-13A2E17890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976"/>
              <a:ext cx="1008" cy="960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 b="-4795"/>
              </a:stretch>
            </a:blip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06509" name="Text Box 13">
              <a:extLst>
                <a:ext uri="{FF2B5EF4-FFF2-40B4-BE49-F238E27FC236}">
                  <a16:creationId xmlns:a16="http://schemas.microsoft.com/office/drawing/2014/main" id="{9A92EA02-70FB-4CE7-8523-5ED8A020C4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3936"/>
              <a:ext cx="17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l-SI" altLang="sl-SI" sz="1800">
                  <a:effectLst>
                    <a:outerShdw blurRad="38100" dist="38100" dir="2700000" algn="tl">
                      <a:srgbClr val="336699"/>
                    </a:outerShdw>
                  </a:effectLst>
                </a:rPr>
                <a:t>Erida in Disnomia (luna)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6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6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6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6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6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6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6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  <p:bldP spid="10650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 descr="comet-hale-bopp_wurden-3-6-98">
            <a:extLst>
              <a:ext uri="{FF2B5EF4-FFF2-40B4-BE49-F238E27FC236}">
                <a16:creationId xmlns:a16="http://schemas.microsoft.com/office/drawing/2014/main" id="{E5FC4DF8-C826-475B-973A-D316F689C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295400"/>
            <a:ext cx="2362200" cy="3352800"/>
          </a:xfrm>
          <a:prstGeom prst="rect">
            <a:avLst/>
          </a:prstGeom>
          <a:blipFill dpi="0" rotWithShape="1">
            <a:blip r:embed="rId2"/>
            <a:srcRect/>
            <a:stretch>
              <a:fillRect r="-3818"/>
            </a:stretch>
          </a:blip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FF5333A0-A540-49B5-83AB-21CBD0BB20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l-SI" altLang="sl-SI" sz="4000">
                <a:solidFill>
                  <a:schemeClr val="tx1"/>
                </a:solidFill>
                <a:effectLst>
                  <a:outerShdw blurRad="38100" dist="38100" dir="2700000" algn="tl">
                    <a:srgbClr val="336699"/>
                  </a:outerShdw>
                </a:effectLst>
              </a:rPr>
              <a:t>KOMETI</a:t>
            </a: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94C5C15C-C5BE-40DA-BEA2-DB5D87BDCD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14600" y="1066800"/>
            <a:ext cx="6781800" cy="5334000"/>
          </a:xfrm>
        </p:spPr>
        <p:txBody>
          <a:bodyPr/>
          <a:lstStyle/>
          <a:p>
            <a:r>
              <a:rPr lang="sl-SI" altLang="sl-SI" sz="2600">
                <a:effectLst>
                  <a:outerShdw blurRad="38100" dist="38100" dir="2700000" algn="tl">
                    <a:srgbClr val="336699"/>
                  </a:outerShdw>
                </a:effectLst>
              </a:rPr>
              <a:t>so majhna nebesna telesa sestavljena iz ledu, zmrznjenih plinov, skal in prahu, ki krožijo okoli Sonca</a:t>
            </a:r>
          </a:p>
          <a:p>
            <a:r>
              <a:rPr lang="sl-SI" altLang="sl-SI" sz="2600">
                <a:effectLst>
                  <a:outerShdw blurRad="38100" dist="38100" dir="2700000" algn="tl">
                    <a:srgbClr val="336699"/>
                  </a:outerShdw>
                </a:effectLst>
              </a:rPr>
              <a:t>Sončeva bližina povzroči taljenje jedra, ki oblikuje “atmosfero” (</a:t>
            </a:r>
            <a:r>
              <a:rPr lang="sl-SI" altLang="sl-SI" sz="2600">
                <a:solidFill>
                  <a:srgbClr val="00FF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komo</a:t>
            </a:r>
            <a:r>
              <a:rPr lang="sl-SI" altLang="sl-SI" sz="2600">
                <a:effectLst>
                  <a:outerShdw blurRad="38100" dist="38100" dir="2700000" algn="tl">
                    <a:srgbClr val="336699"/>
                  </a:outerShdw>
                </a:effectLst>
              </a:rPr>
              <a:t>) in 2 repa – </a:t>
            </a:r>
            <a:r>
              <a:rPr lang="sl-SI" altLang="sl-SI" sz="2600">
                <a:solidFill>
                  <a:srgbClr val="0066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plinastega</a:t>
            </a:r>
            <a:r>
              <a:rPr lang="sl-SI" altLang="sl-SI" sz="2600">
                <a:effectLst>
                  <a:outerShdw blurRad="38100" dist="38100" dir="2700000" algn="tl">
                    <a:srgbClr val="336699"/>
                  </a:outerShdw>
                </a:effectLst>
              </a:rPr>
              <a:t> in </a:t>
            </a:r>
            <a:r>
              <a:rPr lang="sl-SI" altLang="sl-SI" sz="2600">
                <a:solidFill>
                  <a:srgbClr val="FFFF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prašnega</a:t>
            </a:r>
          </a:p>
          <a:p>
            <a:r>
              <a:rPr lang="sl-SI" altLang="sl-SI" sz="2600">
                <a:effectLst>
                  <a:outerShdw blurRad="38100" dist="38100" dir="2700000" algn="tl">
                    <a:srgbClr val="336699"/>
                  </a:outerShdw>
                </a:effectLst>
              </a:rPr>
              <a:t>izvirajo iz področja za Neptunovo krožnico</a:t>
            </a:r>
          </a:p>
          <a:p>
            <a:r>
              <a:rPr lang="sl-SI" altLang="sl-SI" sz="2600">
                <a:effectLst>
                  <a:outerShdw blurRad="38100" dist="38100" dir="2700000" algn="tl">
                    <a:srgbClr val="336699"/>
                  </a:outerShdw>
                </a:effectLst>
              </a:rPr>
              <a:t>najbolj oddaljeni potrebujejo za pot okoli Sonca tudi do 30.000.000 let</a:t>
            </a:r>
          </a:p>
          <a:p>
            <a:r>
              <a:rPr lang="sl-SI" altLang="sl-SI" sz="2600">
                <a:effectLst>
                  <a:outerShdw blurRad="38100" dist="38100" dir="2700000" algn="tl">
                    <a:srgbClr val="336699"/>
                  </a:outerShdw>
                </a:effectLst>
              </a:rPr>
              <a:t>najbolj poznan je Halleyev komet, ki ga lahko opazujemo na vsakih 76 let (naslednjič leta 2061)</a:t>
            </a:r>
          </a:p>
        </p:txBody>
      </p:sp>
      <p:grpSp>
        <p:nvGrpSpPr>
          <p:cNvPr id="107536" name="Group 16">
            <a:extLst>
              <a:ext uri="{FF2B5EF4-FFF2-40B4-BE49-F238E27FC236}">
                <a16:creationId xmlns:a16="http://schemas.microsoft.com/office/drawing/2014/main" id="{4160A93F-0F8B-465B-A548-A238DFD4ABC3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2209800"/>
            <a:ext cx="1828800" cy="3048000"/>
            <a:chOff x="336" y="1392"/>
            <a:chExt cx="1152" cy="1920"/>
          </a:xfrm>
        </p:grpSpPr>
        <p:sp>
          <p:nvSpPr>
            <p:cNvPr id="107533" name="Line 13">
              <a:extLst>
                <a:ext uri="{FF2B5EF4-FFF2-40B4-BE49-F238E27FC236}">
                  <a16:creationId xmlns:a16="http://schemas.microsoft.com/office/drawing/2014/main" id="{DF634DDC-EA37-4318-B2B8-DCFAEFEA72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" y="2064"/>
              <a:ext cx="480" cy="192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7534" name="Line 14">
              <a:extLst>
                <a:ext uri="{FF2B5EF4-FFF2-40B4-BE49-F238E27FC236}">
                  <a16:creationId xmlns:a16="http://schemas.microsoft.com/office/drawing/2014/main" id="{7232FE64-74F5-40C8-8743-6A80A977EF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00" y="1392"/>
              <a:ext cx="288" cy="768"/>
            </a:xfrm>
            <a:prstGeom prst="lin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7535" name="Line 15">
              <a:extLst>
                <a:ext uri="{FF2B5EF4-FFF2-40B4-BE49-F238E27FC236}">
                  <a16:creationId xmlns:a16="http://schemas.microsoft.com/office/drawing/2014/main" id="{334942F1-E5E0-4E01-9C6E-830BA623B9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4" y="2640"/>
              <a:ext cx="288" cy="672"/>
            </a:xfrm>
            <a:prstGeom prst="line">
              <a:avLst/>
            </a:prstGeom>
            <a:noFill/>
            <a:ln w="28575">
              <a:solidFill>
                <a:srgbClr val="00FF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/>
      <p:bldP spid="10752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8ED54DBF-8AF1-4918-8F76-AFE1C0DDB6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altLang="sl-SI" sz="3000">
                <a:solidFill>
                  <a:schemeClr val="tx1"/>
                </a:solidFill>
                <a:effectLst>
                  <a:outerShdw blurRad="38100" dist="38100" dir="2700000" algn="tl">
                    <a:srgbClr val="336699"/>
                  </a:outerShdw>
                </a:effectLst>
              </a:rPr>
              <a:t>Viri:</a:t>
            </a: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78932F86-08F0-47D2-A250-3E4FD7F3C9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r>
              <a:rPr lang="sl-SI" altLang="sl-SI" sz="2400">
                <a:effectLst>
                  <a:outerShdw blurRad="38100" dist="38100" dir="2700000" algn="tl">
                    <a:srgbClr val="336699"/>
                  </a:outerShdw>
                </a:effectLst>
              </a:rPr>
              <a:t>Emmerich M., Melchert S.: ASTRONOMIJA, Kranj 2006</a:t>
            </a:r>
          </a:p>
          <a:p>
            <a:r>
              <a:rPr lang="sl-SI" altLang="sl-SI" sz="2400">
                <a:effectLst>
                  <a:outerShdw blurRad="38100" dist="38100" dir="2700000" algn="tl">
                    <a:srgbClr val="336699"/>
                  </a:outerShdw>
                </a:effectLst>
                <a:hlinkClick r:id="rId2"/>
              </a:rPr>
              <a:t>www.wikipedia.org</a:t>
            </a:r>
            <a:endParaRPr lang="sl-SI" altLang="sl-SI" sz="2400">
              <a:effectLst>
                <a:outerShdw blurRad="38100" dist="38100" dir="2700000" algn="tl">
                  <a:srgbClr val="336699"/>
                </a:outerShdw>
              </a:effectLst>
            </a:endParaRPr>
          </a:p>
          <a:p>
            <a:r>
              <a:rPr lang="sl-SI" altLang="sl-SI" sz="2400">
                <a:effectLst>
                  <a:outerShdw blurRad="38100" dist="38100" dir="2700000" algn="tl">
                    <a:srgbClr val="336699"/>
                  </a:outerShdw>
                </a:effectLst>
                <a:hlinkClick r:id="rId3"/>
              </a:rPr>
              <a:t>www.nasa.gov/home/index.html</a:t>
            </a:r>
            <a:r>
              <a:rPr lang="sl-SI" altLang="sl-SI" sz="2400">
                <a:effectLst>
                  <a:outerShdw blurRad="38100" dist="38100" dir="2700000" algn="tl">
                    <a:srgbClr val="336699"/>
                  </a:outerShdw>
                </a:effectLst>
              </a:rPr>
              <a:t> </a:t>
            </a:r>
          </a:p>
          <a:p>
            <a:pPr>
              <a:buFontTx/>
              <a:buNone/>
            </a:pPr>
            <a:endParaRPr lang="sl-SI" altLang="sl-SI" sz="24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/>
      <p:bldP spid="1116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F8329C2C-BF4D-4251-ABCF-CE0873CF69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>
                <a:solidFill>
                  <a:schemeClr val="tx1"/>
                </a:solidFill>
                <a:effectLst>
                  <a:outerShdw blurRad="38100" dist="38100" dir="2700000" algn="tl">
                    <a:srgbClr val="336699"/>
                  </a:outerShdw>
                </a:effectLst>
              </a:rPr>
              <a:t>SESTAVA OSONČJA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57A57894-F526-4CA6-A5DC-D095507146E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76400"/>
            <a:ext cx="4343400" cy="4525963"/>
          </a:xfrm>
        </p:spPr>
        <p:txBody>
          <a:bodyPr/>
          <a:lstStyle/>
          <a:p>
            <a:r>
              <a:rPr lang="sl-SI" altLang="sl-SI" sz="2600">
                <a:effectLst>
                  <a:outerShdw blurRad="38100" dist="38100" dir="2700000" algn="tl">
                    <a:srgbClr val="336699"/>
                  </a:outerShdw>
                </a:effectLst>
              </a:rPr>
              <a:t>Sonce</a:t>
            </a:r>
          </a:p>
          <a:p>
            <a:r>
              <a:rPr lang="sl-SI" altLang="sl-SI" sz="2600">
                <a:effectLst>
                  <a:outerShdw blurRad="38100" dist="38100" dir="2700000" algn="tl">
                    <a:srgbClr val="336699"/>
                  </a:outerShdw>
                </a:effectLst>
              </a:rPr>
              <a:t>8 planetov in njihovih 165 znanih lun </a:t>
            </a:r>
          </a:p>
          <a:p>
            <a:r>
              <a:rPr lang="sl-SI" altLang="sl-SI" sz="2600">
                <a:effectLst>
                  <a:outerShdw blurRad="38100" dist="38100" dir="2700000" algn="tl">
                    <a:srgbClr val="336699"/>
                  </a:outerShdw>
                </a:effectLst>
              </a:rPr>
              <a:t>3 pritlikavi planeti in njihove 4 lune</a:t>
            </a:r>
          </a:p>
          <a:p>
            <a:r>
              <a:rPr lang="sl-SI" altLang="sl-SI" sz="2600">
                <a:effectLst>
                  <a:outerShdw blurRad="38100" dist="38100" dir="2700000" algn="tl">
                    <a:srgbClr val="336699"/>
                  </a:outerShdw>
                </a:effectLst>
              </a:rPr>
              <a:t>na milijarde manjših teles (asteroidi, kometi, medzvezdni prah … )</a:t>
            </a:r>
          </a:p>
          <a:p>
            <a:pPr>
              <a:buFontTx/>
              <a:buNone/>
            </a:pPr>
            <a:endParaRPr lang="sl-SI" altLang="sl-SI" sz="26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grpSp>
        <p:nvGrpSpPr>
          <p:cNvPr id="21513" name="Group 9">
            <a:extLst>
              <a:ext uri="{FF2B5EF4-FFF2-40B4-BE49-F238E27FC236}">
                <a16:creationId xmlns:a16="http://schemas.microsoft.com/office/drawing/2014/main" id="{634926C0-DBF4-431B-8E6D-BE45BD91C95D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1676400"/>
            <a:ext cx="4343400" cy="4100513"/>
            <a:chOff x="3024" y="1056"/>
            <a:chExt cx="2736" cy="2583"/>
          </a:xfrm>
        </p:grpSpPr>
        <p:sp>
          <p:nvSpPr>
            <p:cNvPr id="21510" name="Rectangle 6" descr="solar-system-montage-browse">
              <a:extLst>
                <a:ext uri="{FF2B5EF4-FFF2-40B4-BE49-F238E27FC236}">
                  <a16:creationId xmlns:a16="http://schemas.microsoft.com/office/drawing/2014/main" id="{7EC977E1-C776-4011-B920-E2435C23E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056"/>
              <a:ext cx="2640" cy="2304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 r="-9091"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21511" name="Text Box 7">
              <a:extLst>
                <a:ext uri="{FF2B5EF4-FFF2-40B4-BE49-F238E27FC236}">
                  <a16:creationId xmlns:a16="http://schemas.microsoft.com/office/drawing/2014/main" id="{0DFE9C96-6466-4503-A4F2-E3AB1A07ED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3408"/>
              <a:ext cx="21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l-SI" altLang="sl-SI" sz="1800">
                  <a:effectLst>
                    <a:outerShdw blurRad="38100" dist="38100" dir="2700000" algn="tl">
                      <a:srgbClr val="336699"/>
                    </a:outerShdw>
                  </a:effectLst>
                </a:rPr>
                <a:t>nekatere od “sestavin” osončja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 Box 6">
            <a:extLst>
              <a:ext uri="{FF2B5EF4-FFF2-40B4-BE49-F238E27FC236}">
                <a16:creationId xmlns:a16="http://schemas.microsoft.com/office/drawing/2014/main" id="{90C7F8FA-0258-4795-B765-73A97C2AD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601663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l-SI" altLang="sl-SI" sz="180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206" name="Text Box 14">
            <a:extLst>
              <a:ext uri="{FF2B5EF4-FFF2-40B4-BE49-F238E27FC236}">
                <a16:creationId xmlns:a16="http://schemas.microsoft.com/office/drawing/2014/main" id="{DF677497-1F17-4AF6-8F5A-0B82EDFE2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6525" y="2133600"/>
            <a:ext cx="847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l-SI" altLang="sl-SI" sz="18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sp>
        <p:nvSpPr>
          <p:cNvPr id="8211" name="Text Box 19">
            <a:extLst>
              <a:ext uri="{FF2B5EF4-FFF2-40B4-BE49-F238E27FC236}">
                <a16:creationId xmlns:a16="http://schemas.microsoft.com/office/drawing/2014/main" id="{F6C661E6-888B-4E6D-BEE9-1F67E3907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7338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l-SI" altLang="sl-SI" sz="1800">
              <a:solidFill>
                <a:srgbClr val="0066FF"/>
              </a:solidFill>
              <a:effectLst/>
            </a:endParaRPr>
          </a:p>
        </p:txBody>
      </p:sp>
      <p:sp>
        <p:nvSpPr>
          <p:cNvPr id="8215" name="Text Box 23">
            <a:extLst>
              <a:ext uri="{FF2B5EF4-FFF2-40B4-BE49-F238E27FC236}">
                <a16:creationId xmlns:a16="http://schemas.microsoft.com/office/drawing/2014/main" id="{40CB09C6-CEEC-4AB2-9DA2-947357F35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648200"/>
            <a:ext cx="358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l-SI" altLang="sl-SI" sz="18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grpSp>
        <p:nvGrpSpPr>
          <p:cNvPr id="8219" name="Group 27">
            <a:extLst>
              <a:ext uri="{FF2B5EF4-FFF2-40B4-BE49-F238E27FC236}">
                <a16:creationId xmlns:a16="http://schemas.microsoft.com/office/drawing/2014/main" id="{7731B826-0682-449F-BDFB-B6FF18DC9693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762000"/>
            <a:ext cx="7696200" cy="5395913"/>
            <a:chOff x="528" y="480"/>
            <a:chExt cx="4848" cy="3399"/>
          </a:xfrm>
        </p:grpSpPr>
        <p:sp>
          <p:nvSpPr>
            <p:cNvPr id="8197" name="Rectangle 5" descr="Solar_sys best">
              <a:extLst>
                <a:ext uri="{FF2B5EF4-FFF2-40B4-BE49-F238E27FC236}">
                  <a16:creationId xmlns:a16="http://schemas.microsoft.com/office/drawing/2014/main" id="{CCE773CC-C7BB-4584-A3D0-BAA81EF654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480"/>
              <a:ext cx="4789" cy="3077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 r="-2347"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sl-SI" altLang="sl-SI" sz="1800">
                <a:solidFill>
                  <a:srgbClr val="0066FF"/>
                </a:solidFill>
                <a:effectLst/>
              </a:endParaRPr>
            </a:p>
          </p:txBody>
        </p:sp>
        <p:sp>
          <p:nvSpPr>
            <p:cNvPr id="8199" name="Text Box 7">
              <a:extLst>
                <a:ext uri="{FF2B5EF4-FFF2-40B4-BE49-F238E27FC236}">
                  <a16:creationId xmlns:a16="http://schemas.microsoft.com/office/drawing/2014/main" id="{6731E2CA-3C02-421D-8BF2-0FEF27F806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624"/>
              <a:ext cx="77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l-SI" altLang="sl-SI" sz="1800">
                  <a:effectLst>
                    <a:outerShdw blurRad="38100" dist="38100" dir="2700000" algn="tl">
                      <a:srgbClr val="336699"/>
                    </a:outerShdw>
                  </a:effectLst>
                </a:rPr>
                <a:t>Neptun</a:t>
              </a:r>
            </a:p>
          </p:txBody>
        </p:sp>
        <p:sp>
          <p:nvSpPr>
            <p:cNvPr id="8200" name="Text Box 8">
              <a:extLst>
                <a:ext uri="{FF2B5EF4-FFF2-40B4-BE49-F238E27FC236}">
                  <a16:creationId xmlns:a16="http://schemas.microsoft.com/office/drawing/2014/main" id="{67D98DDC-8DBD-42DD-88B0-1108A4F76F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864"/>
              <a:ext cx="49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l-SI" altLang="sl-SI" sz="1800">
                  <a:effectLst>
                    <a:outerShdw blurRad="38100" dist="38100" dir="2700000" algn="tl">
                      <a:srgbClr val="336699"/>
                    </a:outerShdw>
                  </a:effectLst>
                </a:rPr>
                <a:t>Uran</a:t>
              </a:r>
            </a:p>
          </p:txBody>
        </p:sp>
        <p:sp>
          <p:nvSpPr>
            <p:cNvPr id="8201" name="Text Box 9">
              <a:extLst>
                <a:ext uri="{FF2B5EF4-FFF2-40B4-BE49-F238E27FC236}">
                  <a16:creationId xmlns:a16="http://schemas.microsoft.com/office/drawing/2014/main" id="{68F9D3C3-6BD8-43C4-9536-5927D0407A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672"/>
              <a:ext cx="82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l-SI" altLang="sl-SI" sz="1800">
                  <a:effectLst>
                    <a:outerShdw blurRad="38100" dist="38100" dir="2700000" algn="tl">
                      <a:srgbClr val="336699"/>
                    </a:outerShdw>
                  </a:effectLst>
                </a:rPr>
                <a:t>Saturn</a:t>
              </a:r>
            </a:p>
          </p:txBody>
        </p:sp>
        <p:sp>
          <p:nvSpPr>
            <p:cNvPr id="8203" name="Text Box 11">
              <a:extLst>
                <a:ext uri="{FF2B5EF4-FFF2-40B4-BE49-F238E27FC236}">
                  <a16:creationId xmlns:a16="http://schemas.microsoft.com/office/drawing/2014/main" id="{40F686CC-23CB-466C-BEF2-EAE9121595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864"/>
              <a:ext cx="8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l-SI" altLang="sl-SI" sz="1800">
                  <a:effectLst>
                    <a:outerShdw blurRad="38100" dist="38100" dir="2700000" algn="tl">
                      <a:srgbClr val="336699"/>
                    </a:outerShdw>
                  </a:effectLst>
                </a:rPr>
                <a:t>Jupiter</a:t>
              </a:r>
            </a:p>
          </p:txBody>
        </p:sp>
        <p:sp>
          <p:nvSpPr>
            <p:cNvPr id="8204" name="Text Box 12">
              <a:extLst>
                <a:ext uri="{FF2B5EF4-FFF2-40B4-BE49-F238E27FC236}">
                  <a16:creationId xmlns:a16="http://schemas.microsoft.com/office/drawing/2014/main" id="{513B3717-052F-4739-BBDB-08ECCC782D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7" y="1177"/>
              <a:ext cx="99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l-SI" altLang="sl-SI" sz="1800">
                  <a:effectLst>
                    <a:outerShdw blurRad="38100" dist="38100" dir="2700000" algn="tl">
                      <a:srgbClr val="336699"/>
                    </a:outerShdw>
                  </a:effectLst>
                </a:rPr>
                <a:t>SONCE</a:t>
              </a:r>
            </a:p>
          </p:txBody>
        </p:sp>
        <p:sp>
          <p:nvSpPr>
            <p:cNvPr id="8205" name="Text Box 13">
              <a:extLst>
                <a:ext uri="{FF2B5EF4-FFF2-40B4-BE49-F238E27FC236}">
                  <a16:creationId xmlns:a16="http://schemas.microsoft.com/office/drawing/2014/main" id="{D05E1782-15AE-4503-A5F1-20D7E57DBE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1584"/>
              <a:ext cx="5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l-SI" altLang="sl-SI" sz="1800">
                  <a:effectLst>
                    <a:outerShdw blurRad="38100" dist="38100" dir="2700000" algn="tl">
                      <a:srgbClr val="336699"/>
                    </a:outerShdw>
                  </a:effectLst>
                </a:rPr>
                <a:t>Mars</a:t>
              </a:r>
            </a:p>
          </p:txBody>
        </p:sp>
        <p:sp>
          <p:nvSpPr>
            <p:cNvPr id="8207" name="Text Box 15">
              <a:extLst>
                <a:ext uri="{FF2B5EF4-FFF2-40B4-BE49-F238E27FC236}">
                  <a16:creationId xmlns:a16="http://schemas.microsoft.com/office/drawing/2014/main" id="{F9882F83-98C7-4CA9-92F2-531640CCB4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1824"/>
              <a:ext cx="7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l-SI" altLang="sl-SI" sz="1800">
                  <a:effectLst>
                    <a:outerShdw blurRad="38100" dist="38100" dir="2700000" algn="tl">
                      <a:srgbClr val="336699"/>
                    </a:outerShdw>
                  </a:effectLst>
                </a:rPr>
                <a:t>Zemlja</a:t>
              </a:r>
            </a:p>
          </p:txBody>
        </p:sp>
        <p:sp>
          <p:nvSpPr>
            <p:cNvPr id="8208" name="Text Box 16">
              <a:extLst>
                <a:ext uri="{FF2B5EF4-FFF2-40B4-BE49-F238E27FC236}">
                  <a16:creationId xmlns:a16="http://schemas.microsoft.com/office/drawing/2014/main" id="{17084E92-2832-43CE-A5FF-FBB4719BDB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2016"/>
              <a:ext cx="82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l-SI" altLang="sl-SI" sz="1800">
                  <a:effectLst>
                    <a:outerShdw blurRad="38100" dist="38100" dir="2700000" algn="tl">
                      <a:srgbClr val="336699"/>
                    </a:outerShdw>
                  </a:effectLst>
                </a:rPr>
                <a:t>Venera</a:t>
              </a:r>
            </a:p>
          </p:txBody>
        </p:sp>
        <p:sp>
          <p:nvSpPr>
            <p:cNvPr id="8209" name="Text Box 17">
              <a:extLst>
                <a:ext uri="{FF2B5EF4-FFF2-40B4-BE49-F238E27FC236}">
                  <a16:creationId xmlns:a16="http://schemas.microsoft.com/office/drawing/2014/main" id="{C8701228-862C-4D09-B7EC-28E420DE57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2208"/>
              <a:ext cx="717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l-SI" altLang="sl-SI" sz="1800">
                  <a:effectLst>
                    <a:outerShdw blurRad="38100" dist="38100" dir="2700000" algn="tl">
                      <a:srgbClr val="336699"/>
                    </a:outerShdw>
                  </a:effectLst>
                </a:rPr>
                <a:t>Merkur</a:t>
              </a:r>
            </a:p>
          </p:txBody>
        </p:sp>
        <p:sp>
          <p:nvSpPr>
            <p:cNvPr id="8216" name="Text Box 24">
              <a:extLst>
                <a:ext uri="{FF2B5EF4-FFF2-40B4-BE49-F238E27FC236}">
                  <a16:creationId xmlns:a16="http://schemas.microsoft.com/office/drawing/2014/main" id="{376CDA6E-2511-4213-9D39-B168B0A40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3648"/>
              <a:ext cx="16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l-SI" altLang="sl-SI" sz="1800">
                  <a:effectLst>
                    <a:outerShdw blurRad="38100" dist="38100" dir="2700000" algn="tl">
                      <a:srgbClr val="336699"/>
                    </a:outerShdw>
                  </a:effectLst>
                </a:rPr>
                <a:t>razporeditev planetov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6" name="Group 8">
            <a:extLst>
              <a:ext uri="{FF2B5EF4-FFF2-40B4-BE49-F238E27FC236}">
                <a16:creationId xmlns:a16="http://schemas.microsoft.com/office/drawing/2014/main" id="{7F79FD43-08E7-4999-BA89-63B9545CE79D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1295400"/>
            <a:ext cx="5943600" cy="3124200"/>
            <a:chOff x="2256" y="816"/>
            <a:chExt cx="3744" cy="1968"/>
          </a:xfrm>
        </p:grpSpPr>
        <p:sp>
          <p:nvSpPr>
            <p:cNvPr id="22533" name="Rectangle 5" descr="Ra4-protoplanetary-disk">
              <a:extLst>
                <a:ext uri="{FF2B5EF4-FFF2-40B4-BE49-F238E27FC236}">
                  <a16:creationId xmlns:a16="http://schemas.microsoft.com/office/drawing/2014/main" id="{BED66F66-CE4F-4655-915E-D24D8FC73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816"/>
              <a:ext cx="3423" cy="1968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 r="-6142"/>
              </a:stretch>
            </a:blipFill>
            <a:ln w="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22534" name="Text Box 6">
              <a:extLst>
                <a:ext uri="{FF2B5EF4-FFF2-40B4-BE49-F238E27FC236}">
                  <a16:creationId xmlns:a16="http://schemas.microsoft.com/office/drawing/2014/main" id="{529B9D62-EA0B-42DB-9E56-E8224E97A5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8" y="2496"/>
              <a:ext cx="21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l-SI" altLang="sl-SI" sz="1800">
                  <a:effectLst>
                    <a:outerShdw blurRad="38100" dist="38100" dir="2700000" algn="tl">
                      <a:srgbClr val="336699"/>
                    </a:outerShdw>
                  </a:effectLst>
                </a:rPr>
                <a:t>protozvezda in protoplaneti</a:t>
              </a:r>
            </a:p>
          </p:txBody>
        </p:sp>
      </p:grpSp>
      <p:sp>
        <p:nvSpPr>
          <p:cNvPr id="22530" name="Rectangle 2">
            <a:extLst>
              <a:ext uri="{FF2B5EF4-FFF2-40B4-BE49-F238E27FC236}">
                <a16:creationId xmlns:a16="http://schemas.microsoft.com/office/drawing/2014/main" id="{B1C594BC-0B15-44BC-9B22-2701206BF9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>
                <a:solidFill>
                  <a:schemeClr val="tx1"/>
                </a:solidFill>
                <a:effectLst>
                  <a:outerShdw blurRad="38100" dist="38100" dir="2700000" algn="tl">
                    <a:srgbClr val="336699"/>
                  </a:outerShdw>
                </a:effectLst>
              </a:rPr>
              <a:t>NASTANEK OSONČJA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64F837B4-55F9-4C2D-B9DD-5DB4612E0A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56388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600">
                <a:effectLst>
                  <a:outerShdw blurRad="38100" dist="38100" dir="2700000" algn="tl">
                    <a:srgbClr val="336699"/>
                  </a:outerShdw>
                </a:effectLst>
              </a:rPr>
              <a:t>starost: približno 4,6 milijarde let</a:t>
            </a:r>
          </a:p>
          <a:p>
            <a:pPr>
              <a:lnSpc>
                <a:spcPct val="90000"/>
              </a:lnSpc>
            </a:pPr>
            <a:r>
              <a:rPr lang="sl-SI" altLang="sl-SI" sz="2600">
                <a:effectLst>
                  <a:outerShdw blurRad="38100" dist="38100" dir="2700000" algn="tl">
                    <a:srgbClr val="336699"/>
                  </a:outerShdw>
                </a:effectLst>
              </a:rPr>
              <a:t>nastalo je iz velikega oblaka plinov in prahu (glavna sestavina oblaka je bil vodik)</a:t>
            </a:r>
          </a:p>
          <a:p>
            <a:pPr>
              <a:lnSpc>
                <a:spcPct val="90000"/>
              </a:lnSpc>
            </a:pPr>
            <a:r>
              <a:rPr lang="sl-SI" altLang="sl-SI" sz="2600">
                <a:effectLst>
                  <a:outerShdw blurRad="38100" dist="38100" dir="2700000" algn="tl">
                    <a:srgbClr val="336699"/>
                  </a:outerShdw>
                </a:effectLst>
              </a:rPr>
              <a:t>lastna gravitacija – krčenje oblaka</a:t>
            </a:r>
          </a:p>
          <a:p>
            <a:pPr>
              <a:lnSpc>
                <a:spcPct val="90000"/>
              </a:lnSpc>
            </a:pPr>
            <a:r>
              <a:rPr lang="sl-SI" altLang="sl-SI" sz="2600">
                <a:effectLst>
                  <a:outerShdw blurRad="38100" dist="38100" dir="2700000" algn="tl">
                    <a:srgbClr val="336699"/>
                  </a:outerShdw>
                </a:effectLst>
              </a:rPr>
              <a:t>središče oblaka – rast protozvezde (zametek današnjega Sonca)</a:t>
            </a:r>
          </a:p>
          <a:p>
            <a:pPr>
              <a:lnSpc>
                <a:spcPct val="90000"/>
              </a:lnSpc>
            </a:pPr>
            <a:r>
              <a:rPr lang="sl-SI" altLang="sl-SI" sz="2600">
                <a:effectLst>
                  <a:outerShdw blurRad="38100" dist="38100" dir="2700000" algn="tl">
                    <a:srgbClr val="336699"/>
                  </a:outerShdw>
                </a:effectLst>
              </a:rPr>
              <a:t>razporeditev snovi v              oblaku – neenakomerna</a:t>
            </a:r>
          </a:p>
          <a:p>
            <a:pPr>
              <a:lnSpc>
                <a:spcPct val="90000"/>
              </a:lnSpc>
            </a:pPr>
            <a:r>
              <a:rPr lang="sl-SI" altLang="sl-SI" sz="2600">
                <a:effectLst>
                  <a:outerShdw blurRad="38100" dist="38100" dir="2700000" algn="tl">
                    <a:srgbClr val="336699"/>
                  </a:outerShdw>
                </a:effectLst>
              </a:rPr>
              <a:t>okoli zgostitev – rast protoplanetov (zametkov današnjih)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 descr="Ra4-protoplanetary-disk">
            <a:extLst>
              <a:ext uri="{FF2B5EF4-FFF2-40B4-BE49-F238E27FC236}">
                <a16:creationId xmlns:a16="http://schemas.microsoft.com/office/drawing/2014/main" id="{A7AD4337-D27B-410A-A6D4-656D4EE01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295400"/>
            <a:ext cx="5434013" cy="3124200"/>
          </a:xfrm>
          <a:prstGeom prst="rect">
            <a:avLst/>
          </a:prstGeom>
          <a:blipFill dpi="0" rotWithShape="1">
            <a:blip r:embed="rId2"/>
            <a:srcRect/>
            <a:stretch>
              <a:fillRect r="-6142"/>
            </a:stretch>
          </a:blipFill>
          <a:ln w="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31747" name="Text Box 3">
            <a:extLst>
              <a:ext uri="{FF2B5EF4-FFF2-40B4-BE49-F238E27FC236}">
                <a16:creationId xmlns:a16="http://schemas.microsoft.com/office/drawing/2014/main" id="{E1DC5234-C800-46BF-9903-CA29EB925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962400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1800">
                <a:effectLst>
                  <a:outerShdw blurRad="38100" dist="38100" dir="2700000" algn="tl">
                    <a:srgbClr val="336699"/>
                  </a:outerShdw>
                </a:effectLst>
              </a:rPr>
              <a:t>protozvezda in protoplaneti</a:t>
            </a:r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742EB54C-E3B2-4071-A94C-236756732E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>
                <a:solidFill>
                  <a:schemeClr val="tx1"/>
                </a:solidFill>
                <a:effectLst>
                  <a:outerShdw blurRad="38100" dist="38100" dir="2700000" algn="tl">
                    <a:srgbClr val="336699"/>
                  </a:outerShdw>
                </a:effectLst>
              </a:rPr>
              <a:t>NASTANEK OSONČJA</a:t>
            </a:r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350C1F28-B392-4F9C-85A8-AAA04A55B8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600">
                <a:effectLst>
                  <a:outerShdw blurRad="38100" dist="38100" dir="2700000" algn="tl">
                    <a:srgbClr val="336699"/>
                  </a:outerShdw>
                </a:effectLst>
              </a:rPr>
              <a:t>privlačna sila protoplanetov – pritegovanje snovi, čiščenje okolice</a:t>
            </a:r>
          </a:p>
          <a:p>
            <a:pPr>
              <a:lnSpc>
                <a:spcPct val="90000"/>
              </a:lnSpc>
            </a:pPr>
            <a:r>
              <a:rPr lang="sl-SI" altLang="sl-SI" sz="2600">
                <a:effectLst>
                  <a:outerShdw blurRad="38100" dist="38100" dir="2700000" algn="tl">
                    <a:srgbClr val="336699"/>
                  </a:outerShdw>
                </a:effectLst>
              </a:rPr>
              <a:t>vir energije v Soncu postanejo jedrske reakcije – Sonce doseže stabilno fazo (ustaljena velikost, temperatura)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 descr="sun_full_disk_soho_09_14_1997">
            <a:extLst>
              <a:ext uri="{FF2B5EF4-FFF2-40B4-BE49-F238E27FC236}">
                <a16:creationId xmlns:a16="http://schemas.microsoft.com/office/drawing/2014/main" id="{ED113E58-F9FE-4838-A716-F0CCD75B7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524000"/>
            <a:ext cx="5638800" cy="4876800"/>
          </a:xfrm>
          <a:prstGeom prst="rect">
            <a:avLst/>
          </a:prstGeom>
          <a:blipFill dpi="0" rotWithShape="1">
            <a:blip r:embed="rId2"/>
            <a:srcRect/>
            <a:stretch>
              <a:fillRect b="-1056"/>
            </a:stretch>
          </a:blip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1CD9F827-0353-42C7-B0DE-1F05BBA4D8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>
                <a:solidFill>
                  <a:schemeClr val="tx1"/>
                </a:solidFill>
                <a:effectLst>
                  <a:outerShdw blurRad="38100" dist="38100" dir="2700000" algn="tl">
                    <a:srgbClr val="336699"/>
                  </a:outerShdw>
                </a:effectLst>
              </a:rPr>
              <a:t>SONCE – NAŠA ZVEZDA</a:t>
            </a:r>
          </a:p>
        </p:txBody>
      </p:sp>
      <p:sp>
        <p:nvSpPr>
          <p:cNvPr id="43015" name="Rectangle 7">
            <a:extLst>
              <a:ext uri="{FF2B5EF4-FFF2-40B4-BE49-F238E27FC236}">
                <a16:creationId xmlns:a16="http://schemas.microsoft.com/office/drawing/2014/main" id="{95A40A5F-F3D5-49AC-8D8A-7252577CBF0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6000" y="1447800"/>
            <a:ext cx="3048000" cy="4191000"/>
          </a:xfrm>
        </p:spPr>
        <p:txBody>
          <a:bodyPr/>
          <a:lstStyle/>
          <a:p>
            <a:r>
              <a:rPr lang="sl-SI" altLang="sl-SI" sz="2600">
                <a:effectLst>
                  <a:outerShdw blurRad="38100" dist="38100" dir="2700000" algn="tl">
                    <a:srgbClr val="336699"/>
                  </a:outerShdw>
                </a:effectLst>
              </a:rPr>
              <a:t>je edina zvezda našega osončja</a:t>
            </a:r>
          </a:p>
          <a:p>
            <a:r>
              <a:rPr lang="sl-SI" altLang="sl-SI" sz="2600">
                <a:effectLst>
                  <a:outerShdw blurRad="38100" dist="38100" dir="2700000" algn="tl">
                    <a:srgbClr val="336699"/>
                  </a:outerShdw>
                </a:effectLst>
              </a:rPr>
              <a:t>sestava: vodik (74%), helij (25%), drugi elementi (1%)</a:t>
            </a:r>
          </a:p>
          <a:p>
            <a:r>
              <a:rPr lang="sl-SI" altLang="sl-SI" sz="2600">
                <a:effectLst>
                  <a:outerShdw blurRad="38100" dist="38100" dir="2700000" algn="tl">
                    <a:srgbClr val="336699"/>
                  </a:outerShdw>
                </a:effectLst>
              </a:rPr>
              <a:t>z energijo oskrbuje celotno osončje</a:t>
            </a:r>
          </a:p>
        </p:txBody>
      </p:sp>
      <p:graphicFrame>
        <p:nvGraphicFramePr>
          <p:cNvPr id="43050" name="Group 42">
            <a:extLst>
              <a:ext uri="{FF2B5EF4-FFF2-40B4-BE49-F238E27FC236}">
                <a16:creationId xmlns:a16="http://schemas.microsoft.com/office/drawing/2014/main" id="{AD02076B-FC4A-40A8-9EA3-2CD7B0A2CF29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304800" y="5181600"/>
          <a:ext cx="5867400" cy="1219200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531494002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1564957284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629859223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vrtilni čas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volumen : volumen Zemlje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temperatura površje/središče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5634587"/>
                  </a:ext>
                </a:extLst>
              </a:tr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25,38 dni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1.300.000 : 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5500/15.000.000</a:t>
                      </a:r>
                      <a:r>
                        <a:rPr kumimoji="0" lang="en-US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°</a:t>
                      </a: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kumimoji="0" lang="en-US" altLang="sl-S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336699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000062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3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3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3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Rectangle 6" descr="800px-Terrestrial_planet_size_comparisons">
            <a:extLst>
              <a:ext uri="{FF2B5EF4-FFF2-40B4-BE49-F238E27FC236}">
                <a16:creationId xmlns:a16="http://schemas.microsoft.com/office/drawing/2014/main" id="{8CC57EEA-70DA-4D4C-8EE5-D37C79C09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33400"/>
            <a:ext cx="7543800" cy="3200400"/>
          </a:xfrm>
          <a:prstGeom prst="rect">
            <a:avLst/>
          </a:prstGeom>
          <a:blipFill dpi="0" rotWithShape="1">
            <a:blip r:embed="rId2"/>
            <a:srcRect/>
            <a:stretch>
              <a:fillRect b="-2536"/>
            </a:stretch>
          </a:blip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 sz="40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sp>
        <p:nvSpPr>
          <p:cNvPr id="48135" name="Text Box 7">
            <a:extLst>
              <a:ext uri="{FF2B5EF4-FFF2-40B4-BE49-F238E27FC236}">
                <a16:creationId xmlns:a16="http://schemas.microsoft.com/office/drawing/2014/main" id="{3EF7DB15-D048-4931-BF7D-87EEE637D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724400"/>
            <a:ext cx="7162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altLang="sl-SI" sz="4000">
                <a:effectLst>
                  <a:outerShdw blurRad="38100" dist="38100" dir="2700000" algn="tl">
                    <a:srgbClr val="336699"/>
                  </a:outerShdw>
                </a:effectLst>
              </a:rPr>
              <a:t>NOTRANJI, SKALNATI PLANETI</a:t>
            </a:r>
          </a:p>
        </p:txBody>
      </p:sp>
      <p:sp>
        <p:nvSpPr>
          <p:cNvPr id="48136" name="Text Box 8">
            <a:extLst>
              <a:ext uri="{FF2B5EF4-FFF2-40B4-BE49-F238E27FC236}">
                <a16:creationId xmlns:a16="http://schemas.microsoft.com/office/drawing/2014/main" id="{EFDC49D7-C9C8-4CEF-B88D-787224F5F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5908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1800">
                <a:effectLst>
                  <a:outerShdw blurRad="38100" dist="38100" dir="2700000" algn="tl">
                    <a:srgbClr val="336699"/>
                  </a:outerShdw>
                </a:effectLst>
              </a:rPr>
              <a:t>Merkur</a:t>
            </a:r>
          </a:p>
        </p:txBody>
      </p:sp>
      <p:sp>
        <p:nvSpPr>
          <p:cNvPr id="48137" name="Text Box 9">
            <a:extLst>
              <a:ext uri="{FF2B5EF4-FFF2-40B4-BE49-F238E27FC236}">
                <a16:creationId xmlns:a16="http://schemas.microsoft.com/office/drawing/2014/main" id="{BAD55E6F-D4A4-4D9E-A74E-DDEE0D5BB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0480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1800">
                <a:effectLst>
                  <a:outerShdw blurRad="38100" dist="38100" dir="2700000" algn="tl">
                    <a:srgbClr val="336699"/>
                  </a:outerShdw>
                </a:effectLst>
              </a:rPr>
              <a:t>Venera</a:t>
            </a:r>
          </a:p>
        </p:txBody>
      </p:sp>
      <p:sp>
        <p:nvSpPr>
          <p:cNvPr id="48138" name="Text Box 10">
            <a:extLst>
              <a:ext uri="{FF2B5EF4-FFF2-40B4-BE49-F238E27FC236}">
                <a16:creationId xmlns:a16="http://schemas.microsoft.com/office/drawing/2014/main" id="{976589EA-9EA1-4D42-AFAF-8039D358F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124200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1800">
                <a:effectLst>
                  <a:outerShdw blurRad="38100" dist="38100" dir="2700000" algn="tl">
                    <a:srgbClr val="336699"/>
                  </a:outerShdw>
                </a:effectLst>
              </a:rPr>
              <a:t>Zemlja</a:t>
            </a:r>
          </a:p>
        </p:txBody>
      </p:sp>
      <p:sp>
        <p:nvSpPr>
          <p:cNvPr id="48139" name="Text Box 11">
            <a:extLst>
              <a:ext uri="{FF2B5EF4-FFF2-40B4-BE49-F238E27FC236}">
                <a16:creationId xmlns:a16="http://schemas.microsoft.com/office/drawing/2014/main" id="{407391F7-9118-41DA-BBAD-4E311AA82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26670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1800">
                <a:effectLst>
                  <a:outerShdw blurRad="38100" dist="38100" dir="2700000" algn="tl">
                    <a:srgbClr val="336699"/>
                  </a:outerShdw>
                </a:effectLst>
              </a:rPr>
              <a:t>Mars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 animBg="1"/>
      <p:bldP spid="48135" grpId="0"/>
      <p:bldP spid="48136" grpId="0"/>
      <p:bldP spid="48137" grpId="0"/>
      <p:bldP spid="48138" grpId="0"/>
      <p:bldP spid="481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 descr="Reprocessed_Mariner_10_image_of_Mercury">
            <a:extLst>
              <a:ext uri="{FF2B5EF4-FFF2-40B4-BE49-F238E27FC236}">
                <a16:creationId xmlns:a16="http://schemas.microsoft.com/office/drawing/2014/main" id="{11F6CBF2-89C7-478E-B085-7AE4E9634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295400"/>
            <a:ext cx="4267200" cy="4038600"/>
          </a:xfrm>
          <a:prstGeom prst="rect">
            <a:avLst/>
          </a:prstGeom>
          <a:blipFill dpi="0" rotWithShape="1">
            <a:blip r:embed="rId2"/>
            <a:srcRect/>
            <a:stretch>
              <a:fillRect r="-1170"/>
            </a:stretch>
          </a:blip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10114825-8501-457F-96A1-FB56F8731A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>
                <a:solidFill>
                  <a:schemeClr val="tx1"/>
                </a:solidFill>
                <a:effectLst>
                  <a:outerShdw blurRad="38100" dist="38100" dir="2700000" algn="tl">
                    <a:srgbClr val="336699"/>
                  </a:outerShdw>
                </a:effectLst>
              </a:rPr>
              <a:t>MERKUR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A7EAF518-D9B8-4EE4-AFBD-5AC359769D1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524000"/>
            <a:ext cx="4038600" cy="2209800"/>
          </a:xfrm>
        </p:spPr>
        <p:txBody>
          <a:bodyPr/>
          <a:lstStyle/>
          <a:p>
            <a:r>
              <a:rPr lang="sl-SI" altLang="sl-SI" sz="2600">
                <a:effectLst>
                  <a:outerShdw blurRad="38100" dist="38100" dir="2700000" algn="tl">
                    <a:srgbClr val="336699"/>
                  </a:outerShdw>
                </a:effectLst>
              </a:rPr>
              <a:t>je najmanjši in Soncu najbližji planet</a:t>
            </a:r>
          </a:p>
          <a:p>
            <a:r>
              <a:rPr lang="sl-SI" altLang="sl-SI" sz="2600">
                <a:effectLst>
                  <a:outerShdw blurRad="38100" dist="38100" dir="2700000" algn="tl">
                    <a:srgbClr val="336699"/>
                  </a:outerShdw>
                </a:effectLst>
              </a:rPr>
              <a:t>posejan je s kraterji (tako kot Luna)</a:t>
            </a:r>
          </a:p>
        </p:txBody>
      </p:sp>
      <p:sp>
        <p:nvSpPr>
          <p:cNvPr id="52262" name="Text Box 38">
            <a:extLst>
              <a:ext uri="{FF2B5EF4-FFF2-40B4-BE49-F238E27FC236}">
                <a16:creationId xmlns:a16="http://schemas.microsoft.com/office/drawing/2014/main" id="{C86DB1C8-E540-4913-BE10-2572DEB41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00800"/>
            <a:ext cx="868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l-SI" altLang="sl-SI" sz="14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sp>
        <p:nvSpPr>
          <p:cNvPr id="52263" name="Text Box 39">
            <a:extLst>
              <a:ext uri="{FF2B5EF4-FFF2-40B4-BE49-F238E27FC236}">
                <a16:creationId xmlns:a16="http://schemas.microsoft.com/office/drawing/2014/main" id="{1D2D1211-0337-46D0-9DA6-47896CB14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324600"/>
            <a:ext cx="883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1200">
                <a:effectLst>
                  <a:outerShdw blurRad="38100" dist="38100" dir="2700000" algn="tl">
                    <a:srgbClr val="336699"/>
                  </a:outerShdw>
                </a:effectLst>
              </a:rPr>
              <a:t>*AE (</a:t>
            </a:r>
            <a:r>
              <a:rPr lang="sl-SI" altLang="sl-SI" sz="1200" b="1">
                <a:effectLst>
                  <a:outerShdw blurRad="38100" dist="38100" dir="2700000" algn="tl">
                    <a:srgbClr val="336699"/>
                  </a:outerShdw>
                </a:effectLst>
              </a:rPr>
              <a:t>a</a:t>
            </a:r>
            <a:r>
              <a:rPr lang="sl-SI" altLang="sl-SI" sz="1200">
                <a:effectLst>
                  <a:outerShdw blurRad="38100" dist="38100" dir="2700000" algn="tl">
                    <a:srgbClr val="336699"/>
                  </a:outerShdw>
                </a:effectLst>
              </a:rPr>
              <a:t>stronomska </a:t>
            </a:r>
            <a:r>
              <a:rPr lang="sl-SI" altLang="sl-SI" sz="1200" b="1">
                <a:effectLst>
                  <a:outerShdw blurRad="38100" dist="38100" dir="2700000" algn="tl">
                    <a:srgbClr val="336699"/>
                  </a:outerShdw>
                </a:effectLst>
              </a:rPr>
              <a:t>e</a:t>
            </a:r>
            <a:r>
              <a:rPr lang="sl-SI" altLang="sl-SI" sz="1200">
                <a:effectLst>
                  <a:outerShdw blurRad="38100" dist="38100" dir="2700000" algn="tl">
                    <a:srgbClr val="336699"/>
                  </a:outerShdw>
                </a:effectLst>
              </a:rPr>
              <a:t>nota) – povprečna oddaljenost Zemlje od Sonca = 1,496 </a:t>
            </a:r>
            <a:r>
              <a:rPr lang="sl-SI" altLang="sl-SI" sz="1200">
                <a:effectLst>
                  <a:outerShdw blurRad="38100" dist="38100" dir="2700000" algn="tl">
                    <a:srgbClr val="336699"/>
                  </a:outerShdw>
                </a:effectLst>
                <a:cs typeface="Arial" panose="020B0604020202020204" pitchFamily="34" charset="0"/>
              </a:rPr>
              <a:t>∙ 10</a:t>
            </a:r>
            <a:r>
              <a:rPr lang="sl-SI" altLang="sl-SI" sz="1200" baseline="30000">
                <a:effectLst>
                  <a:outerShdw blurRad="38100" dist="38100" dir="2700000" algn="tl">
                    <a:srgbClr val="336699"/>
                  </a:outerShdw>
                </a:effectLst>
                <a:cs typeface="Arial" panose="020B0604020202020204" pitchFamily="34" charset="0"/>
              </a:rPr>
              <a:t>8</a:t>
            </a:r>
            <a:r>
              <a:rPr lang="sl-SI" altLang="sl-SI" sz="1200">
                <a:effectLst>
                  <a:outerShdw blurRad="38100" dist="38100" dir="2700000" algn="tl">
                    <a:srgbClr val="336699"/>
                  </a:outerShdw>
                </a:effectLst>
                <a:cs typeface="Arial" panose="020B0604020202020204" pitchFamily="34" charset="0"/>
              </a:rPr>
              <a:t> km</a:t>
            </a:r>
          </a:p>
        </p:txBody>
      </p:sp>
      <p:graphicFrame>
        <p:nvGraphicFramePr>
          <p:cNvPr id="52416" name="Group 192">
            <a:extLst>
              <a:ext uri="{FF2B5EF4-FFF2-40B4-BE49-F238E27FC236}">
                <a16:creationId xmlns:a16="http://schemas.microsoft.com/office/drawing/2014/main" id="{18AC38DA-212B-4AC7-BBF8-D401E641D9D3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228600" y="4343400"/>
          <a:ext cx="8534400" cy="1719263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323420825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682040209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666023302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61304124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18506932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998672132"/>
                    </a:ext>
                  </a:extLst>
                </a:gridCol>
              </a:tblGrid>
              <a:tr h="990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oddaljenost od Sonca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obhodni čas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vrtilni čas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volumen : volumen Zemlje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št. lun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temperatura površja min/max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7623076"/>
                  </a:ext>
                </a:extLst>
              </a:tr>
              <a:tr h="712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0,387 AE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87,97 dni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58,65 dni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0,054 : 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-173/427</a:t>
                      </a:r>
                      <a:r>
                        <a:rPr kumimoji="0" lang="en-US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°</a:t>
                      </a: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kumimoji="0" lang="en-US" altLang="sl-S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336699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281387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2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  <p:bldP spid="52263" grpId="0"/>
    </p:bldLst>
  </p:timing>
</p:sld>
</file>

<file path=ppt/theme/theme1.xml><?xml version="1.0" encoding="utf-8"?>
<a:theme xmlns:a="http://schemas.openxmlformats.org/drawingml/2006/main" name="Privzeti načrt">
  <a:themeElements>
    <a:clrScheme name="Privzeti načrt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altLang="sl-SI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altLang="sl-SI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lnDef>
  </a:objectDefaults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903</Words>
  <Application>Microsoft Office PowerPoint</Application>
  <PresentationFormat>On-screen Show (4:3)</PresentationFormat>
  <Paragraphs>210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Arial</vt:lpstr>
      <vt:lpstr>Privzeti načrt</vt:lpstr>
      <vt:lpstr>NAŠE OSONČJE</vt:lpstr>
      <vt:lpstr>LEGA OSONČJA</vt:lpstr>
      <vt:lpstr>SESTAVA OSONČJA</vt:lpstr>
      <vt:lpstr>PowerPoint Presentation</vt:lpstr>
      <vt:lpstr>NASTANEK OSONČJA</vt:lpstr>
      <vt:lpstr>NASTANEK OSONČJA</vt:lpstr>
      <vt:lpstr>SONCE – NAŠA ZVEZDA</vt:lpstr>
      <vt:lpstr>PowerPoint Presentation</vt:lpstr>
      <vt:lpstr>MERKUR</vt:lpstr>
      <vt:lpstr>VENERA</vt:lpstr>
      <vt:lpstr>ZEMLJA</vt:lpstr>
      <vt:lpstr>LUNA</vt:lpstr>
      <vt:lpstr>MARS</vt:lpstr>
      <vt:lpstr>ASTEROIDI</vt:lpstr>
      <vt:lpstr>ZUNANJI PLANETI – PLINSKI ORJAKI</vt:lpstr>
      <vt:lpstr>JUPITER</vt:lpstr>
      <vt:lpstr>SATURN</vt:lpstr>
      <vt:lpstr>URAN</vt:lpstr>
      <vt:lpstr>NEPTUN</vt:lpstr>
      <vt:lpstr>PRITLIKAVI PLANETI</vt:lpstr>
      <vt:lpstr>KOMETI</vt:lpstr>
      <vt:lpstr>Viri: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2019-05-30T09:25:08Z</dcterms:created>
  <dcterms:modified xsi:type="dcterms:W3CDTF">2019-05-30T09:25:08Z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