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C7CD2"/>
    <a:srgbClr val="FFFFFF"/>
    <a:srgbClr val="CCECFF"/>
    <a:srgbClr val="7DD330"/>
    <a:srgbClr val="00CC00"/>
    <a:srgbClr val="1F7EE7"/>
    <a:srgbClr val="AE1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1C64D9B-1262-4FA6-9BEB-2CF2FD7C1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4B54FFD-2B14-4221-A198-FF546F09BC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FB02A6-F37B-4147-8125-428588F4DC2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6EA44D33-BDA4-4759-A4C9-AE53186D7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C7B87E10-6094-4046-B90F-497F6D93F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3DA2F17-76A4-40B9-945D-18DB450516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6428508-2582-4D57-B8C0-3D2F01ADC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C5BB21-63A8-47B3-A54D-A6CFDBA8879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48001AEC-B150-46BE-8BFD-297661F48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12F4E1F0-0B67-45AF-8955-EFD826468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8D0F9F5E-C734-4788-ADB7-ACDE29EBD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D3151-0926-4205-8766-A5525E040105}" type="slidenum">
              <a:rPr lang="sl-SI" altLang="sl-SI"/>
              <a:pPr eaLnBrk="1" hangingPunct="1"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929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2306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426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5812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6673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4574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942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0170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026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6690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;n,;jh iluil">
            <a:extLst>
              <a:ext uri="{FF2B5EF4-FFF2-40B4-BE49-F238E27FC236}">
                <a16:creationId xmlns:a16="http://schemas.microsoft.com/office/drawing/2014/main" id="{2D2D98BB-E86B-4FB5-A7D8-352E02811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8">
            <a:extLst>
              <a:ext uri="{FF2B5EF4-FFF2-40B4-BE49-F238E27FC236}">
                <a16:creationId xmlns:a16="http://schemas.microsoft.com/office/drawing/2014/main" id="{539C50E0-067E-4A9E-B89B-D2B9331D39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sl-SI" b="1">
                <a:solidFill>
                  <a:schemeClr val="bg1"/>
                </a:solidFill>
              </a:rPr>
              <a:t>Page </a:t>
            </a:r>
            <a:fld id="{D6E4C44A-00D3-4301-845C-A85C5DE8D487}" type="slidenum">
              <a:rPr lang="fr-FR" altLang="sl-SI" b="1">
                <a:solidFill>
                  <a:schemeClr val="bg1"/>
                </a:solidFill>
              </a:rPr>
              <a:pPr eaLnBrk="1" hangingPunct="1"/>
              <a:t>‹#›</a:t>
            </a:fld>
            <a:endParaRPr lang="fr-FR" altLang="sl-SI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lvvesolje.si/index.php?option=com_content&amp;view=article&amp;id=167:nali-najbolj-oddaljen-kvazar&amp;catid=1:novice&amp;Itemid=11" TargetMode="External"/><Relationship Id="rId3" Type="http://schemas.openxmlformats.org/officeDocument/2006/relationships/hyperlink" Target="http://student.pfmb.uni-mb.si/~vesolje/planeti.htm" TargetMode="External"/><Relationship Id="rId7" Type="http://schemas.openxmlformats.org/officeDocument/2006/relationships/hyperlink" Target="http://sl.wikipedia.org/wiki/Glavna_stran" TargetMode="External"/><Relationship Id="rId2" Type="http://schemas.openxmlformats.org/officeDocument/2006/relationships/hyperlink" Target="http://www.google.si/imghp?hl=sl&amp;tab=w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za.svarog.org/astronomija/asteroidi.php" TargetMode="External"/><Relationship Id="rId5" Type="http://schemas.openxmlformats.org/officeDocument/2006/relationships/hyperlink" Target="http://www.andros.si/vesolje/kometi.html" TargetMode="External"/><Relationship Id="rId4" Type="http://schemas.openxmlformats.org/officeDocument/2006/relationships/hyperlink" Target="http://www.educa.fmf.uni-lj.si/izodel/sola/2002/di/licen/planeti/index.html" TargetMode="External"/><Relationship Id="rId9" Type="http://schemas.openxmlformats.org/officeDocument/2006/relationships/hyperlink" Target="http://www.google.si/search?q=kometi&amp;oe=utf-8&amp;rls=org.mozilla:sl:official&amp;client=firefox-a&amp;um=1&amp;ie=UTF-8&amp;hl=sl&amp;tbm=isch&amp;source=og&amp;sa=N&amp;tab=wi&amp;biw=1280&amp;bih=642&amp;sei=vZ_OTrjTIoKaOuvmuY0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gdf ,  bnmklmùp">
            <a:extLst>
              <a:ext uri="{FF2B5EF4-FFF2-40B4-BE49-F238E27FC236}">
                <a16:creationId xmlns:a16="http://schemas.microsoft.com/office/drawing/2014/main" id="{30C62F75-E7E7-424C-898C-1DFF9238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13D313B8-BDD0-490C-B936-FF8FF146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10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>
              <a:defRPr/>
            </a:pPr>
            <a:r>
              <a:rPr lang="sl-SI" sz="4200" b="1" dirty="0">
                <a:ln w="9525">
                  <a:solidFill>
                    <a:srgbClr val="0C7CD2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OSNOVNI POJMI O VESOLJU</a:t>
            </a:r>
            <a:endParaRPr lang="fr-FR" sz="4200" b="1" i="1" dirty="0">
              <a:ln w="9525">
                <a:solidFill>
                  <a:srgbClr val="0C7CD2"/>
                </a:solidFill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27" descr="C:\Users\Anja\Desktop\Untitled 1.gif">
            <a:extLst>
              <a:ext uri="{FF2B5EF4-FFF2-40B4-BE49-F238E27FC236}">
                <a16:creationId xmlns:a16="http://schemas.microsoft.com/office/drawing/2014/main" id="{8860BE14-D97B-4CBB-8603-913BC369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288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oljeZBesedilom 6">
            <a:extLst>
              <a:ext uri="{FF2B5EF4-FFF2-40B4-BE49-F238E27FC236}">
                <a16:creationId xmlns:a16="http://schemas.microsoft.com/office/drawing/2014/main" id="{B475C2BA-1714-4433-AE13-42D14C57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949950"/>
            <a:ext cx="43195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900">
                <a:solidFill>
                  <a:schemeClr val="bg1"/>
                </a:solidFill>
                <a:latin typeface="Verdana" panose="020B0604030504040204" pitchFamily="34" charset="0"/>
              </a:rPr>
              <a:t>Mentorica: _____________</a:t>
            </a:r>
          </a:p>
          <a:p>
            <a:pPr eaLnBrk="1" hangingPunct="1"/>
            <a:r>
              <a:rPr lang="sl-SI" altLang="sl-SI" sz="1900">
                <a:solidFill>
                  <a:schemeClr val="bg1"/>
                </a:solidFill>
                <a:latin typeface="Verdana" panose="020B0604030504040204" pitchFamily="34" charset="0"/>
              </a:rPr>
              <a:t>Pripravila: ____________</a:t>
            </a:r>
          </a:p>
        </p:txBody>
      </p:sp>
      <p:sp>
        <p:nvSpPr>
          <p:cNvPr id="2" name="PoljeZBesedilom 7">
            <a:extLst>
              <a:ext uri="{FF2B5EF4-FFF2-40B4-BE49-F238E27FC236}">
                <a16:creationId xmlns:a16="http://schemas.microsoft.com/office/drawing/2014/main" id="{A5BF5A24-7341-43DD-A826-6A033000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21388"/>
            <a:ext cx="23764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900">
                <a:solidFill>
                  <a:schemeClr val="bg1"/>
                </a:solidFill>
                <a:latin typeface="Verdana" panose="020B0604030504040204" pitchFamily="34" charset="0"/>
              </a:rPr>
              <a:t>OŠ Polje</a:t>
            </a:r>
          </a:p>
          <a:p>
            <a:pPr eaLnBrk="1" hangingPunct="1"/>
            <a:r>
              <a:rPr lang="sl-SI" altLang="sl-SI" sz="1900" dirty="0">
                <a:solidFill>
                  <a:schemeClr val="bg1"/>
                </a:solidFill>
                <a:latin typeface="Verdana" panose="020B0604030504040204" pitchFamily="34" charset="0"/>
              </a:rPr>
              <a:t>November 2011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A320F95-80EF-4C2C-B66A-120A233B7C26}"/>
              </a:ext>
            </a:extLst>
          </p:cNvPr>
          <p:cNvSpPr txBox="1"/>
          <p:nvPr/>
        </p:nvSpPr>
        <p:spPr>
          <a:xfrm>
            <a:off x="323528" y="260648"/>
            <a:ext cx="48965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Črne luknje</a:t>
            </a:r>
          </a:p>
        </p:txBody>
      </p:sp>
      <p:sp>
        <p:nvSpPr>
          <p:cNvPr id="11267" name="PoljeZBesedilom 2">
            <a:extLst>
              <a:ext uri="{FF2B5EF4-FFF2-40B4-BE49-F238E27FC236}">
                <a16:creationId xmlns:a16="http://schemas.microsoft.com/office/drawing/2014/main" id="{AE7DE263-BDD0-4945-ABEB-5281CB0B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28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   Črna luknja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je zgostitev mase, katere težnostno polje je tolikšno, 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da ubežna hitrost presega hitrost svetlobe.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Teoretično so lahko črne luknje poljubne velikosti, od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mikroskopskih do skoraj velikosti vidnega Vesolja.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Čeprav je zveza »črna luknja« zelo razširjena, teorija ne govori 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kakršnikoli »luknji« v običajnem pomenu besede.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1268" name="Picture 4" descr="C:\Users\Anja\Desktop\zimbabwe black.JPG">
            <a:extLst>
              <a:ext uri="{FF2B5EF4-FFF2-40B4-BE49-F238E27FC236}">
                <a16:creationId xmlns:a16="http://schemas.microsoft.com/office/drawing/2014/main" id="{42403946-8454-48E3-9D35-1CA79E87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Anja\Desktop\crna_luknja.jpg">
            <a:extLst>
              <a:ext uri="{FF2B5EF4-FFF2-40B4-BE49-F238E27FC236}">
                <a16:creationId xmlns:a16="http://schemas.microsoft.com/office/drawing/2014/main" id="{305699B6-C19B-4673-B57F-BC85D675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05263"/>
            <a:ext cx="3132137" cy="2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C:\Users\Anja\Desktop\750px-Black_Hole_Milkyway.jpg">
            <a:extLst>
              <a:ext uri="{FF2B5EF4-FFF2-40B4-BE49-F238E27FC236}">
                <a16:creationId xmlns:a16="http://schemas.microsoft.com/office/drawing/2014/main" id="{91822043-2254-46C7-A7F5-6CD9CE68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05263"/>
            <a:ext cx="3168650" cy="253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4B80E51-2CEB-422E-980B-84086AAF79DA}"/>
              </a:ext>
            </a:extLst>
          </p:cNvPr>
          <p:cNvSpPr txBox="1"/>
          <p:nvPr/>
        </p:nvSpPr>
        <p:spPr>
          <a:xfrm>
            <a:off x="323528" y="332656"/>
            <a:ext cx="511256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Supernove</a:t>
            </a:r>
          </a:p>
        </p:txBody>
      </p:sp>
      <p:sp>
        <p:nvSpPr>
          <p:cNvPr id="12291" name="PoljeZBesedilom 2">
            <a:extLst>
              <a:ext uri="{FF2B5EF4-FFF2-40B4-BE49-F238E27FC236}">
                <a16:creationId xmlns:a16="http://schemas.microsoft.com/office/drawing/2014/main" id="{60276CD5-E163-4166-8D81-83A78D05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57338"/>
            <a:ext cx="705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Supernova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je zvezda, ki je imela kratko življenje in je eksplodirala. Povzroči izjemno svetle predmete iz plazme, ki postopoma postanejo nevidni v nekaj tednih ali celo mesecih.</a:t>
            </a:r>
          </a:p>
        </p:txBody>
      </p:sp>
      <p:pic>
        <p:nvPicPr>
          <p:cNvPr id="27652" name="Picture 4" descr="C:\Users\Anja\Desktop\750px-Keplers_supernova.jpg">
            <a:extLst>
              <a:ext uri="{FF2B5EF4-FFF2-40B4-BE49-F238E27FC236}">
                <a16:creationId xmlns:a16="http://schemas.microsoft.com/office/drawing/2014/main" id="{125F0EC6-25B8-4FB2-9D79-4734131A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396044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169C8D2-24E3-4B64-B5DC-ECB0CA9E89B6}"/>
              </a:ext>
            </a:extLst>
          </p:cNvPr>
          <p:cNvSpPr txBox="1"/>
          <p:nvPr/>
        </p:nvSpPr>
        <p:spPr>
          <a:xfrm>
            <a:off x="395536" y="332656"/>
            <a:ext cx="44644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Pulzarji</a:t>
            </a:r>
          </a:p>
        </p:txBody>
      </p:sp>
      <p:sp>
        <p:nvSpPr>
          <p:cNvPr id="13315" name="PoljeZBesedilom 2">
            <a:extLst>
              <a:ext uri="{FF2B5EF4-FFF2-40B4-BE49-F238E27FC236}">
                <a16:creationId xmlns:a16="http://schemas.microsoft.com/office/drawing/2014/main" id="{E181876C-16F0-4C23-ACCE-E2381C49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Pulzar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je zelo namagnetena, vrteča se nevtronska zvezda, ki oddaja žarke elektromagnetnega valovanja.</a:t>
            </a:r>
            <a:r>
              <a:rPr lang="sl-SI" altLang="sl-SI"/>
              <a:t> 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Glede na valovno območje pulziranja razdelimo pulzarje v radijske, rentgenske in gama pulzarje.</a:t>
            </a:r>
          </a:p>
        </p:txBody>
      </p:sp>
      <p:pic>
        <p:nvPicPr>
          <p:cNvPr id="13316" name="Picture 2" descr="C:\Users\Anja\Desktop\Cycle_of_pulsed_gamma_rays_from_the_Vela_pulsar.gif">
            <a:extLst>
              <a:ext uri="{FF2B5EF4-FFF2-40B4-BE49-F238E27FC236}">
                <a16:creationId xmlns:a16="http://schemas.microsoft.com/office/drawing/2014/main" id="{A6EE711C-619E-4926-9118-69E72DDC7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30241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Anja\Desktop\800px-Pulsar_schematic.svg.png">
            <a:extLst>
              <a:ext uri="{FF2B5EF4-FFF2-40B4-BE49-F238E27FC236}">
                <a16:creationId xmlns:a16="http://schemas.microsoft.com/office/drawing/2014/main" id="{39B00582-9514-47C7-B0BD-ACDE34E3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52738"/>
            <a:ext cx="50419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AAE9A8D-07AB-4075-9739-CA7B8B16DA09}"/>
              </a:ext>
            </a:extLst>
          </p:cNvPr>
          <p:cNvSpPr txBox="1"/>
          <p:nvPr/>
        </p:nvSpPr>
        <p:spPr>
          <a:xfrm>
            <a:off x="323528" y="548680"/>
            <a:ext cx="784887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Kvazarji</a:t>
            </a:r>
          </a:p>
        </p:txBody>
      </p:sp>
      <p:sp>
        <p:nvSpPr>
          <p:cNvPr id="14339" name="PoljeZBesedilom 2">
            <a:extLst>
              <a:ext uri="{FF2B5EF4-FFF2-40B4-BE49-F238E27FC236}">
                <a16:creationId xmlns:a16="http://schemas.microsoft.com/office/drawing/2014/main" id="{47740F63-0501-4D36-88CA-62407895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Kvazar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je astronomsko telo, ki je izredno močno in oddaljeno aktivno galaktično jedro. So zelo svetle, oddaljene galaksije. Njihov blišč osvetli okolico in nam s tem pomaga razumeti zgodnje vesolje oz. čas, ko so nastajale prve zvezde in galaksije.</a:t>
            </a:r>
          </a:p>
        </p:txBody>
      </p:sp>
      <p:pic>
        <p:nvPicPr>
          <p:cNvPr id="29698" name="Picture 2" descr="C:\Users\Anja\Desktop\750px-Black_hole_quasar_NASA.jpg">
            <a:extLst>
              <a:ext uri="{FF2B5EF4-FFF2-40B4-BE49-F238E27FC236}">
                <a16:creationId xmlns:a16="http://schemas.microsoft.com/office/drawing/2014/main" id="{E988E418-30AF-498B-BC69-8CADDD10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644900"/>
            <a:ext cx="3816350" cy="3052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700" name="Picture 4" descr="C:\Users\Anja\Desktop\stars-2184.jpg">
            <a:extLst>
              <a:ext uri="{FF2B5EF4-FFF2-40B4-BE49-F238E27FC236}">
                <a16:creationId xmlns:a16="http://schemas.microsoft.com/office/drawing/2014/main" id="{5F5C2B3E-D951-480F-9B05-8510048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22736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5CD4C18-F4CC-46A2-9C40-AFDA5C372F24}"/>
              </a:ext>
            </a:extLst>
          </p:cNvPr>
          <p:cNvSpPr txBox="1"/>
          <p:nvPr/>
        </p:nvSpPr>
        <p:spPr>
          <a:xfrm>
            <a:off x="251520" y="332656"/>
            <a:ext cx="55446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Zvezdni prah</a:t>
            </a:r>
          </a:p>
        </p:txBody>
      </p:sp>
      <p:sp>
        <p:nvSpPr>
          <p:cNvPr id="15363" name="PoljeZBesedilom 2">
            <a:extLst>
              <a:ext uri="{FF2B5EF4-FFF2-40B4-BE49-F238E27FC236}">
                <a16:creationId xmlns:a16="http://schemas.microsoft.com/office/drawing/2014/main" id="{616C86F1-E990-4889-860D-27A7D646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Zvezdni prah (</a:t>
            </a:r>
            <a:r>
              <a:rPr lang="sl-SI" altLang="sl-SI" i="1">
                <a:solidFill>
                  <a:schemeClr val="bg1"/>
                </a:solidFill>
              </a:rPr>
              <a:t>Stardust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) je ameriška vesoljska sonda agencije NASA, katere prvotni namen je bil raziskovanje sestave kometa Wild 2 in njegove kome. </a:t>
            </a:r>
            <a:r>
              <a:rPr lang="sl-SI" altLang="sl-SI">
                <a:solidFill>
                  <a:schemeClr val="bg1"/>
                </a:solidFill>
              </a:rPr>
              <a:t>Izstreljena je bila 7. februarja 1999.</a:t>
            </a: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0722" name="Picture 2" descr="C:\Users\Anja\Desktop\750px-Stardust_-_artist_concept_-_PIA13847.jpg">
            <a:extLst>
              <a:ext uri="{FF2B5EF4-FFF2-40B4-BE49-F238E27FC236}">
                <a16:creationId xmlns:a16="http://schemas.microsoft.com/office/drawing/2014/main" id="{4BAAAC32-1CAC-4268-B847-301F3959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71" y="2807177"/>
            <a:ext cx="5063529" cy="405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50B9793-BEB0-46FB-A24B-7F6A0DECFE7A}"/>
              </a:ext>
            </a:extLst>
          </p:cNvPr>
          <p:cNvSpPr txBox="1"/>
          <p:nvPr/>
        </p:nvSpPr>
        <p:spPr>
          <a:xfrm>
            <a:off x="467544" y="404664"/>
            <a:ext cx="31683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VIRI</a:t>
            </a:r>
          </a:p>
        </p:txBody>
      </p:sp>
      <p:sp>
        <p:nvSpPr>
          <p:cNvPr id="16387" name="PoljeZBesedilom 2">
            <a:extLst>
              <a:ext uri="{FF2B5EF4-FFF2-40B4-BE49-F238E27FC236}">
                <a16:creationId xmlns:a16="http://schemas.microsoft.com/office/drawing/2014/main" id="{C69B3658-3DA0-4329-B938-EA268595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748712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2"/>
              </a:rPr>
              <a:t>http://www.google.si/imghp?hl=sl&amp;tab=wi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3"/>
              </a:rPr>
              <a:t>http://student.pfmb.uni-mb.si/~vesolje/planeti.htm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4"/>
              </a:rPr>
              <a:t>http://www.educa.fmf.uni-lj.si/izodel/sola/2002/di/licen/planeti/index.html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5"/>
              </a:rPr>
              <a:t>http://www.andros.si/vesolje/kometi.html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6"/>
              </a:rPr>
              <a:t>http://baza.svarog.org/astronomija/asteroidi.php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7"/>
              </a:rPr>
              <a:t>http://sl.wikipedia.org/wiki/Glavna_stran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8"/>
              </a:rPr>
              <a:t>http://www.portalvvesolje.si/index.php?option=com_content&amp;view=artic</a:t>
            </a:r>
          </a:p>
          <a:p>
            <a:pPr eaLnBrk="1" hangingPunct="1"/>
            <a:r>
              <a:rPr lang="sl-SI" altLang="sl-SI" sz="2000" u="sng">
                <a:solidFill>
                  <a:schemeClr val="bg1"/>
                </a:solidFill>
                <a:hlinkClick r:id="rId8"/>
              </a:rPr>
              <a:t>le&amp;id=167:nali-najbolj-oddaljen-kvazar&amp;catid=1:novice&amp;Itemid=11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 sz="2000" u="sng">
                <a:solidFill>
                  <a:schemeClr val="bg1"/>
                </a:solidFill>
                <a:hlinkClick r:id="rId9"/>
              </a:rPr>
              <a:t>http://www.google.si/search?q=kometi&amp;oe=utf-8&amp;rls=org.mozilla:sl:official&amp;client=firefox-a&amp;um=1&amp;ie=UTF-8&amp;hl=sl&amp;tbm=isch&amp;source=og&amp;sa=N&amp;tab=wi&amp;biw=1280&amp;bih=642&amp;sei=vZ_OTrjTIoKaOuvmuY0P</a:t>
            </a:r>
            <a:endParaRPr lang="sl-SI" altLang="sl-SI" sz="2000" u="sng">
              <a:solidFill>
                <a:schemeClr val="bg1"/>
              </a:solidFill>
            </a:endParaRPr>
          </a:p>
          <a:p>
            <a:pPr eaLnBrk="1" hangingPunct="1"/>
            <a:endParaRPr lang="sl-SI" altLang="sl-SI" sz="2000" u="sng">
              <a:solidFill>
                <a:srgbClr val="0000FF"/>
              </a:solidFill>
            </a:endParaRPr>
          </a:p>
          <a:p>
            <a:pPr eaLnBrk="1" hangingPunct="1"/>
            <a:endParaRPr lang="sl-SI" altLang="sl-SI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>
            <a:extLst>
              <a:ext uri="{FF2B5EF4-FFF2-40B4-BE49-F238E27FC236}">
                <a16:creationId xmlns:a16="http://schemas.microsoft.com/office/drawing/2014/main" id="{A387DA8E-D786-4AE9-82FC-D5C37179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77041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sl-SI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BD527EF-BBEC-4035-9D5A-2FFEFF2D2009}"/>
              </a:ext>
            </a:extLst>
          </p:cNvPr>
          <p:cNvSpPr txBox="1"/>
          <p:nvPr/>
        </p:nvSpPr>
        <p:spPr>
          <a:xfrm>
            <a:off x="179512" y="260648"/>
            <a:ext cx="89644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Planeti</a:t>
            </a:r>
          </a:p>
        </p:txBody>
      </p:sp>
      <p:sp>
        <p:nvSpPr>
          <p:cNvPr id="3076" name="Pravokotnik 5">
            <a:extLst>
              <a:ext uri="{FF2B5EF4-FFF2-40B4-BE49-F238E27FC236}">
                <a16:creationId xmlns:a16="http://schemas.microsoft.com/office/drawing/2014/main" id="{9C1E8F27-1941-4371-A58F-D6364E34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3" y="3502025"/>
            <a:ext cx="376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</a:t>
            </a:r>
          </a:p>
        </p:txBody>
      </p:sp>
      <p:pic>
        <p:nvPicPr>
          <p:cNvPr id="3077" name="Picture 10" descr="C:\Users\Anja\Desktop\planet1.jpg">
            <a:extLst>
              <a:ext uri="{FF2B5EF4-FFF2-40B4-BE49-F238E27FC236}">
                <a16:creationId xmlns:a16="http://schemas.microsoft.com/office/drawing/2014/main" id="{B73F8DE6-DAF1-42FC-9ACC-1627089F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21558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oljeZBesedilom 8">
            <a:extLst>
              <a:ext uri="{FF2B5EF4-FFF2-40B4-BE49-F238E27FC236}">
                <a16:creationId xmlns:a16="http://schemas.microsoft.com/office/drawing/2014/main" id="{59A25586-AECF-486D-A513-DAE1D765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04813"/>
            <a:ext cx="100806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Merkur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Venera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Zemlja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Mars</a:t>
            </a: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Jupiter</a:t>
            </a: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Saturn</a:t>
            </a: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Uran</a:t>
            </a: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Neptun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C63EEFA-AA67-4EAC-B15A-99FFE227922D}"/>
              </a:ext>
            </a:extLst>
          </p:cNvPr>
          <p:cNvSpPr txBox="1"/>
          <p:nvPr/>
        </p:nvSpPr>
        <p:spPr>
          <a:xfrm>
            <a:off x="6444208" y="260648"/>
            <a:ext cx="2411760" cy="286232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l-SI">
                <a:solidFill>
                  <a:schemeClr val="bg1"/>
                </a:solidFill>
                <a:latin typeface="Verdana" pitchFamily="34" charset="0"/>
              </a:rPr>
              <a:t>Leta 2006 je Mednarodna astronomska unija na zasedanju potrdila, da se Pluton črta iz seznama planetov v našem osončju in se ga uvrsti med pritlikave planete.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0A7CD5D2-735C-4C4C-B3A7-895AFF5F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1808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Arial" charset="0"/>
              </a:rPr>
              <a:t>Merkur</a:t>
            </a:r>
            <a:endParaRPr lang="fr-FR" sz="3600" dirty="0">
              <a:ln w="18415" cmpd="sng">
                <a:solidFill>
                  <a:srgbClr val="0C7CD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97647529-5BEC-4FA0-8F8E-2B4275B1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77041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sl-SI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100" name="PoljeZBesedilom 3">
            <a:extLst>
              <a:ext uri="{FF2B5EF4-FFF2-40B4-BE49-F238E27FC236}">
                <a16:creationId xmlns:a16="http://schemas.microsoft.com/office/drawing/2014/main" id="{EC46863B-BB67-41C3-8D02-E9E82BF6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1375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Merkur je najmanjši in Soncu najbližji planet v Osončju. Sonce obkroži v 88 dneh. Vidimo ga lahko v jutranjem ali večernem mraku.</a:t>
            </a:r>
          </a:p>
          <a:p>
            <a:pPr eaLnBrk="1" hangingPunct="1"/>
            <a:r>
              <a:rPr lang="sv-SE" altLang="sl-SI">
                <a:solidFill>
                  <a:schemeClr val="bg1"/>
                </a:solidFill>
                <a:latin typeface="Verdana" panose="020B0604030504040204" pitchFamily="34" charset="0"/>
              </a:rPr>
              <a:t>Merkurjeva skorja naj bi bila debela med 100 in 200 km.</a:t>
            </a: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D0DF62-8463-498B-BA6D-9B8D001E2DC4}"/>
              </a:ext>
            </a:extLst>
          </p:cNvPr>
          <p:cNvSpPr txBox="1"/>
          <p:nvPr/>
        </p:nvSpPr>
        <p:spPr>
          <a:xfrm>
            <a:off x="395536" y="2276872"/>
            <a:ext cx="2304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sl-SI" sz="3600" dirty="0">
              <a:ln w="18415" cmpd="sng">
                <a:solidFill>
                  <a:srgbClr val="0C7CD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Venera</a:t>
            </a:r>
          </a:p>
        </p:txBody>
      </p:sp>
      <p:pic>
        <p:nvPicPr>
          <p:cNvPr id="4102" name="Picture 4" descr="C:\Users\Anja\Desktop\merkur1.jpg">
            <a:extLst>
              <a:ext uri="{FF2B5EF4-FFF2-40B4-BE49-F238E27FC236}">
                <a16:creationId xmlns:a16="http://schemas.microsoft.com/office/drawing/2014/main" id="{0263AE5C-61E1-4EEE-8A4B-C0253882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76475"/>
            <a:ext cx="29257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Anja\Desktop\venera2.jpg">
            <a:extLst>
              <a:ext uri="{FF2B5EF4-FFF2-40B4-BE49-F238E27FC236}">
                <a16:creationId xmlns:a16="http://schemas.microsoft.com/office/drawing/2014/main" id="{0C02737B-A5AE-49E5-B5FB-2B76A83B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425"/>
            <a:ext cx="2987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PoljeZBesedilom 8">
            <a:extLst>
              <a:ext uri="{FF2B5EF4-FFF2-40B4-BE49-F238E27FC236}">
                <a16:creationId xmlns:a16="http://schemas.microsoft.com/office/drawing/2014/main" id="{E8E6F870-910A-4492-B687-B82D59C29CD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700338" y="2997200"/>
            <a:ext cx="30241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Venera je notranji, drugi planet od Sonca v Osončju. Po Zemljini Luni je drugi najsvetlejši objekt na nočnem nebu. Po velikosti in obsegu je zelo podoben Zemlji. Zaradi teh podrobnosti ga včasih imenujejo Zemljin »sestrski planet«.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23C7F07-58DF-44B9-A574-FC5058BC0EA3}"/>
              </a:ext>
            </a:extLst>
          </p:cNvPr>
          <p:cNvSpPr txBox="1"/>
          <p:nvPr/>
        </p:nvSpPr>
        <p:spPr>
          <a:xfrm>
            <a:off x="323528" y="188640"/>
            <a:ext cx="48245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Zemlja</a:t>
            </a:r>
          </a:p>
        </p:txBody>
      </p:sp>
      <p:sp>
        <p:nvSpPr>
          <p:cNvPr id="5123" name="PoljeZBesedilom 2">
            <a:extLst>
              <a:ext uri="{FF2B5EF4-FFF2-40B4-BE49-F238E27FC236}">
                <a16:creationId xmlns:a16="http://schemas.microsoft.com/office/drawing/2014/main" id="{EAA37787-9841-4EDF-8AC8-A19EA0F9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35274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Zemlja je eden izmed planetov Osončja ter prostor, na katerem sta se razvila življenje in človeštvo. Po oddaljenosti od Sonca je tretji, po velikosti pa peti planet Sončevega sistema. Zemlja v sončnem sistemu predstavlja edini planet, ki na svoji površini premore tekočo vodo.</a:t>
            </a:r>
          </a:p>
        </p:txBody>
      </p:sp>
      <p:pic>
        <p:nvPicPr>
          <p:cNvPr id="20482" name="Picture 2" descr="C:\Users\Anja\Desktop\zemlja3.jpg">
            <a:extLst>
              <a:ext uri="{FF2B5EF4-FFF2-40B4-BE49-F238E27FC236}">
                <a16:creationId xmlns:a16="http://schemas.microsoft.com/office/drawing/2014/main" id="{0CED1E23-62E4-4286-9E0A-0941B99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27054"/>
            <a:ext cx="2952328" cy="283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C6B1C1-C6DF-4A32-9EC2-E019C08BAF66}"/>
              </a:ext>
            </a:extLst>
          </p:cNvPr>
          <p:cNvSpPr txBox="1"/>
          <p:nvPr/>
        </p:nvSpPr>
        <p:spPr>
          <a:xfrm>
            <a:off x="5004048" y="188640"/>
            <a:ext cx="33843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Mars</a:t>
            </a:r>
          </a:p>
        </p:txBody>
      </p:sp>
      <p:sp>
        <p:nvSpPr>
          <p:cNvPr id="5126" name="PoljeZBesedilom 5">
            <a:extLst>
              <a:ext uri="{FF2B5EF4-FFF2-40B4-BE49-F238E27FC236}">
                <a16:creationId xmlns:a16="http://schemas.microsoft.com/office/drawing/2014/main" id="{4CE04616-1134-4BE4-8486-ADA0574E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96975"/>
            <a:ext cx="35988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Mars je četrti planet od Sonca v Osončju in sedmi po velikosti. Imenuje se po rimskem bogu vojne Marsu, zaradi značilne rdeče barve pri opazovanju na nočnem nebu. Mars ima dve majhni luni, Fobos in Deimos.</a:t>
            </a:r>
          </a:p>
        </p:txBody>
      </p:sp>
      <p:pic>
        <p:nvPicPr>
          <p:cNvPr id="5127" name="Picture 3" descr="C:\Users\Anja\Desktop\mars.h1.jpg">
            <a:extLst>
              <a:ext uri="{FF2B5EF4-FFF2-40B4-BE49-F238E27FC236}">
                <a16:creationId xmlns:a16="http://schemas.microsoft.com/office/drawing/2014/main" id="{57EF0131-E42F-4971-B932-AC5DCE2C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525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5F08434-CF40-4FCB-8A5B-51F567B6C00E}"/>
              </a:ext>
            </a:extLst>
          </p:cNvPr>
          <p:cNvSpPr txBox="1"/>
          <p:nvPr/>
        </p:nvSpPr>
        <p:spPr>
          <a:xfrm>
            <a:off x="323528" y="188640"/>
            <a:ext cx="38164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Jupiter</a:t>
            </a:r>
          </a:p>
        </p:txBody>
      </p:sp>
      <p:sp>
        <p:nvSpPr>
          <p:cNvPr id="6147" name="PoljeZBesedilom 2">
            <a:extLst>
              <a:ext uri="{FF2B5EF4-FFF2-40B4-BE49-F238E27FC236}">
                <a16:creationId xmlns:a16="http://schemas.microsoft.com/office/drawing/2014/main" id="{A789A68A-900D-4F00-BC4C-13177A82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Jupiter je zunanji, peti planet od Sonca in je do sedaj največji znotraj našega Osončja. Jupiter so poimenovali po rimskem bogu Jupitru. Ta plinski velikan je 2,5-krat masivnejši kot vsi planeti skupaj, čeprav ima samo 1/1047 Sončeve mase. </a:t>
            </a:r>
          </a:p>
        </p:txBody>
      </p:sp>
      <p:pic>
        <p:nvPicPr>
          <p:cNvPr id="6148" name="Picture 2" descr="C:\Users\Anja\Desktop\jupite3.jpg">
            <a:extLst>
              <a:ext uri="{FF2B5EF4-FFF2-40B4-BE49-F238E27FC236}">
                <a16:creationId xmlns:a16="http://schemas.microsoft.com/office/drawing/2014/main" id="{1D3E7D22-F9D2-47DF-93FE-8B9CFCFA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C63CF40-2FB5-4EC9-8E48-D3A6A7F45F04}"/>
              </a:ext>
            </a:extLst>
          </p:cNvPr>
          <p:cNvSpPr txBox="1"/>
          <p:nvPr/>
        </p:nvSpPr>
        <p:spPr>
          <a:xfrm>
            <a:off x="467544" y="2636912"/>
            <a:ext cx="21602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Saturn</a:t>
            </a:r>
          </a:p>
        </p:txBody>
      </p:sp>
      <p:pic>
        <p:nvPicPr>
          <p:cNvPr id="6150" name="Picture 3" descr="C:\Users\Anja\Desktop\saturn1.jpg">
            <a:extLst>
              <a:ext uri="{FF2B5EF4-FFF2-40B4-BE49-F238E27FC236}">
                <a16:creationId xmlns:a16="http://schemas.microsoft.com/office/drawing/2014/main" id="{ABBF8647-FBF7-4243-AA06-44029323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013"/>
            <a:ext cx="29162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oljeZBesedilom 6">
            <a:extLst>
              <a:ext uri="{FF2B5EF4-FFF2-40B4-BE49-F238E27FC236}">
                <a16:creationId xmlns:a16="http://schemas.microsoft.com/office/drawing/2014/main" id="{C32818F2-01CC-4DB8-975F-17185C86F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429000"/>
            <a:ext cx="33131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Imenuje se po rimskem bogu Saturnu. Je plinski velikan, po velikosti drugi največji za Jupitrom.</a:t>
            </a:r>
            <a:r>
              <a:rPr lang="sl-SI" altLang="sl-SI"/>
              <a:t> 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Že od nekdaj je najbolj znan po svojih značilnih obročih. Njegova luna Titan je druga največja luna v Osončju za Jupitrovo luno Ganimed.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3A22506-9058-46BB-BA6C-24A0893152E2}"/>
              </a:ext>
            </a:extLst>
          </p:cNvPr>
          <p:cNvSpPr txBox="1"/>
          <p:nvPr/>
        </p:nvSpPr>
        <p:spPr>
          <a:xfrm>
            <a:off x="467544" y="476672"/>
            <a:ext cx="15841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Uran</a:t>
            </a:r>
          </a:p>
        </p:txBody>
      </p:sp>
      <p:pic>
        <p:nvPicPr>
          <p:cNvPr id="7171" name="Picture 2" descr="C:\Users\Anja\Desktop\uran.h2.jpg">
            <a:extLst>
              <a:ext uri="{FF2B5EF4-FFF2-40B4-BE49-F238E27FC236}">
                <a16:creationId xmlns:a16="http://schemas.microsoft.com/office/drawing/2014/main" id="{008AB4DA-58BC-4792-94B4-C1575958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8813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oljeZBesedilom 3">
            <a:extLst>
              <a:ext uri="{FF2B5EF4-FFF2-40B4-BE49-F238E27FC236}">
                <a16:creationId xmlns:a16="http://schemas.microsoft.com/office/drawing/2014/main" id="{D1279C00-9D6D-4E29-86FF-1B675DB8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84313"/>
            <a:ext cx="4824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Uran je prvi planet, ki je bil odkrit v modernem času. Ima 27 znanih lun. Imena teh lun so izbrana iz oseb v delih Williama Shakespearja in Alexandra Popa. Glavnih satelitov je pet: Miranda, Ariel, Umbriel, Titanija in Oberon.</a:t>
            </a:r>
          </a:p>
        </p:txBody>
      </p:sp>
      <p:sp>
        <p:nvSpPr>
          <p:cNvPr id="7173" name="PoljeZBesedilom 4">
            <a:extLst>
              <a:ext uri="{FF2B5EF4-FFF2-40B4-BE49-F238E27FC236}">
                <a16:creationId xmlns:a16="http://schemas.microsoft.com/office/drawing/2014/main" id="{C6868C9C-FA77-4FBC-8ED7-82AA6C26E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20713"/>
            <a:ext cx="331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Je plinski velikan, tretji največji po premeru in četrti največji po masi.</a:t>
            </a:r>
            <a:endParaRPr lang="sl-SI" altLang="sl-SI"/>
          </a:p>
        </p:txBody>
      </p:sp>
      <p:pic>
        <p:nvPicPr>
          <p:cNvPr id="7174" name="Picture 3" descr="C:\Users\Anja\Desktop\neptun6.jpg">
            <a:extLst>
              <a:ext uri="{FF2B5EF4-FFF2-40B4-BE49-F238E27FC236}">
                <a16:creationId xmlns:a16="http://schemas.microsoft.com/office/drawing/2014/main" id="{A64541EC-B70F-473F-A75D-5A042B0A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175"/>
            <a:ext cx="334803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1DBEC4F-7277-4AB7-A7F0-F4F1D5BE6718}"/>
              </a:ext>
            </a:extLst>
          </p:cNvPr>
          <p:cNvSpPr txBox="1"/>
          <p:nvPr/>
        </p:nvSpPr>
        <p:spPr>
          <a:xfrm>
            <a:off x="3635896" y="3645024"/>
            <a:ext cx="24482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36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Neptun</a:t>
            </a:r>
          </a:p>
        </p:txBody>
      </p:sp>
      <p:sp>
        <p:nvSpPr>
          <p:cNvPr id="7176" name="PoljeZBesedilom 7">
            <a:extLst>
              <a:ext uri="{FF2B5EF4-FFF2-40B4-BE49-F238E27FC236}">
                <a16:creationId xmlns:a16="http://schemas.microsoft.com/office/drawing/2014/main" id="{79FFE955-F40B-4513-88B3-9F7BE95FA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08500"/>
            <a:ext cx="5184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Neptun je zunanji, po oddaljenosti od Sonca osmi planet v Osončju, občasno pa deveti zaradi Plutonove izsredne tirnice.</a:t>
            </a:r>
            <a:r>
              <a:rPr lang="sl-SI" altLang="sl-SI"/>
              <a:t> 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Kmalu po odkritju so Neptun poimenovali preprosto »čezuranski planet«.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6804953-AD92-45C8-89D6-C999FA9D4D2B}"/>
              </a:ext>
            </a:extLst>
          </p:cNvPr>
          <p:cNvSpPr txBox="1"/>
          <p:nvPr/>
        </p:nvSpPr>
        <p:spPr>
          <a:xfrm>
            <a:off x="395536" y="188640"/>
            <a:ext cx="381642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Kometi</a:t>
            </a:r>
          </a:p>
        </p:txBody>
      </p:sp>
      <p:sp>
        <p:nvSpPr>
          <p:cNvPr id="8195" name="PoljeZBesedilom 3">
            <a:extLst>
              <a:ext uri="{FF2B5EF4-FFF2-40B4-BE49-F238E27FC236}">
                <a16:creationId xmlns:a16="http://schemas.microsoft.com/office/drawing/2014/main" id="{6AEE4E10-D90B-4E71-802B-8729065E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8135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   Komet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je majhno astronomsko telo, podobno asteroidu, vendar   sestavljen pretežno iz ledu.</a:t>
            </a:r>
            <a:r>
              <a:rPr lang="sl-SI" altLang="sl-SI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Včasih so komete zamenjevali z zvezdami in jih poimenovali zvezde repatice.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</a:rPr>
              <a:t>    Ko so blizu Sonca in so aktivni, imajo kometi nekaj različnih delov: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- jedro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- koma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- vodikov oblak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- prašen rep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- ionski rep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it-IT" altLang="sl-SI">
                <a:solidFill>
                  <a:schemeClr val="bg1"/>
                </a:solidFill>
                <a:latin typeface="Verdana" panose="020B0604030504040204" pitchFamily="34" charset="0"/>
              </a:rPr>
              <a:t>Kometi so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altLang="sl-SI">
                <a:solidFill>
                  <a:schemeClr val="bg1"/>
                </a:solidFill>
                <a:latin typeface="Verdana" panose="020B0604030504040204" pitchFamily="34" charset="0"/>
              </a:rPr>
              <a:t>vidni le, ko so blizu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it-IT" altLang="sl-SI">
                <a:solidFill>
                  <a:schemeClr val="bg1"/>
                </a:solidFill>
                <a:latin typeface="Verdana" panose="020B0604030504040204" pitchFamily="34" charset="0"/>
              </a:rPr>
              <a:t>Soncu.</a:t>
            </a: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196" name="Picture 3" descr="C:\Users\Anja\Desktop\what-is-a-comet.WidePlayer.jpg">
            <a:extLst>
              <a:ext uri="{FF2B5EF4-FFF2-40B4-BE49-F238E27FC236}">
                <a16:creationId xmlns:a16="http://schemas.microsoft.com/office/drawing/2014/main" id="{2F263003-4056-4194-AA30-FEBB3AE6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9243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C7C61DB-7C49-4DDE-A0B1-2B39B35E4FC2}"/>
              </a:ext>
            </a:extLst>
          </p:cNvPr>
          <p:cNvSpPr txBox="1"/>
          <p:nvPr/>
        </p:nvSpPr>
        <p:spPr>
          <a:xfrm>
            <a:off x="323528" y="260648"/>
            <a:ext cx="446449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Asteroidi</a:t>
            </a:r>
          </a:p>
        </p:txBody>
      </p:sp>
      <p:sp>
        <p:nvSpPr>
          <p:cNvPr id="9219" name="PoljeZBesedilom 2">
            <a:extLst>
              <a:ext uri="{FF2B5EF4-FFF2-40B4-BE49-F238E27FC236}">
                <a16:creationId xmlns:a16="http://schemas.microsoft.com/office/drawing/2014/main" id="{F3D3E12D-F017-46C1-9EB0-E919ED19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Asteroid je majhno, trdno nebesno telo v našem Osončju, ki 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kroži okoli Sonca.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Je vrsta malega planeta in je veliko manjši od planetov.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Nekateri asteroidi imajo tudi lune.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Prvi asteroid je bil Ceres.</a:t>
            </a:r>
          </a:p>
        </p:txBody>
      </p:sp>
      <p:pic>
        <p:nvPicPr>
          <p:cNvPr id="24578" name="Picture 2" descr="C:\Users\Anja\Desktop\ida.jpg">
            <a:extLst>
              <a:ext uri="{FF2B5EF4-FFF2-40B4-BE49-F238E27FC236}">
                <a16:creationId xmlns:a16="http://schemas.microsoft.com/office/drawing/2014/main" id="{0EBD5848-F610-45BB-8F54-00A947EC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025" y="2996952"/>
            <a:ext cx="525597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4EE2832-ABF0-4076-BB8F-A96BBD1F42DE}"/>
              </a:ext>
            </a:extLst>
          </p:cNvPr>
          <p:cNvSpPr txBox="1"/>
          <p:nvPr/>
        </p:nvSpPr>
        <p:spPr>
          <a:xfrm>
            <a:off x="323528" y="260648"/>
            <a:ext cx="43924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4800" dirty="0">
                <a:ln w="18415" cmpd="sng">
                  <a:solidFill>
                    <a:srgbClr val="0C7CD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Meglice</a:t>
            </a:r>
          </a:p>
        </p:txBody>
      </p:sp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4E653222-60F5-4B7F-9E4B-94A65CC07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1375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</a:t>
            </a:r>
            <a:r>
              <a:rPr lang="sl-SI" altLang="sl-SI" b="1">
                <a:solidFill>
                  <a:schemeClr val="bg1"/>
                </a:solidFill>
                <a:latin typeface="Verdana" panose="020B0604030504040204" pitchFamily="34" charset="0"/>
              </a:rPr>
              <a:t>Meglica</a:t>
            </a: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je medzvezdni oblak prašnih delcev in plinov. Nekdaj so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z meglicami poimenovali vsa astronomska telesa izven naše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Galaksije, kakor tudi galaksije.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Meglice so razvrščene po načinu osvetljenosti: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 - Difuzne meglice</a:t>
            </a:r>
          </a:p>
          <a:p>
            <a:pPr lvl="1"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- Emisijske meglice</a:t>
            </a:r>
          </a:p>
          <a:p>
            <a:pPr lvl="1"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- Refleksijske meglice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  - Temne meglice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solidFill>
                  <a:schemeClr val="bg1"/>
                </a:solidFill>
                <a:latin typeface="Verdana" panose="020B0604030504040204" pitchFamily="34" charset="0"/>
              </a:rPr>
              <a:t>    V meglicah se rojevajo zvezde.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eaLnBrk="1" hangingPunct="1"/>
            <a:endParaRPr lang="sl-SI" altLang="sl-SI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5602" name="Picture 2" descr="C:\Users\Anja\Desktop\563px-Nursery_of_New_Stars_-_GPN-2000-000972.jpg">
            <a:extLst>
              <a:ext uri="{FF2B5EF4-FFF2-40B4-BE49-F238E27FC236}">
                <a16:creationId xmlns:a16="http://schemas.microsoft.com/office/drawing/2014/main" id="{857A218E-ADA7-4304-A13E-69DF721A2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3200400"/>
            <a:ext cx="34321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Anja\Desktop\stars-2184.jpg">
            <a:extLst>
              <a:ext uri="{FF2B5EF4-FFF2-40B4-BE49-F238E27FC236}">
                <a16:creationId xmlns:a16="http://schemas.microsoft.com/office/drawing/2014/main" id="{937AC5C9-B6F1-4D08-9F67-7472A6C8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210" y="1"/>
            <a:ext cx="2059789" cy="21328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On-screen Show (4:3)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2019-05-30T09:25:14Z</dcterms:created>
  <dcterms:modified xsi:type="dcterms:W3CDTF">2019-05-30T09:25:15Z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