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nakokraki trikotnik 9">
            <a:extLst>
              <a:ext uri="{FF2B5EF4-FFF2-40B4-BE49-F238E27FC236}">
                <a16:creationId xmlns:a16="http://schemas.microsoft.com/office/drawing/2014/main" id="{5F158C18-A88B-4C38-82DE-CC7139A51D64}"/>
              </a:ext>
            </a:extLst>
          </p:cNvPr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sl-SI"/>
              <a:t>Kliknite, če želite urediti slog podnaslova matrice</a:t>
            </a:r>
            <a:endParaRPr lang="en-US"/>
          </a:p>
        </p:txBody>
      </p:sp>
      <p:sp>
        <p:nvSpPr>
          <p:cNvPr id="5" name="Ograda datuma 27">
            <a:extLst>
              <a:ext uri="{FF2B5EF4-FFF2-40B4-BE49-F238E27FC236}">
                <a16:creationId xmlns:a16="http://schemas.microsoft.com/office/drawing/2014/main" id="{0976E0CE-FEC1-460E-B827-2448B6F46D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 smtClean="0"/>
            </a:lvl1pPr>
          </a:lstStyle>
          <a:p>
            <a:pPr>
              <a:defRPr/>
            </a:pPr>
            <a:fld id="{DD104C66-EB19-4703-A2E4-63255DB932F7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6" name="Ograda noge 16">
            <a:extLst>
              <a:ext uri="{FF2B5EF4-FFF2-40B4-BE49-F238E27FC236}">
                <a16:creationId xmlns:a16="http://schemas.microsoft.com/office/drawing/2014/main" id="{3EE11A68-5D2B-440C-98BB-1E7E1A6B6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28">
            <a:extLst>
              <a:ext uri="{FF2B5EF4-FFF2-40B4-BE49-F238E27FC236}">
                <a16:creationId xmlns:a16="http://schemas.microsoft.com/office/drawing/2014/main" id="{4CE7FA85-A6E9-4417-A514-4702816BE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>
              <a:defRPr sz="1300">
                <a:solidFill>
                  <a:srgbClr val="FFFFFF"/>
                </a:solidFill>
              </a:defRPr>
            </a:lvl1pPr>
          </a:lstStyle>
          <a:p>
            <a:fld id="{9AE40E7B-20B6-42F4-9EC7-9B3C92F51E3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349409465"/>
      </p:ext>
    </p:extLst>
  </p:cSld>
  <p:clrMapOvr>
    <a:masterClrMapping/>
  </p:clrMapOvr>
  <p:transition>
    <p:pull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13">
            <a:extLst>
              <a:ext uri="{FF2B5EF4-FFF2-40B4-BE49-F238E27FC236}">
                <a16:creationId xmlns:a16="http://schemas.microsoft.com/office/drawing/2014/main" id="{96E8C9F0-0F30-41A4-817E-C43B75281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B7C0C-3CCD-4098-9141-674FBA703329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Ograda noge 2">
            <a:extLst>
              <a:ext uri="{FF2B5EF4-FFF2-40B4-BE49-F238E27FC236}">
                <a16:creationId xmlns:a16="http://schemas.microsoft.com/office/drawing/2014/main" id="{7AB703B3-454D-4A07-9881-07CE25B1A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22">
            <a:extLst>
              <a:ext uri="{FF2B5EF4-FFF2-40B4-BE49-F238E27FC236}">
                <a16:creationId xmlns:a16="http://schemas.microsoft.com/office/drawing/2014/main" id="{613D1F9C-3B78-47F6-8E1A-633DF39CF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9C7502-5089-402A-817D-0935510FD2D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825747548"/>
      </p:ext>
    </p:extLst>
  </p:cSld>
  <p:clrMapOvr>
    <a:masterClrMapping/>
  </p:clrMapOvr>
  <p:transition>
    <p:pull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13">
            <a:extLst>
              <a:ext uri="{FF2B5EF4-FFF2-40B4-BE49-F238E27FC236}">
                <a16:creationId xmlns:a16="http://schemas.microsoft.com/office/drawing/2014/main" id="{A79C4C44-943D-40BE-9954-49B736124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D4BBE-E832-4124-A9D6-EA7A54E541A6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Ograda noge 2">
            <a:extLst>
              <a:ext uri="{FF2B5EF4-FFF2-40B4-BE49-F238E27FC236}">
                <a16:creationId xmlns:a16="http://schemas.microsoft.com/office/drawing/2014/main" id="{DCF9E029-A633-451F-9E63-682521A63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22">
            <a:extLst>
              <a:ext uri="{FF2B5EF4-FFF2-40B4-BE49-F238E27FC236}">
                <a16:creationId xmlns:a16="http://schemas.microsoft.com/office/drawing/2014/main" id="{4D6D38B2-DF0A-43ED-B61C-777675461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5D44A5-9E27-4BA5-9B57-F6B85B01507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271645712"/>
      </p:ext>
    </p:extLst>
  </p:cSld>
  <p:clrMapOvr>
    <a:masterClrMapping/>
  </p:clrMapOvr>
  <p:transition>
    <p:pull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3">
            <a:extLst>
              <a:ext uri="{FF2B5EF4-FFF2-40B4-BE49-F238E27FC236}">
                <a16:creationId xmlns:a16="http://schemas.microsoft.com/office/drawing/2014/main" id="{7E3AF2E6-F5DD-4482-9C66-6DBD3BA1BF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CF2D8-43F6-4317-BA28-BA03050FF1CB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Ograda noge 4">
            <a:extLst>
              <a:ext uri="{FF2B5EF4-FFF2-40B4-BE49-F238E27FC236}">
                <a16:creationId xmlns:a16="http://schemas.microsoft.com/office/drawing/2014/main" id="{96E91A0E-66C6-4048-827D-D9363DF81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>
            <a:extLst>
              <a:ext uri="{FF2B5EF4-FFF2-40B4-BE49-F238E27FC236}">
                <a16:creationId xmlns:a16="http://schemas.microsoft.com/office/drawing/2014/main" id="{150E0F2C-8BB4-48E2-8F77-EC07E5F95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DD82EC-F20E-4EEB-ACD4-2805251D1A2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130239447"/>
      </p:ext>
    </p:extLst>
  </p:cSld>
  <p:clrMapOvr>
    <a:masterClrMapping/>
  </p:clrMapOvr>
  <p:transition>
    <p:pull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Pr>
        <a:gradFill rotWithShape="1">
          <a:gsLst>
            <a:gs pos="0">
              <a:srgbClr val="000000"/>
            </a:gs>
            <a:gs pos="60001">
              <a:srgbClr val="000000"/>
            </a:gs>
            <a:gs pos="100000">
              <a:srgbClr val="6C6C6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otni trikotnik 9">
            <a:extLst>
              <a:ext uri="{FF2B5EF4-FFF2-40B4-BE49-F238E27FC236}">
                <a16:creationId xmlns:a16="http://schemas.microsoft.com/office/drawing/2014/main" id="{9A499C46-CD98-4D25-858C-790F2FA0608B}"/>
              </a:ext>
            </a:extLst>
          </p:cNvPr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Enakokraki trikotnik 11">
            <a:extLst>
              <a:ext uri="{FF2B5EF4-FFF2-40B4-BE49-F238E27FC236}">
                <a16:creationId xmlns:a16="http://schemas.microsoft.com/office/drawing/2014/main" id="{96A19ECA-A5AB-413D-BB77-B6587A984843}"/>
              </a:ext>
            </a:extLst>
          </p:cNvPr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Raven konektor 14">
            <a:extLst>
              <a:ext uri="{FF2B5EF4-FFF2-40B4-BE49-F238E27FC236}">
                <a16:creationId xmlns:a16="http://schemas.microsoft.com/office/drawing/2014/main" id="{2CB84E74-A412-435E-8AEE-2FF8AD3A4664}"/>
              </a:ext>
            </a:extLst>
          </p:cNvPr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Raven konektor 15">
            <a:extLst>
              <a:ext uri="{FF2B5EF4-FFF2-40B4-BE49-F238E27FC236}">
                <a16:creationId xmlns:a16="http://schemas.microsoft.com/office/drawing/2014/main" id="{57A379BB-AD24-45CF-9DD4-1F1C6ADEC868}"/>
              </a:ext>
            </a:extLst>
          </p:cNvPr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8" name="Ograda datuma 3">
            <a:extLst>
              <a:ext uri="{FF2B5EF4-FFF2-40B4-BE49-F238E27FC236}">
                <a16:creationId xmlns:a16="http://schemas.microsoft.com/office/drawing/2014/main" id="{909753A3-CF22-4203-8B57-95F7E5AA71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2AA493-434D-4783-BE32-6F440D430FB6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9" name="Ograda noge 4">
            <a:extLst>
              <a:ext uri="{FF2B5EF4-FFF2-40B4-BE49-F238E27FC236}">
                <a16:creationId xmlns:a16="http://schemas.microsoft.com/office/drawing/2014/main" id="{603C5DD2-051C-42C9-B71B-88F9B7ACB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" name="Ograda številke diapozitiva 5">
            <a:extLst>
              <a:ext uri="{FF2B5EF4-FFF2-40B4-BE49-F238E27FC236}">
                <a16:creationId xmlns:a16="http://schemas.microsoft.com/office/drawing/2014/main" id="{1138C3B9-4322-420B-B66A-84F3F6293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fld id="{F33862BC-7708-485E-8874-4F7E9AC4C70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932221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5" name="Ograda datuma 4">
            <a:extLst>
              <a:ext uri="{FF2B5EF4-FFF2-40B4-BE49-F238E27FC236}">
                <a16:creationId xmlns:a16="http://schemas.microsoft.com/office/drawing/2014/main" id="{8BA47ED9-678B-4C1B-9873-7BE739940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78DEE-CCA6-4C38-9663-5E77CF555FDA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6" name="Ograda noge 5">
            <a:extLst>
              <a:ext uri="{FF2B5EF4-FFF2-40B4-BE49-F238E27FC236}">
                <a16:creationId xmlns:a16="http://schemas.microsoft.com/office/drawing/2014/main" id="{38986D2A-FB13-4FFC-91A8-30E0AFEAB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6">
            <a:extLst>
              <a:ext uri="{FF2B5EF4-FFF2-40B4-BE49-F238E27FC236}">
                <a16:creationId xmlns:a16="http://schemas.microsoft.com/office/drawing/2014/main" id="{103C2C01-F5DA-4B1C-9C16-AD8A1C963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42E6F3-6884-489D-AF82-19BABD32556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733421139"/>
      </p:ext>
    </p:extLst>
  </p:cSld>
  <p:clrMapOvr>
    <a:masterClrMapping/>
  </p:clrMapOvr>
  <p:transition>
    <p:pull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vsebine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7" name="Ograda datuma 6">
            <a:extLst>
              <a:ext uri="{FF2B5EF4-FFF2-40B4-BE49-F238E27FC236}">
                <a16:creationId xmlns:a16="http://schemas.microsoft.com/office/drawing/2014/main" id="{BBF4400B-189B-410F-8523-FE7218FFA5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E7AE93-CA89-45C0-96C0-6D75C7EEC183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8" name="Ograda noge 7">
            <a:extLst>
              <a:ext uri="{FF2B5EF4-FFF2-40B4-BE49-F238E27FC236}">
                <a16:creationId xmlns:a16="http://schemas.microsoft.com/office/drawing/2014/main" id="{FF751BAB-7888-49AC-8E78-E2D87092B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Ograda številke diapozitiva 8">
            <a:extLst>
              <a:ext uri="{FF2B5EF4-FFF2-40B4-BE49-F238E27FC236}">
                <a16:creationId xmlns:a16="http://schemas.microsoft.com/office/drawing/2014/main" id="{254D5FED-9588-4A78-AA79-288FFC882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>
              <a:defRPr/>
            </a:lvl1pPr>
          </a:lstStyle>
          <a:p>
            <a:fld id="{36ADA8E0-5DD2-481A-96C1-755A57586B5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7323057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datuma 13">
            <a:extLst>
              <a:ext uri="{FF2B5EF4-FFF2-40B4-BE49-F238E27FC236}">
                <a16:creationId xmlns:a16="http://schemas.microsoft.com/office/drawing/2014/main" id="{F7A268BD-F0B9-478C-9AE6-B68280E4C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72EB0-74B8-487A-B0C9-E9DD8911037B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4" name="Ograda noge 2">
            <a:extLst>
              <a:ext uri="{FF2B5EF4-FFF2-40B4-BE49-F238E27FC236}">
                <a16:creationId xmlns:a16="http://schemas.microsoft.com/office/drawing/2014/main" id="{7F7E1DC1-5A25-4A2C-8E78-5D741D188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22">
            <a:extLst>
              <a:ext uri="{FF2B5EF4-FFF2-40B4-BE49-F238E27FC236}">
                <a16:creationId xmlns:a16="http://schemas.microsoft.com/office/drawing/2014/main" id="{FCFAE625-11C7-40E7-AF69-275A4F7FB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172964-595F-4A46-85C7-9953918851E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598374067"/>
      </p:ext>
    </p:extLst>
  </p:cSld>
  <p:clrMapOvr>
    <a:masterClrMapping/>
  </p:clrMapOvr>
  <p:transition>
    <p:pull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3">
            <a:extLst>
              <a:ext uri="{FF2B5EF4-FFF2-40B4-BE49-F238E27FC236}">
                <a16:creationId xmlns:a16="http://schemas.microsoft.com/office/drawing/2014/main" id="{829D444F-7DA9-4340-8884-35BDB9B67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8F20D-66BB-4820-851D-D3212D9CBBDD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3" name="Ograda noge 2">
            <a:extLst>
              <a:ext uri="{FF2B5EF4-FFF2-40B4-BE49-F238E27FC236}">
                <a16:creationId xmlns:a16="http://schemas.microsoft.com/office/drawing/2014/main" id="{E4706BDA-6CE3-41AD-B55D-2FAC002A3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Ograda številke diapozitiva 22">
            <a:extLst>
              <a:ext uri="{FF2B5EF4-FFF2-40B4-BE49-F238E27FC236}">
                <a16:creationId xmlns:a16="http://schemas.microsoft.com/office/drawing/2014/main" id="{276EF61F-8367-452F-B994-153C33F7C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68B318-0364-48C3-8690-68B91F6F646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341199333"/>
      </p:ext>
    </p:extLst>
  </p:cSld>
  <p:clrMapOvr>
    <a:masterClrMapping/>
  </p:clrMapOvr>
  <p:transition>
    <p:pull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5" name="Ograda datuma 4">
            <a:extLst>
              <a:ext uri="{FF2B5EF4-FFF2-40B4-BE49-F238E27FC236}">
                <a16:creationId xmlns:a16="http://schemas.microsoft.com/office/drawing/2014/main" id="{2F7516D4-6AF9-4845-A509-6C7631AF63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BFA952CF-717D-4769-B9A7-313FEEA9B07F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6" name="Ograda noge 5">
            <a:extLst>
              <a:ext uri="{FF2B5EF4-FFF2-40B4-BE49-F238E27FC236}">
                <a16:creationId xmlns:a16="http://schemas.microsoft.com/office/drawing/2014/main" id="{96304DB6-77B4-490C-9102-BE44C151D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6">
            <a:extLst>
              <a:ext uri="{FF2B5EF4-FFF2-40B4-BE49-F238E27FC236}">
                <a16:creationId xmlns:a16="http://schemas.microsoft.com/office/drawing/2014/main" id="{1C7326C4-179F-42FC-B029-F06FFAE73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fld id="{C2F5B928-3A86-458C-852D-319D2A6BEB2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8831827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bg>
      <p:bgPr>
        <a:gradFill rotWithShape="1">
          <a:gsLst>
            <a:gs pos="0">
              <a:srgbClr val="000000"/>
            </a:gs>
            <a:gs pos="60001">
              <a:srgbClr val="000000"/>
            </a:gs>
            <a:gs pos="100000">
              <a:srgbClr val="6C6C6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sl-SI" noProof="0"/>
              <a:t>Kliknite ikono, če želite dodati sliko</a:t>
            </a:r>
            <a:endParaRPr lang="en-US" noProof="0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4">
            <a:extLst>
              <a:ext uri="{FF2B5EF4-FFF2-40B4-BE49-F238E27FC236}">
                <a16:creationId xmlns:a16="http://schemas.microsoft.com/office/drawing/2014/main" id="{278B1FE3-C061-44F9-824E-58169FFB02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D6F61C91-52AC-48B7-BB9E-06ECD58F3FEE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6" name="Ograda noge 5">
            <a:extLst>
              <a:ext uri="{FF2B5EF4-FFF2-40B4-BE49-F238E27FC236}">
                <a16:creationId xmlns:a16="http://schemas.microsoft.com/office/drawing/2014/main" id="{41ABF1E9-AD7F-43FE-B2F7-1B13E8379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6">
            <a:extLst>
              <a:ext uri="{FF2B5EF4-FFF2-40B4-BE49-F238E27FC236}">
                <a16:creationId xmlns:a16="http://schemas.microsoft.com/office/drawing/2014/main" id="{1E393722-26B7-4A3F-8F40-7176DF92E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>
              <a:defRPr sz="900"/>
            </a:lvl1pPr>
          </a:lstStyle>
          <a:p>
            <a:fld id="{15740797-0ABA-4949-99A6-071D5A1E0DD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9118323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2A2A40"/>
            </a:gs>
            <a:gs pos="60001">
              <a:srgbClr val="3B3B58"/>
            </a:gs>
            <a:gs pos="100000">
              <a:srgbClr val="73738B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kotni trikotnik 10">
            <a:extLst>
              <a:ext uri="{FF2B5EF4-FFF2-40B4-BE49-F238E27FC236}">
                <a16:creationId xmlns:a16="http://schemas.microsoft.com/office/drawing/2014/main" id="{31BF3349-8E84-44CB-A7F7-12DD6A28932E}"/>
              </a:ext>
            </a:extLst>
          </p:cNvPr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Raven konektor 7">
            <a:extLst>
              <a:ext uri="{FF2B5EF4-FFF2-40B4-BE49-F238E27FC236}">
                <a16:creationId xmlns:a16="http://schemas.microsoft.com/office/drawing/2014/main" id="{B69391B9-097C-4DAA-B8B0-44B5907E9794}"/>
              </a:ext>
            </a:extLst>
          </p:cNvPr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Raven konektor 8">
            <a:extLst>
              <a:ext uri="{FF2B5EF4-FFF2-40B4-BE49-F238E27FC236}">
                <a16:creationId xmlns:a16="http://schemas.microsoft.com/office/drawing/2014/main" id="{BA397F96-D8F5-456B-8675-FE6DEF09014D}"/>
              </a:ext>
            </a:extLst>
          </p:cNvPr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grada naslova 21">
            <a:extLst>
              <a:ext uri="{FF2B5EF4-FFF2-40B4-BE49-F238E27FC236}">
                <a16:creationId xmlns:a16="http://schemas.microsoft.com/office/drawing/2014/main" id="{F324CFA5-E890-4A65-B965-F4204A5A5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sl-SI"/>
              <a:t>Kliknite, če želite urediti slog naslova matrice</a:t>
            </a:r>
            <a:endParaRPr lang="en-US"/>
          </a:p>
        </p:txBody>
      </p:sp>
      <p:sp>
        <p:nvSpPr>
          <p:cNvPr id="1030" name="Ograda besedila 12">
            <a:extLst>
              <a:ext uri="{FF2B5EF4-FFF2-40B4-BE49-F238E27FC236}">
                <a16:creationId xmlns:a16="http://schemas.microsoft.com/office/drawing/2014/main" id="{3CBF36CB-5708-4E73-AF05-0219F952A32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  <a:endParaRPr lang="en-US" altLang="sl-SI"/>
          </a:p>
        </p:txBody>
      </p:sp>
      <p:sp>
        <p:nvSpPr>
          <p:cNvPr id="14" name="Ograda datuma 13">
            <a:extLst>
              <a:ext uri="{FF2B5EF4-FFF2-40B4-BE49-F238E27FC236}">
                <a16:creationId xmlns:a16="http://schemas.microsoft.com/office/drawing/2014/main" id="{B6740100-9B17-41C8-8AEC-774999C93A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EC09847-B623-4165-AF3C-1A18F401FBC3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3" name="Ograda noge 2">
            <a:extLst>
              <a:ext uri="{FF2B5EF4-FFF2-40B4-BE49-F238E27FC236}">
                <a16:creationId xmlns:a16="http://schemas.microsoft.com/office/drawing/2014/main" id="{0EF4AA8D-9DE8-4713-9B48-F82B827319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3" name="Ograda številke diapozitiva 22">
            <a:extLst>
              <a:ext uri="{FF2B5EF4-FFF2-40B4-BE49-F238E27FC236}">
                <a16:creationId xmlns:a16="http://schemas.microsoft.com/office/drawing/2014/main" id="{A7E89E30-B55C-48F6-8EE0-164AC3B25D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Century Gothic" panose="020B0502020202020204" pitchFamily="34" charset="0"/>
              </a:defRPr>
            </a:lvl1pPr>
          </a:lstStyle>
          <a:p>
            <a:fld id="{2FF48294-D69A-4984-9080-B780F466E5DB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54" r:id="rId6"/>
    <p:sldLayoutId id="2147483753" r:id="rId7"/>
    <p:sldLayoutId id="2147483760" r:id="rId8"/>
    <p:sldLayoutId id="2147483761" r:id="rId9"/>
    <p:sldLayoutId id="2147483752" r:id="rId10"/>
    <p:sldLayoutId id="2147483751" r:id="rId11"/>
  </p:sldLayoutIdLst>
  <p:transition>
    <p:pull dir="ru"/>
  </p:transition>
  <p:txStyles>
    <p:titleStyle>
      <a:lvl1pPr marL="484188" indent="-484188" algn="l" rtl="0" fontAlgn="base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8F98BF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8F98BF"/>
          </a:solidFill>
          <a:latin typeface="Century Gothic" panose="020B0502020202020204" pitchFamily="34" charset="0"/>
        </a:defRPr>
      </a:lvl2pPr>
      <a:lvl3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8F98BF"/>
          </a:solidFill>
          <a:latin typeface="Century Gothic" panose="020B0502020202020204" pitchFamily="34" charset="0"/>
        </a:defRPr>
      </a:lvl3pPr>
      <a:lvl4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8F98BF"/>
          </a:solidFill>
          <a:latin typeface="Century Gothic" panose="020B0502020202020204" pitchFamily="34" charset="0"/>
        </a:defRPr>
      </a:lvl4pPr>
      <a:lvl5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8F98BF"/>
          </a:solidFill>
          <a:latin typeface="Century Gothic" panose="020B0502020202020204" pitchFamily="34" charset="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8F98BF"/>
          </a:solidFill>
          <a:latin typeface="Century Gothic" panose="020B0502020202020204" pitchFamily="34" charset="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8F98BF"/>
          </a:solidFill>
          <a:latin typeface="Century Gothic" panose="020B0502020202020204" pitchFamily="34" charset="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8F98BF"/>
          </a:solidFill>
          <a:latin typeface="Century Gothic" panose="020B0502020202020204" pitchFamily="34" charset="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8F98BF"/>
          </a:solidFill>
          <a:latin typeface="Century Gothic" panose="020B0502020202020204" pitchFamily="34" charset="0"/>
        </a:defRPr>
      </a:lvl9pPr>
    </p:titleStyle>
    <p:bodyStyle>
      <a:lvl1pPr marL="447675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anose="020B0604030504040204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fontAlgn="base">
        <a:spcBef>
          <a:spcPct val="20000"/>
        </a:spcBef>
        <a:spcAft>
          <a:spcPct val="0"/>
        </a:spcAft>
        <a:buClr>
          <a:srgbClr val="A5AAC0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88361FB-1CBA-4194-B34D-3E6D76B43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430" y="760845"/>
            <a:ext cx="7842467" cy="4102863"/>
          </a:xfrm>
        </p:spPr>
        <p:txBody>
          <a:bodyPr>
            <a:noAutofit/>
          </a:bodyPr>
          <a:lstStyle/>
          <a:p>
            <a:pPr marL="484632" indent="0" algn="l" fontAlgn="auto">
              <a:spcAft>
                <a:spcPts val="0"/>
              </a:spcAft>
              <a:defRPr/>
            </a:pPr>
            <a:r>
              <a:rPr lang="sl-SI" sz="6000" b="1" dirty="0">
                <a:solidFill>
                  <a:schemeClr val="accent1">
                    <a:tint val="83000"/>
                    <a:satMod val="150000"/>
                  </a:schemeClr>
                </a:solidFill>
                <a:latin typeface="Arial Black" pitchFamily="34" charset="0"/>
                <a:cs typeface="Times New Roman" pitchFamily="18" charset="0"/>
              </a:rPr>
              <a:t>     </a:t>
            </a:r>
            <a:br>
              <a:rPr lang="sl-SI" sz="6000" b="1" dirty="0">
                <a:solidFill>
                  <a:schemeClr val="accent1">
                    <a:tint val="83000"/>
                    <a:satMod val="150000"/>
                  </a:schemeClr>
                </a:solidFill>
                <a:latin typeface="Arial Black" pitchFamily="34" charset="0"/>
                <a:cs typeface="Times New Roman" pitchFamily="18" charset="0"/>
              </a:rPr>
            </a:br>
            <a:br>
              <a:rPr lang="sl-SI" sz="6000" b="1" dirty="0">
                <a:solidFill>
                  <a:schemeClr val="accent1">
                    <a:tint val="83000"/>
                    <a:satMod val="150000"/>
                  </a:schemeClr>
                </a:solidFill>
                <a:latin typeface="Arial Black" pitchFamily="34" charset="0"/>
                <a:cs typeface="Times New Roman" pitchFamily="18" charset="0"/>
              </a:rPr>
            </a:br>
            <a:r>
              <a:rPr lang="sl-SI" sz="6000" b="1" dirty="0">
                <a:solidFill>
                  <a:schemeClr val="accent1"/>
                </a:solidFill>
                <a:latin typeface="Arial Black" pitchFamily="34" charset="0"/>
                <a:cs typeface="Times New Roman" pitchFamily="18" charset="0"/>
              </a:rPr>
              <a:t>OZVEZDJA   SEVERNEGA NEBA IN  ORIENTACIJA</a:t>
            </a:r>
          </a:p>
        </p:txBody>
      </p:sp>
      <p:pic>
        <p:nvPicPr>
          <p:cNvPr id="4" name="Slika 3" descr="screen_art.png">
            <a:extLst>
              <a:ext uri="{FF2B5EF4-FFF2-40B4-BE49-F238E27FC236}">
                <a16:creationId xmlns:a16="http://schemas.microsoft.com/office/drawing/2014/main" id="{467FF9EC-5312-4718-BBA6-1FCBDFD267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785813"/>
            <a:ext cx="2357438" cy="235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Rectangle 5">
            <a:extLst>
              <a:ext uri="{FF2B5EF4-FFF2-40B4-BE49-F238E27FC236}">
                <a16:creationId xmlns:a16="http://schemas.microsoft.com/office/drawing/2014/main" id="{D5461896-A0A8-4EE3-A542-31E641BF3B86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755650" y="5589588"/>
            <a:ext cx="6400800" cy="1008062"/>
          </a:xfrm>
        </p:spPr>
        <p:txBody>
          <a:bodyPr/>
          <a:lstStyle/>
          <a:p>
            <a:pPr marL="65088" indent="0" algn="ctr">
              <a:buFont typeface="Wingdings 2" panose="05020102010507070707" pitchFamily="18" charset="2"/>
              <a:buNone/>
            </a:pPr>
            <a:r>
              <a:rPr lang="sl-SI" altLang="sl-SI" sz="4000" b="1">
                <a:latin typeface="Arial Black" panose="020B0A04020102020204" pitchFamily="34" charset="0"/>
              </a:rPr>
              <a:t>  </a:t>
            </a:r>
            <a:endParaRPr lang="sl-SI" altLang="sl-SI" sz="4000" b="1" dirty="0"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C0BBFD0-5CBC-4486-B87C-0916A4332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pPr indent="0" algn="just" fontAlgn="auto">
              <a:spcAft>
                <a:spcPts val="0"/>
              </a:spcAft>
              <a:defRPr/>
            </a:pPr>
            <a:r>
              <a:rPr lang="sl-SI" sz="4800" b="1" dirty="0">
                <a:solidFill>
                  <a:schemeClr val="accent1">
                    <a:tint val="83000"/>
                    <a:satMod val="150000"/>
                  </a:schemeClr>
                </a:solidFill>
                <a:latin typeface="Arial Black" pitchFamily="34" charset="0"/>
              </a:rPr>
              <a:t> </a:t>
            </a:r>
            <a:r>
              <a:rPr lang="sl-SI" sz="4800" b="1" dirty="0">
                <a:solidFill>
                  <a:schemeClr val="accent2"/>
                </a:solidFill>
                <a:latin typeface="Arial Black" pitchFamily="34" charset="0"/>
              </a:rPr>
              <a:t> Ozvezdja na splošno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FE3A87E6-5C71-45E3-92AF-8AB1AF1A85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722438"/>
            <a:ext cx="4038600" cy="4525962"/>
          </a:xfrm>
        </p:spPr>
        <p:txBody>
          <a:bodyPr>
            <a:normAutofit fontScale="92500" lnSpcReduction="20000"/>
          </a:bodyPr>
          <a:lstStyle/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sl-SI" sz="2900" dirty="0">
                <a:latin typeface="Arial Black" pitchFamily="34" charset="0"/>
              </a:rPr>
              <a:t>Ozvezdja  ali  konstelacije so skupine zvezd, ki jih vidimo na nočnem nebu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sl-SI" sz="2900" dirty="0">
                <a:latin typeface="Arial Black" pitchFamily="34" charset="0"/>
              </a:rPr>
              <a:t>Na nebu je 88 ozvezdij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sl-SI" sz="2900" dirty="0">
                <a:latin typeface="Arial Black" pitchFamily="34" charset="0"/>
              </a:rPr>
              <a:t>Ne moremo videti vseh ozvezdij saj so pri nas vidna le ozvezdja severnega neba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sl-SI" sz="2900" dirty="0">
              <a:latin typeface="Arial Black" pitchFamily="34" charset="0"/>
            </a:endParaRP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sl-SI" dirty="0">
              <a:latin typeface="Arial Black" pitchFamily="34" charset="0"/>
            </a:endParaRPr>
          </a:p>
        </p:txBody>
      </p:sp>
      <p:pic>
        <p:nvPicPr>
          <p:cNvPr id="5" name="Slika 4" descr="ozvezdje1.jpg">
            <a:extLst>
              <a:ext uri="{FF2B5EF4-FFF2-40B4-BE49-F238E27FC236}">
                <a16:creationId xmlns:a16="http://schemas.microsoft.com/office/drawing/2014/main" id="{D2AA82B4-4029-4076-9EA7-9F042AD417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688" y="1714500"/>
            <a:ext cx="4633912" cy="450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22D1CDA-4B76-49C8-B757-1DA2F6BD8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89804"/>
          </a:xfrm>
        </p:spPr>
        <p:txBody>
          <a:bodyPr>
            <a:noAutofit/>
          </a:bodyPr>
          <a:lstStyle/>
          <a:p>
            <a:pPr indent="0" fontAlgn="auto">
              <a:spcAft>
                <a:spcPts val="0"/>
              </a:spcAft>
              <a:defRPr/>
            </a:pPr>
            <a:r>
              <a:rPr lang="sl-SI" sz="4400" dirty="0">
                <a:solidFill>
                  <a:schemeClr val="accent1">
                    <a:tint val="83000"/>
                    <a:satMod val="150000"/>
                  </a:schemeClr>
                </a:solidFill>
                <a:latin typeface="Arial Black" pitchFamily="34" charset="0"/>
              </a:rPr>
              <a:t> Ozvezdja severnega neba</a:t>
            </a:r>
          </a:p>
        </p:txBody>
      </p:sp>
      <p:sp>
        <p:nvSpPr>
          <p:cNvPr id="4" name="Ograda vsebine 3">
            <a:extLst>
              <a:ext uri="{FF2B5EF4-FFF2-40B4-BE49-F238E27FC236}">
                <a16:creationId xmlns:a16="http://schemas.microsoft.com/office/drawing/2014/main" id="{883FD1A0-25F1-4A6B-8E90-65B2A45779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9750" y="1428750"/>
            <a:ext cx="4038600" cy="5429250"/>
          </a:xfrm>
        </p:spPr>
        <p:txBody>
          <a:bodyPr/>
          <a:lstStyle/>
          <a:p>
            <a:r>
              <a:rPr lang="sl-SI" altLang="sl-SI" sz="1700">
                <a:latin typeface="Arial Black" panose="020B0A04020102020204" pitchFamily="34" charset="0"/>
              </a:rPr>
              <a:t>Mali medved(Severnica) </a:t>
            </a:r>
          </a:p>
          <a:p>
            <a:r>
              <a:rPr lang="sl-SI" altLang="sl-SI" sz="1700">
                <a:latin typeface="Arial Black" panose="020B0A04020102020204" pitchFamily="34" charset="0"/>
              </a:rPr>
              <a:t>Veliki medved</a:t>
            </a:r>
          </a:p>
          <a:p>
            <a:r>
              <a:rPr lang="sl-SI" altLang="sl-SI" sz="1700">
                <a:latin typeface="Arial Black" panose="020B0A04020102020204" pitchFamily="34" charset="0"/>
              </a:rPr>
              <a:t>Lev</a:t>
            </a:r>
          </a:p>
          <a:p>
            <a:r>
              <a:rPr lang="sl-SI" altLang="sl-SI" sz="1700">
                <a:latin typeface="Arial Black" panose="020B0A04020102020204" pitchFamily="34" charset="0"/>
              </a:rPr>
              <a:t>Rak</a:t>
            </a:r>
          </a:p>
          <a:p>
            <a:r>
              <a:rPr lang="sl-SI" altLang="sl-SI" sz="1700">
                <a:latin typeface="Arial Black" panose="020B0A04020102020204" pitchFamily="34" charset="0"/>
              </a:rPr>
              <a:t>Dvojčka </a:t>
            </a:r>
          </a:p>
          <a:p>
            <a:r>
              <a:rPr lang="sl-SI" altLang="sl-SI" sz="1700">
                <a:latin typeface="Arial Black" panose="020B0A04020102020204" pitchFamily="34" charset="0"/>
              </a:rPr>
              <a:t>Orion</a:t>
            </a:r>
          </a:p>
          <a:p>
            <a:r>
              <a:rPr lang="sl-SI" altLang="sl-SI" sz="1700">
                <a:latin typeface="Arial Black" panose="020B0A04020102020204" pitchFamily="34" charset="0"/>
              </a:rPr>
              <a:t>Voznik</a:t>
            </a:r>
          </a:p>
          <a:p>
            <a:r>
              <a:rPr lang="sl-SI" altLang="sl-SI" sz="1700">
                <a:latin typeface="Arial Black" panose="020B0A04020102020204" pitchFamily="34" charset="0"/>
              </a:rPr>
              <a:t>Pegaz </a:t>
            </a:r>
          </a:p>
          <a:p>
            <a:r>
              <a:rPr lang="sl-SI" altLang="sl-SI" sz="1700">
                <a:latin typeface="Arial Black" panose="020B0A04020102020204" pitchFamily="34" charset="0"/>
              </a:rPr>
              <a:t>Andromeda</a:t>
            </a:r>
          </a:p>
          <a:p>
            <a:r>
              <a:rPr lang="sl-SI" altLang="sl-SI" sz="1700">
                <a:latin typeface="Arial Black" panose="020B0A04020102020204" pitchFamily="34" charset="0"/>
              </a:rPr>
              <a:t>Ribi</a:t>
            </a:r>
          </a:p>
          <a:p>
            <a:r>
              <a:rPr lang="sl-SI" altLang="sl-SI" sz="1700">
                <a:latin typeface="Arial Black" panose="020B0A04020102020204" pitchFamily="34" charset="0"/>
              </a:rPr>
              <a:t>Oven </a:t>
            </a:r>
          </a:p>
          <a:p>
            <a:r>
              <a:rPr lang="sl-SI" altLang="sl-SI" sz="1700">
                <a:latin typeface="Arial Black" panose="020B0A04020102020204" pitchFamily="34" charset="0"/>
              </a:rPr>
              <a:t>Bik</a:t>
            </a:r>
          </a:p>
          <a:p>
            <a:r>
              <a:rPr lang="sl-SI" altLang="sl-SI" sz="1700">
                <a:latin typeface="Arial Black" panose="020B0A04020102020204" pitchFamily="34" charset="0"/>
              </a:rPr>
              <a:t>Mali pes </a:t>
            </a:r>
          </a:p>
          <a:p>
            <a:r>
              <a:rPr lang="sl-SI" altLang="sl-SI" sz="1700">
                <a:latin typeface="Arial Black" panose="020B0A04020102020204" pitchFamily="34" charset="0"/>
              </a:rPr>
              <a:t>Veliki pes </a:t>
            </a:r>
          </a:p>
          <a:p>
            <a:r>
              <a:rPr lang="sl-SI" altLang="sl-SI" sz="1700">
                <a:latin typeface="Arial Black" panose="020B0A04020102020204" pitchFamily="34" charset="0"/>
              </a:rPr>
              <a:t>Vodna kača </a:t>
            </a:r>
          </a:p>
          <a:p>
            <a:r>
              <a:rPr lang="sl-SI" altLang="sl-SI" sz="1700">
                <a:latin typeface="Arial Black" panose="020B0A04020102020204" pitchFamily="34" charset="0"/>
              </a:rPr>
              <a:t>Krokar</a:t>
            </a:r>
          </a:p>
        </p:txBody>
      </p:sp>
      <p:sp>
        <p:nvSpPr>
          <p:cNvPr id="5" name="Ograda vsebine 4">
            <a:extLst>
              <a:ext uri="{FF2B5EF4-FFF2-40B4-BE49-F238E27FC236}">
                <a16:creationId xmlns:a16="http://schemas.microsoft.com/office/drawing/2014/main" id="{E8376077-B78B-49A2-A73E-50A60D58EF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428750"/>
            <a:ext cx="4038600" cy="542925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sl-SI" altLang="sl-SI" sz="1700">
                <a:latin typeface="Arial Black" panose="020B0A04020102020204" pitchFamily="34" charset="0"/>
              </a:rPr>
              <a:t>Eridan</a:t>
            </a:r>
          </a:p>
          <a:p>
            <a:pPr>
              <a:lnSpc>
                <a:spcPct val="80000"/>
              </a:lnSpc>
            </a:pPr>
            <a:r>
              <a:rPr lang="sl-SI" altLang="sl-SI" sz="1700">
                <a:latin typeface="Arial Black" panose="020B0A04020102020204" pitchFamily="34" charset="0"/>
              </a:rPr>
              <a:t>Zajec</a:t>
            </a:r>
          </a:p>
          <a:p>
            <a:pPr>
              <a:lnSpc>
                <a:spcPct val="80000"/>
              </a:lnSpc>
            </a:pPr>
            <a:r>
              <a:rPr lang="sl-SI" altLang="sl-SI" sz="1700">
                <a:latin typeface="Arial Black" panose="020B0A04020102020204" pitchFamily="34" charset="0"/>
              </a:rPr>
              <a:t>Volar</a:t>
            </a:r>
          </a:p>
          <a:p>
            <a:pPr>
              <a:lnSpc>
                <a:spcPct val="80000"/>
              </a:lnSpc>
            </a:pPr>
            <a:r>
              <a:rPr lang="sl-SI" altLang="sl-SI" sz="1700">
                <a:latin typeface="Arial Black" panose="020B0A04020102020204" pitchFamily="34" charset="0"/>
              </a:rPr>
              <a:t>Tehtnica </a:t>
            </a:r>
          </a:p>
          <a:p>
            <a:pPr>
              <a:lnSpc>
                <a:spcPct val="80000"/>
              </a:lnSpc>
            </a:pPr>
            <a:r>
              <a:rPr lang="sl-SI" altLang="sl-SI" sz="1700">
                <a:latin typeface="Arial Black" panose="020B0A04020102020204" pitchFamily="34" charset="0"/>
              </a:rPr>
              <a:t>Ščit</a:t>
            </a:r>
          </a:p>
          <a:p>
            <a:pPr>
              <a:lnSpc>
                <a:spcPct val="80000"/>
              </a:lnSpc>
            </a:pPr>
            <a:r>
              <a:rPr lang="sl-SI" altLang="sl-SI" sz="1700">
                <a:latin typeface="Arial Black" panose="020B0A04020102020204" pitchFamily="34" charset="0"/>
              </a:rPr>
              <a:t>Kačanosec</a:t>
            </a:r>
          </a:p>
          <a:p>
            <a:pPr>
              <a:lnSpc>
                <a:spcPct val="80000"/>
              </a:lnSpc>
            </a:pPr>
            <a:r>
              <a:rPr lang="sl-SI" altLang="sl-SI" sz="1700">
                <a:latin typeface="Arial Black" panose="020B0A04020102020204" pitchFamily="34" charset="0"/>
              </a:rPr>
              <a:t>Kačin rep</a:t>
            </a:r>
          </a:p>
          <a:p>
            <a:pPr>
              <a:lnSpc>
                <a:spcPct val="80000"/>
              </a:lnSpc>
            </a:pPr>
            <a:r>
              <a:rPr lang="sl-SI" altLang="sl-SI" sz="1700">
                <a:latin typeface="Arial Black" panose="020B0A04020102020204" pitchFamily="34" charset="0"/>
              </a:rPr>
              <a:t>Kačina glava</a:t>
            </a:r>
          </a:p>
          <a:p>
            <a:pPr>
              <a:lnSpc>
                <a:spcPct val="80000"/>
              </a:lnSpc>
            </a:pPr>
            <a:r>
              <a:rPr lang="sl-SI" altLang="sl-SI" sz="1700">
                <a:latin typeface="Arial Black" panose="020B0A04020102020204" pitchFamily="34" charset="0"/>
              </a:rPr>
              <a:t>Severna krona</a:t>
            </a:r>
          </a:p>
          <a:p>
            <a:pPr>
              <a:lnSpc>
                <a:spcPct val="80000"/>
              </a:lnSpc>
            </a:pPr>
            <a:r>
              <a:rPr lang="sl-SI" altLang="sl-SI" sz="1700">
                <a:latin typeface="Arial Black" panose="020B0A04020102020204" pitchFamily="34" charset="0"/>
              </a:rPr>
              <a:t>Herkul</a:t>
            </a:r>
          </a:p>
          <a:p>
            <a:pPr>
              <a:lnSpc>
                <a:spcPct val="80000"/>
              </a:lnSpc>
            </a:pPr>
            <a:r>
              <a:rPr lang="sl-SI" altLang="sl-SI" sz="1700">
                <a:latin typeface="Arial Black" panose="020B0A04020102020204" pitchFamily="34" charset="0"/>
              </a:rPr>
              <a:t>Lira</a:t>
            </a:r>
          </a:p>
          <a:p>
            <a:pPr>
              <a:lnSpc>
                <a:spcPct val="80000"/>
              </a:lnSpc>
            </a:pPr>
            <a:r>
              <a:rPr lang="sl-SI" altLang="sl-SI" sz="1700">
                <a:latin typeface="Arial Black" panose="020B0A04020102020204" pitchFamily="34" charset="0"/>
              </a:rPr>
              <a:t>Orel</a:t>
            </a:r>
          </a:p>
          <a:p>
            <a:pPr>
              <a:lnSpc>
                <a:spcPct val="80000"/>
              </a:lnSpc>
            </a:pPr>
            <a:r>
              <a:rPr lang="sl-SI" altLang="sl-SI" sz="1700">
                <a:latin typeface="Arial Black" panose="020B0A04020102020204" pitchFamily="34" charset="0"/>
              </a:rPr>
              <a:t>Delfin</a:t>
            </a:r>
          </a:p>
          <a:p>
            <a:pPr>
              <a:lnSpc>
                <a:spcPct val="80000"/>
              </a:lnSpc>
            </a:pPr>
            <a:r>
              <a:rPr lang="sl-SI" altLang="sl-SI" sz="1700">
                <a:latin typeface="Arial Black" panose="020B0A04020102020204" pitchFamily="34" charset="0"/>
              </a:rPr>
              <a:t>Labod</a:t>
            </a:r>
          </a:p>
          <a:p>
            <a:pPr>
              <a:lnSpc>
                <a:spcPct val="80000"/>
              </a:lnSpc>
            </a:pPr>
            <a:r>
              <a:rPr lang="sl-SI" altLang="sl-SI" sz="1700">
                <a:latin typeface="Arial Black" panose="020B0A04020102020204" pitchFamily="34" charset="0"/>
              </a:rPr>
              <a:t>Kozorog</a:t>
            </a:r>
          </a:p>
          <a:p>
            <a:pPr>
              <a:lnSpc>
                <a:spcPct val="80000"/>
              </a:lnSpc>
            </a:pPr>
            <a:r>
              <a:rPr lang="sl-SI" altLang="sl-SI" sz="1700">
                <a:latin typeface="Arial Black" panose="020B0A04020102020204" pitchFamily="34" charset="0"/>
              </a:rPr>
              <a:t>Južna riba</a:t>
            </a:r>
          </a:p>
          <a:p>
            <a:pPr>
              <a:lnSpc>
                <a:spcPct val="80000"/>
              </a:lnSpc>
            </a:pPr>
            <a:r>
              <a:rPr lang="sl-SI" altLang="sl-SI" sz="1700">
                <a:latin typeface="Arial Black" panose="020B0A04020102020204" pitchFamily="34" charset="0"/>
              </a:rPr>
              <a:t>Vodnar</a:t>
            </a:r>
          </a:p>
          <a:p>
            <a:pPr>
              <a:lnSpc>
                <a:spcPct val="80000"/>
              </a:lnSpc>
            </a:pPr>
            <a:r>
              <a:rPr lang="sl-SI" altLang="sl-SI" sz="1700">
                <a:latin typeface="Arial Black" panose="020B0A04020102020204" pitchFamily="34" charset="0"/>
              </a:rPr>
              <a:t>Kit</a:t>
            </a:r>
          </a:p>
          <a:p>
            <a:pPr>
              <a:lnSpc>
                <a:spcPct val="80000"/>
              </a:lnSpc>
            </a:pPr>
            <a:r>
              <a:rPr lang="sl-SI" altLang="sl-SI" sz="1700">
                <a:latin typeface="Arial Black" panose="020B0A04020102020204" pitchFamily="34" charset="0"/>
              </a:rPr>
              <a:t>Kasiopeja</a:t>
            </a:r>
          </a:p>
          <a:p>
            <a:pPr>
              <a:lnSpc>
                <a:spcPct val="80000"/>
              </a:lnSpc>
            </a:pPr>
            <a:r>
              <a:rPr lang="sl-SI" altLang="sl-SI" sz="1700">
                <a:latin typeface="Arial Black" panose="020B0A04020102020204" pitchFamily="34" charset="0"/>
              </a:rPr>
              <a:t>Kefej</a:t>
            </a:r>
          </a:p>
          <a:p>
            <a:pPr>
              <a:lnSpc>
                <a:spcPct val="80000"/>
              </a:lnSpc>
            </a:pPr>
            <a:endParaRPr lang="sl-SI" altLang="sl-SI" sz="100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42BA581-638C-409E-96D2-9109F1E37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algn="just" fontAlgn="auto">
              <a:spcAft>
                <a:spcPts val="0"/>
              </a:spcAft>
              <a:defRPr/>
            </a:pPr>
            <a:r>
              <a:rPr lang="sl-SI" sz="5400" dirty="0">
                <a:solidFill>
                  <a:schemeClr val="accent1">
                    <a:tint val="83000"/>
                    <a:satMod val="150000"/>
                  </a:schemeClr>
                </a:solidFill>
                <a:latin typeface="Arial Black" pitchFamily="34" charset="0"/>
              </a:rPr>
              <a:t>      </a:t>
            </a:r>
            <a:r>
              <a:rPr lang="sl-SI" sz="4800" dirty="0">
                <a:solidFill>
                  <a:schemeClr val="accent2"/>
                </a:solidFill>
                <a:latin typeface="Arial Black" pitchFamily="34" charset="0"/>
              </a:rPr>
              <a:t> Zgodovina</a:t>
            </a:r>
          </a:p>
        </p:txBody>
      </p:sp>
      <p:sp>
        <p:nvSpPr>
          <p:cNvPr id="6" name="Ograda vsebine 5">
            <a:extLst>
              <a:ext uri="{FF2B5EF4-FFF2-40B4-BE49-F238E27FC236}">
                <a16:creationId xmlns:a16="http://schemas.microsoft.com/office/drawing/2014/main" id="{86CF306C-61CE-4234-814F-084D52C94B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43063"/>
            <a:ext cx="8229600" cy="4929187"/>
          </a:xfrm>
        </p:spPr>
        <p:txBody>
          <a:bodyPr>
            <a:normAutofit fontScale="92500" lnSpcReduction="10000"/>
          </a:bodyPr>
          <a:lstStyle/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sl-SI" dirty="0">
                <a:latin typeface="Arial Black" pitchFamily="34" charset="0"/>
              </a:rPr>
              <a:t>Imena so ozvezdja dobila po obliki, ki so jo opazili najzgodnejši opazovalci vesolja okrog leta </a:t>
            </a:r>
            <a:r>
              <a:rPr lang="sl-SI">
                <a:latin typeface="Arial Black" pitchFamily="34" charset="0"/>
              </a:rPr>
              <a:t>4000 p.n.št.</a:t>
            </a:r>
            <a:endParaRPr lang="sl-SI" dirty="0">
              <a:latin typeface="Arial Black" pitchFamily="34" charset="0"/>
            </a:endParaRP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sl-SI" dirty="0">
                <a:latin typeface="Arial Black" pitchFamily="34" charset="0"/>
              </a:rPr>
              <a:t>To so bili :</a:t>
            </a:r>
          </a:p>
          <a:p>
            <a:pPr marL="448056" indent="-384048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dirty="0">
                <a:latin typeface="Arial Black" pitchFamily="34" charset="0"/>
              </a:rPr>
              <a:t>Grki</a:t>
            </a:r>
          </a:p>
          <a:p>
            <a:pPr marL="448056" indent="-384048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dirty="0">
                <a:latin typeface="Arial Black" pitchFamily="34" charset="0"/>
              </a:rPr>
              <a:t>Babilonci</a:t>
            </a:r>
          </a:p>
          <a:p>
            <a:pPr marL="448056" indent="-384048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dirty="0">
                <a:latin typeface="Arial Black" pitchFamily="34" charset="0"/>
              </a:rPr>
              <a:t>Egipčani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sl-SI" b="1" dirty="0">
                <a:latin typeface="Arial Black" pitchFamily="34" charset="0"/>
              </a:rPr>
              <a:t>Mednarodna astronomska zveza je leta 1928 na kongresu in še kasneje leta 1933 razdelila nebo na 88 uradnih ozvezdij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sl-SI" dirty="0"/>
          </a:p>
        </p:txBody>
      </p:sp>
      <p:pic>
        <p:nvPicPr>
          <p:cNvPr id="4" name="Slika 3" descr="animacija.jpg">
            <a:extLst>
              <a:ext uri="{FF2B5EF4-FFF2-40B4-BE49-F238E27FC236}">
                <a16:creationId xmlns:a16="http://schemas.microsoft.com/office/drawing/2014/main" id="{4D35FD87-631C-4C65-8367-E3062ACBC4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75" y="500063"/>
            <a:ext cx="5619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grada vsebine 8">
            <a:extLst>
              <a:ext uri="{FF2B5EF4-FFF2-40B4-BE49-F238E27FC236}">
                <a16:creationId xmlns:a16="http://schemas.microsoft.com/office/drawing/2014/main" id="{285EE452-13CF-45DA-9487-F8C2C09ACF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500063"/>
            <a:ext cx="2928938" cy="1143000"/>
          </a:xfrm>
        </p:spPr>
        <p:txBody>
          <a:bodyPr>
            <a:normAutofit fontScale="85000" lnSpcReduction="10000"/>
          </a:bodyPr>
          <a:lstStyle/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sl-SI" dirty="0">
                <a:latin typeface="Arial Black" pitchFamily="34" charset="0"/>
              </a:rPr>
              <a:t>Kitajska zvezdna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sl-SI" dirty="0">
                <a:latin typeface="Arial Black" pitchFamily="34" charset="0"/>
              </a:rPr>
              <a:t>karta iz leta 700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endParaRPr lang="sl-SI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>
            <a:extLst>
              <a:ext uri="{FF2B5EF4-FFF2-40B4-BE49-F238E27FC236}">
                <a16:creationId xmlns:a16="http://schemas.microsoft.com/office/drawing/2014/main" id="{BD5FAF85-B4A9-44AB-8D8D-74B94812C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sl-SI" sz="4800" dirty="0">
                <a:solidFill>
                  <a:schemeClr val="accent2"/>
                </a:solidFill>
                <a:latin typeface="Arial Black" pitchFamily="34" charset="0"/>
              </a:rPr>
              <a:t>       Orientacija</a:t>
            </a:r>
          </a:p>
        </p:txBody>
      </p:sp>
      <p:sp>
        <p:nvSpPr>
          <p:cNvPr id="6" name="Ograda vsebine 5">
            <a:extLst>
              <a:ext uri="{FF2B5EF4-FFF2-40B4-BE49-F238E27FC236}">
                <a16:creationId xmlns:a16="http://schemas.microsoft.com/office/drawing/2014/main" id="{8C8119CD-E714-4A70-A3EE-918F8EB605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" y="1571625"/>
            <a:ext cx="8229600" cy="4740275"/>
          </a:xfrm>
        </p:spPr>
        <p:txBody>
          <a:bodyPr>
            <a:normAutofit lnSpcReduction="10000"/>
          </a:bodyPr>
          <a:lstStyle/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sl-SI" sz="2800" b="1" dirty="0">
                <a:latin typeface="Arial Black" pitchFamily="34" charset="0"/>
              </a:rPr>
              <a:t>Orientacija</a:t>
            </a:r>
            <a:r>
              <a:rPr lang="sl-SI" sz="2800" dirty="0">
                <a:latin typeface="Arial Black" pitchFamily="34" charset="0"/>
              </a:rPr>
              <a:t> pomeni določiti lego neke točke ali smer gibanja glede na strani neba in objekte v pokrajini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sl-SI" sz="2800" dirty="0">
                <a:latin typeface="Arial Black" pitchFamily="34" charset="0"/>
              </a:rPr>
              <a:t>Poznamo štiri glavne smeri neba, ki jih po mednarodnem dogovoru označujemo s črkami: 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sl-SI" sz="2800" dirty="0">
                <a:latin typeface="Arial Black" pitchFamily="34" charset="0"/>
              </a:rPr>
              <a:t>N </a:t>
            </a:r>
            <a:r>
              <a:rPr lang="sl-SI" sz="2800" dirty="0" err="1">
                <a:latin typeface="Arial Black" pitchFamily="34" charset="0"/>
              </a:rPr>
              <a:t>north</a:t>
            </a:r>
            <a:r>
              <a:rPr lang="sl-SI" sz="2800" dirty="0">
                <a:latin typeface="Arial Black" pitchFamily="34" charset="0"/>
              </a:rPr>
              <a:t> – sever 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sl-SI" sz="2800" dirty="0">
                <a:latin typeface="Arial Black" pitchFamily="34" charset="0"/>
              </a:rPr>
              <a:t>S </a:t>
            </a:r>
            <a:r>
              <a:rPr lang="sl-SI" sz="2800" dirty="0" err="1">
                <a:latin typeface="Arial Black" pitchFamily="34" charset="0"/>
              </a:rPr>
              <a:t>south</a:t>
            </a:r>
            <a:r>
              <a:rPr lang="sl-SI" sz="2800" dirty="0">
                <a:latin typeface="Arial Black" pitchFamily="34" charset="0"/>
              </a:rPr>
              <a:t> – jug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sl-SI" sz="2800" dirty="0">
                <a:latin typeface="Arial Black" pitchFamily="34" charset="0"/>
              </a:rPr>
              <a:t>E </a:t>
            </a:r>
            <a:r>
              <a:rPr lang="sl-SI" sz="2800" dirty="0" err="1">
                <a:latin typeface="Arial Black" pitchFamily="34" charset="0"/>
              </a:rPr>
              <a:t>east</a:t>
            </a:r>
            <a:r>
              <a:rPr lang="sl-SI" sz="2800" dirty="0">
                <a:latin typeface="Arial Black" pitchFamily="34" charset="0"/>
              </a:rPr>
              <a:t> – vzhod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sl-SI" sz="2800" dirty="0">
                <a:latin typeface="Arial Black" pitchFamily="34" charset="0"/>
              </a:rPr>
              <a:t>W </a:t>
            </a:r>
            <a:r>
              <a:rPr lang="sl-SI" sz="2800" dirty="0" err="1">
                <a:latin typeface="Arial Black" pitchFamily="34" charset="0"/>
              </a:rPr>
              <a:t>west</a:t>
            </a:r>
            <a:r>
              <a:rPr lang="sl-SI" sz="2800" dirty="0">
                <a:latin typeface="Arial Black" pitchFamily="34" charset="0"/>
              </a:rPr>
              <a:t> – zahod</a:t>
            </a:r>
          </a:p>
        </p:txBody>
      </p:sp>
      <p:pic>
        <p:nvPicPr>
          <p:cNvPr id="7" name="Slika 6" descr="glob_anm.gif">
            <a:extLst>
              <a:ext uri="{FF2B5EF4-FFF2-40B4-BE49-F238E27FC236}">
                <a16:creationId xmlns:a16="http://schemas.microsoft.com/office/drawing/2014/main" id="{E94D701E-C899-4A2C-8562-4F4D627354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188" y="500063"/>
            <a:ext cx="4286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Slika 7" descr="vetrovnica.jpg">
            <a:extLst>
              <a:ext uri="{FF2B5EF4-FFF2-40B4-BE49-F238E27FC236}">
                <a16:creationId xmlns:a16="http://schemas.microsoft.com/office/drawing/2014/main" id="{B89AD34D-E5A4-4C45-AD03-C57ABA3452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0688" y="3643313"/>
            <a:ext cx="3143250" cy="302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>
            <a:extLst>
              <a:ext uri="{FF2B5EF4-FFF2-40B4-BE49-F238E27FC236}">
                <a16:creationId xmlns:a16="http://schemas.microsoft.com/office/drawing/2014/main" id="{5668334E-7556-475F-92D4-84F4AE80B0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214313"/>
            <a:ext cx="8229600" cy="4572000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</a:pPr>
            <a:endParaRPr lang="sl-SI" altLang="sl-SI"/>
          </a:p>
          <a:p>
            <a:pPr>
              <a:buFont typeface="Wingdings 2" panose="05020102010507070707" pitchFamily="18" charset="2"/>
              <a:buNone/>
            </a:pPr>
            <a:r>
              <a:rPr lang="sl-SI" altLang="sl-SI">
                <a:latin typeface="Arial Black" panose="020B0A04020102020204" pitchFamily="34" charset="0"/>
              </a:rPr>
              <a:t>Orientiramo se lahko po:</a:t>
            </a:r>
          </a:p>
          <a:p>
            <a:r>
              <a:rPr lang="sl-SI" altLang="sl-SI">
                <a:latin typeface="Arial Black" panose="020B0A04020102020204" pitchFamily="34" charset="0"/>
              </a:rPr>
              <a:t>Soncu</a:t>
            </a:r>
          </a:p>
          <a:p>
            <a:r>
              <a:rPr lang="sl-SI" altLang="sl-SI">
                <a:latin typeface="Arial Black" panose="020B0A04020102020204" pitchFamily="34" charset="0"/>
              </a:rPr>
              <a:t>Zvezdi Severnici</a:t>
            </a:r>
          </a:p>
          <a:p>
            <a:r>
              <a:rPr lang="sl-SI" altLang="sl-SI">
                <a:latin typeface="Arial Black" panose="020B0A04020102020204" pitchFamily="34" charset="0"/>
              </a:rPr>
              <a:t>Kompasu</a:t>
            </a:r>
          </a:p>
          <a:p>
            <a:r>
              <a:rPr lang="sl-SI" altLang="sl-SI">
                <a:latin typeface="Arial Black" panose="020B0A04020102020204" pitchFamily="34" charset="0"/>
              </a:rPr>
              <a:t>Luni</a:t>
            </a:r>
          </a:p>
          <a:p>
            <a:r>
              <a:rPr lang="sl-SI" altLang="sl-SI">
                <a:latin typeface="Arial Black" panose="020B0A04020102020204" pitchFamily="34" charset="0"/>
              </a:rPr>
              <a:t>Mahovih</a:t>
            </a:r>
          </a:p>
        </p:txBody>
      </p:sp>
      <p:pic>
        <p:nvPicPr>
          <p:cNvPr id="4" name="Slika 3" descr="kompas.jpg">
            <a:extLst>
              <a:ext uri="{FF2B5EF4-FFF2-40B4-BE49-F238E27FC236}">
                <a16:creationId xmlns:a16="http://schemas.microsoft.com/office/drawing/2014/main" id="{78E28B5E-97D6-4433-A035-CB55EDBF60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563" y="4143375"/>
            <a:ext cx="3092450" cy="235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Slika 4" descr="Sonce_-_TT.jpg">
            <a:extLst>
              <a:ext uri="{FF2B5EF4-FFF2-40B4-BE49-F238E27FC236}">
                <a16:creationId xmlns:a16="http://schemas.microsoft.com/office/drawing/2014/main" id="{A81281ED-92C0-4514-B06D-62487B6623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75" y="4143375"/>
            <a:ext cx="3219450" cy="235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77636E2-130A-48ED-AEA5-556AFBEAA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sl-SI" sz="4800" b="1" dirty="0">
                <a:solidFill>
                  <a:schemeClr val="accent1">
                    <a:tint val="83000"/>
                    <a:satMod val="150000"/>
                  </a:schemeClr>
                </a:solidFill>
                <a:latin typeface="Arial Black" pitchFamily="34" charset="0"/>
              </a:rPr>
              <a:t>Zgodovina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4BE75170-C015-4D0D-8ADA-F16406BD5A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1714500"/>
            <a:ext cx="8229600" cy="4714875"/>
          </a:xfrm>
        </p:spPr>
        <p:txBody>
          <a:bodyPr>
            <a:normAutofit fontScale="92500" lnSpcReduction="20000"/>
          </a:bodyPr>
          <a:lstStyle/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sl-SI" dirty="0">
                <a:latin typeface="Arial Black" pitchFamily="34" charset="0"/>
              </a:rPr>
              <a:t>Pojem orientacija izhaja iz besede </a:t>
            </a:r>
            <a:r>
              <a:rPr lang="sl-SI" dirty="0" err="1">
                <a:latin typeface="Arial Black" pitchFamily="34" charset="0"/>
              </a:rPr>
              <a:t>orient</a:t>
            </a:r>
            <a:r>
              <a:rPr lang="sl-SI" dirty="0">
                <a:latin typeface="Arial Black" pitchFamily="34" charset="0"/>
              </a:rPr>
              <a:t>, ki pomeni vzhod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sl-SI" dirty="0">
                <a:latin typeface="Arial Black" pitchFamily="34" charset="0"/>
              </a:rPr>
              <a:t>V starem veku je bila najpomembnejša smer neba prav vzhod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sl-SI" dirty="0">
                <a:latin typeface="Arial Black" pitchFamily="34" charset="0"/>
              </a:rPr>
              <a:t>Na podlagi določenega vzhoda so nato določali preostale smeri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sl-SI" dirty="0">
                <a:latin typeface="Arial Black" pitchFamily="34" charset="0"/>
              </a:rPr>
              <a:t>Morda bolj praktičen razlog pa je, da je bilo v času, ko v Evropi kompasa še niso poznali, mnogo lažje določiti vzhod (po Soncu) 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sl-SI" dirty="0">
                <a:latin typeface="Arial Black" pitchFamily="34" charset="0"/>
              </a:rPr>
              <a:t>Danes se seveda kot osnovna smer uporablja sever</a:t>
            </a: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8A7C0E0-6C96-49B4-8958-3FB851BE7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596" y="2643182"/>
            <a:ext cx="8229600" cy="1399032"/>
          </a:xfrm>
        </p:spPr>
        <p:txBody>
          <a:bodyPr>
            <a:noAutofit/>
          </a:bodyPr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sl-SI" sz="5400" b="1" dirty="0">
                <a:solidFill>
                  <a:schemeClr val="accent2"/>
                </a:solidFill>
                <a:latin typeface="Arial Black" pitchFamily="34" charset="0"/>
              </a:rPr>
              <a:t>Hvala za vašo pozornost!</a:t>
            </a: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metniško">
  <a:themeElements>
    <a:clrScheme name="Izvor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Umetnišk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Papi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2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280</Words>
  <Application>Microsoft Office PowerPoint</Application>
  <PresentationFormat>On-screen Show (4:3)</PresentationFormat>
  <Paragraphs>73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Arial Black</vt:lpstr>
      <vt:lpstr>Century Gothic</vt:lpstr>
      <vt:lpstr>Verdana</vt:lpstr>
      <vt:lpstr>Wingdings 2</vt:lpstr>
      <vt:lpstr>Umetniško</vt:lpstr>
      <vt:lpstr>       OZVEZDJA   SEVERNEGA NEBA IN  ORIENTACIJA</vt:lpstr>
      <vt:lpstr>  Ozvezdja na splošno</vt:lpstr>
      <vt:lpstr> Ozvezdja severnega neba</vt:lpstr>
      <vt:lpstr>       Zgodovina</vt:lpstr>
      <vt:lpstr>PowerPoint Presentation</vt:lpstr>
      <vt:lpstr>       Orientacija</vt:lpstr>
      <vt:lpstr>PowerPoint Presentation</vt:lpstr>
      <vt:lpstr>Zgodovina</vt:lpstr>
      <vt:lpstr>Hvala za vašo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2019-05-30T09:25:21Z</dcterms:created>
  <dcterms:modified xsi:type="dcterms:W3CDTF">2019-05-30T09:25:21Z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