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9">
            <a:extLst>
              <a:ext uri="{FF2B5EF4-FFF2-40B4-BE49-F238E27FC236}">
                <a16:creationId xmlns:a16="http://schemas.microsoft.com/office/drawing/2014/main" id="{5F158C18-A88B-4C38-82DE-CC7139A51D64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0976E0CE-FEC1-460E-B827-2448B6F4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D104C66-EB19-4703-A2E4-63255DB932F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3EE11A68-5D2B-440C-98BB-1E7E1A6B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4CE7FA85-A6E9-4417-A514-4702816B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9AE40E7B-20B6-42F4-9EC7-9B3C92F51E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9409465"/>
      </p:ext>
    </p:extLst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96E8C9F0-0F30-41A4-817E-C43B7528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7C0C-3CCD-4098-9141-674FBA70332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AB703B3-454D-4A07-9881-07CE25B1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13D1F9C-3B78-47F6-8E1A-633DF39C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C7502-5089-402A-817D-0935510FD2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5747548"/>
      </p:ext>
    </p:extLst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A79C4C44-943D-40BE-9954-49B73612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4BBE-E832-4124-A9D6-EA7A54E541A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DCF9E029-A633-451F-9E63-682521A6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4D6D38B2-DF0A-43ED-B61C-77767546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44A5-9E27-4BA5-9B57-F6B85B0150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1645712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E3AF2E6-F5DD-4482-9C66-6DBD3BA1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CF2D8-43F6-4317-BA28-BA03050FF1C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6E91A0E-66C6-4048-827D-D9363DF8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50E0F2C-8BB4-48E2-8F77-EC07E5F9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82EC-F20E-4EEB-ACD4-2805251D1A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0239447"/>
      </p:ext>
    </p:extLst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9A499C46-CD98-4D25-858C-790F2FA0608B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11">
            <a:extLst>
              <a:ext uri="{FF2B5EF4-FFF2-40B4-BE49-F238E27FC236}">
                <a16:creationId xmlns:a16="http://schemas.microsoft.com/office/drawing/2014/main" id="{96A19ECA-A5AB-413D-BB77-B6587A984843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4">
            <a:extLst>
              <a:ext uri="{FF2B5EF4-FFF2-40B4-BE49-F238E27FC236}">
                <a16:creationId xmlns:a16="http://schemas.microsoft.com/office/drawing/2014/main" id="{2CB84E74-A412-435E-8AEE-2FF8AD3A4664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15">
            <a:extLst>
              <a:ext uri="{FF2B5EF4-FFF2-40B4-BE49-F238E27FC236}">
                <a16:creationId xmlns:a16="http://schemas.microsoft.com/office/drawing/2014/main" id="{57A379BB-AD24-45CF-9DD4-1F1C6ADEC868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909753A3-CF22-4203-8B57-95F7E5AA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A493-434D-4783-BE32-6F440D430FB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603C5DD2-051C-42C9-B71B-88F9B7AC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1138C3B9-4322-420B-B66A-84F3F629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F33862BC-7708-485E-8874-4F7E9AC4C7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222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BA47ED9-678B-4C1B-9873-7BE73994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8DEE-CCA6-4C38-9663-5E77CF555FD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8986D2A-FB13-4FFC-91A8-30E0AFEA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03C2C01-F5DA-4B1C-9C16-AD8A1C96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2E6F3-6884-489D-AF82-19BABD3255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3421139"/>
      </p:ext>
    </p:extLst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BBF4400B-189B-410F-8523-FE7218FF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7AE93-CA89-45C0-96C0-6D75C7EEC18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FF751BAB-7888-49AC-8E78-E2D87092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254D5FED-9588-4A78-AA79-288FFC88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36ADA8E0-5DD2-481A-96C1-755A57586B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2305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F7A268BD-F0B9-478C-9AE6-B68280E4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2EB0-74B8-487A-B0C9-E9DD8911037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7F7E1DC1-5A25-4A2C-8E78-5D741D18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FCFAE625-11C7-40E7-AF69-275A4F7F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2964-595F-4A46-85C7-9953918851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8374067"/>
      </p:ext>
    </p:extLst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829D444F-7DA9-4340-8884-35BDB9B67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F20D-66BB-4820-851D-D3212D9CBBD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4706BDA-6CE3-41AD-B55D-2FAC002A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276EF61F-8367-452F-B994-153C33F7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8B318-0364-48C3-8690-68B91F6F64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1199333"/>
      </p:ext>
    </p:extLst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F7516D4-6AF9-4845-A509-6C7631AF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FA952CF-717D-4769-B9A7-313FEEA9B07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96304DB6-77B4-490C-9102-BE44C151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C7326C4-179F-42FC-B029-F06FFAE7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C2F5B928-3A86-458C-852D-319D2A6BEB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3182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78B1FE3-C061-44F9-824E-58169FFB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6F61C91-52AC-48B7-BB9E-06ECD58F3FE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41ABF1E9-AD7F-43FE-B2F7-1B13E837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E393722-26B7-4A3F-8F40-7176DF92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5740797-0ABA-4949-99A6-071D5A1E0D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1832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A2A40"/>
            </a:gs>
            <a:gs pos="60001">
              <a:srgbClr val="3B3B58"/>
            </a:gs>
            <a:gs pos="100000">
              <a:srgbClr val="73738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31BF3349-8E84-44CB-A7F7-12DD6A28932E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B69391B9-097C-4DAA-B8B0-44B5907E9794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BA397F96-D8F5-456B-8675-FE6DEF09014D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F324CFA5-E890-4A65-B965-F4204A5A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3CBF36CB-5708-4E73-AF05-0219F952A3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B6740100-9B17-41C8-8AEC-774999C93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C09847-B623-4165-AF3C-1A18F401FBC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EF4AA8D-9DE8-4713-9B48-F82B82731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A7E89E30-B55C-48F6-8EE0-164AC3B25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2FF48294-D69A-4984-9080-B780F466E5D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54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ransition>
    <p:pull dir="ru"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F98B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5AAC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8361FB-1CBA-4194-B34D-3E6D76B43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430" y="760845"/>
            <a:ext cx="7842467" cy="4102863"/>
          </a:xfrm>
        </p:spPr>
        <p:txBody>
          <a:bodyPr>
            <a:no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sz="60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  <a:cs typeface="Times New Roman" pitchFamily="18" charset="0"/>
              </a:rPr>
              <a:t>     </a:t>
            </a:r>
            <a:br>
              <a:rPr lang="sl-SI" sz="60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br>
              <a:rPr lang="sl-SI" sz="60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sl-SI" sz="6000" b="1" dirty="0">
                <a:solidFill>
                  <a:schemeClr val="accent1"/>
                </a:solidFill>
                <a:latin typeface="Arial Black" pitchFamily="34" charset="0"/>
                <a:cs typeface="Times New Roman" pitchFamily="18" charset="0"/>
              </a:rPr>
              <a:t>OZVEZDJA   SEVERNEGA NEBA IN  ORIENTACIJA</a:t>
            </a:r>
          </a:p>
        </p:txBody>
      </p:sp>
      <p:pic>
        <p:nvPicPr>
          <p:cNvPr id="4" name="Slika 3" descr="screen_art.png">
            <a:extLst>
              <a:ext uri="{FF2B5EF4-FFF2-40B4-BE49-F238E27FC236}">
                <a16:creationId xmlns:a16="http://schemas.microsoft.com/office/drawing/2014/main" id="{467FF9EC-5312-4718-BBA6-1FCBDFD26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785813"/>
            <a:ext cx="2357438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D5461896-A0A8-4EE3-A542-31E641BF3B8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5650" y="5589588"/>
            <a:ext cx="6400800" cy="1008062"/>
          </a:xfrm>
        </p:spPr>
        <p:txBody>
          <a:bodyPr/>
          <a:lstStyle/>
          <a:p>
            <a:pPr marL="65088" indent="0" algn="ctr">
              <a:buFont typeface="Wingdings 2" panose="05020102010507070707" pitchFamily="18" charset="2"/>
              <a:buNone/>
            </a:pPr>
            <a:r>
              <a:rPr lang="sl-SI" altLang="sl-SI" sz="4000" b="1">
                <a:latin typeface="Arial Black" panose="020B0A04020102020204" pitchFamily="34" charset="0"/>
              </a:rPr>
              <a:t>  </a:t>
            </a:r>
            <a:endParaRPr lang="sl-SI" altLang="sl-SI" sz="40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0BBFD0-5CBC-4486-B87C-0916A433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just"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 </a:t>
            </a:r>
            <a:r>
              <a:rPr lang="sl-SI" sz="4800" b="1" dirty="0">
                <a:solidFill>
                  <a:schemeClr val="accent2"/>
                </a:solidFill>
                <a:latin typeface="Arial Black" pitchFamily="34" charset="0"/>
              </a:rPr>
              <a:t> Ozvezdja na splošno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E3A87E6-5C71-45E3-92AF-8AB1AF1A8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900" dirty="0">
                <a:latin typeface="Arial Black" pitchFamily="34" charset="0"/>
              </a:rPr>
              <a:t>Ozvezdja  ali  konstelacije so skupine zvezd, ki jih vidimo na nočnem nebu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900" dirty="0">
                <a:latin typeface="Arial Black" pitchFamily="34" charset="0"/>
              </a:rPr>
              <a:t>Na nebu je 88 ozvezdij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900" dirty="0">
                <a:latin typeface="Arial Black" pitchFamily="34" charset="0"/>
              </a:rPr>
              <a:t>Ne moremo videti vseh ozvezdij saj so pri nas vidna le ozvezdja severnega neba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900" dirty="0">
              <a:latin typeface="Arial Black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>
              <a:latin typeface="Arial Black" pitchFamily="34" charset="0"/>
            </a:endParaRPr>
          </a:p>
        </p:txBody>
      </p:sp>
      <p:pic>
        <p:nvPicPr>
          <p:cNvPr id="5" name="Slika 4" descr="ozvezdje1.jpg">
            <a:extLst>
              <a:ext uri="{FF2B5EF4-FFF2-40B4-BE49-F238E27FC236}">
                <a16:creationId xmlns:a16="http://schemas.microsoft.com/office/drawing/2014/main" id="{D2AA82B4-4029-4076-9EA7-9F042AD41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714500"/>
            <a:ext cx="4633912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2D1CDA-4B76-49C8-B757-1DA2F6BD8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 Ozvezdja severnega neba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883FD1A0-25F1-4A6B-8E90-65B2A4577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428750"/>
            <a:ext cx="4038600" cy="5429250"/>
          </a:xfrm>
        </p:spPr>
        <p:txBody>
          <a:bodyPr/>
          <a:lstStyle/>
          <a:p>
            <a:r>
              <a:rPr lang="sl-SI" altLang="sl-SI" sz="1700">
                <a:latin typeface="Arial Black" panose="020B0A04020102020204" pitchFamily="34" charset="0"/>
              </a:rPr>
              <a:t>Mali medved(Severnica)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Veliki medved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Lev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Rak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Dvojčka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Orion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Voznik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Pegaz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Andromeda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Ribi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Oven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Bik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Mali pes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Veliki pes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Vodna kača </a:t>
            </a:r>
          </a:p>
          <a:p>
            <a:r>
              <a:rPr lang="sl-SI" altLang="sl-SI" sz="1700">
                <a:latin typeface="Arial Black" panose="020B0A04020102020204" pitchFamily="34" charset="0"/>
              </a:rPr>
              <a:t>Krokar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E8376077-B78B-49A2-A73E-50A60D58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28750"/>
            <a:ext cx="4038600" cy="54292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Eridan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Zajec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Volar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Tehtnica 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Ščit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Kačanosec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Kačin rep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Kačina glava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Severna krona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Herkul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Lira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Orel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Delfin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Labod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Kozorog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Južna riba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Vodnar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Kit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Kasiopeja</a:t>
            </a:r>
          </a:p>
          <a:p>
            <a:pPr>
              <a:lnSpc>
                <a:spcPct val="80000"/>
              </a:lnSpc>
            </a:pPr>
            <a:r>
              <a:rPr lang="sl-SI" altLang="sl-SI" sz="1700">
                <a:latin typeface="Arial Black" panose="020B0A04020102020204" pitchFamily="34" charset="0"/>
              </a:rPr>
              <a:t>Kefej</a:t>
            </a:r>
          </a:p>
          <a:p>
            <a:pPr>
              <a:lnSpc>
                <a:spcPct val="80000"/>
              </a:lnSpc>
            </a:pPr>
            <a:endParaRPr lang="sl-SI" altLang="sl-SI" sz="1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2BA581-638C-409E-96D2-9109F1E3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just"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      </a:t>
            </a:r>
            <a:r>
              <a:rPr lang="sl-SI" sz="4800" dirty="0">
                <a:solidFill>
                  <a:schemeClr val="accent2"/>
                </a:solidFill>
                <a:latin typeface="Arial Black" pitchFamily="34" charset="0"/>
              </a:rPr>
              <a:t> Zgodovina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86CF306C-61CE-4234-814F-084D52C9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29187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Imena so ozvezdja dobila po obliki, ki so jo opazili najzgodnejši opazovalci vesolja okrog leta </a:t>
            </a:r>
            <a:r>
              <a:rPr lang="sl-SI">
                <a:latin typeface="Arial Black" pitchFamily="34" charset="0"/>
              </a:rPr>
              <a:t>4000 p.n.št.</a:t>
            </a:r>
            <a:endParaRPr lang="sl-SI" dirty="0">
              <a:latin typeface="Arial Black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To so bili :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>
                <a:latin typeface="Arial Black" pitchFamily="34" charset="0"/>
              </a:rPr>
              <a:t>Grki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>
                <a:latin typeface="Arial Black" pitchFamily="34" charset="0"/>
              </a:rPr>
              <a:t>Babilonci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>
                <a:latin typeface="Arial Black" pitchFamily="34" charset="0"/>
              </a:rPr>
              <a:t>Egipčani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b="1" dirty="0">
                <a:latin typeface="Arial Black" pitchFamily="34" charset="0"/>
              </a:rPr>
              <a:t>Mednarodna astronomska zveza je leta 1928 na kongresu in še kasneje leta 1933 razdelila nebo na 88 uradnih ozvezdij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  <p:pic>
        <p:nvPicPr>
          <p:cNvPr id="4" name="Slika 3" descr="animacija.jpg">
            <a:extLst>
              <a:ext uri="{FF2B5EF4-FFF2-40B4-BE49-F238E27FC236}">
                <a16:creationId xmlns:a16="http://schemas.microsoft.com/office/drawing/2014/main" id="{4D35FD87-631C-4C65-8367-E3062ACBC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00063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>
            <a:extLst>
              <a:ext uri="{FF2B5EF4-FFF2-40B4-BE49-F238E27FC236}">
                <a16:creationId xmlns:a16="http://schemas.microsoft.com/office/drawing/2014/main" id="{285EE452-13CF-45DA-9487-F8C2C09AC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500063"/>
            <a:ext cx="2928938" cy="1143000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latin typeface="Arial Black" pitchFamily="34" charset="0"/>
              </a:rPr>
              <a:t>Kitajska zvezdna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latin typeface="Arial Black" pitchFamily="34" charset="0"/>
              </a:rPr>
              <a:t>karta iz leta 700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BD5FAF85-B4A9-44AB-8D8D-74B94812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2"/>
                </a:solidFill>
                <a:latin typeface="Arial Black" pitchFamily="34" charset="0"/>
              </a:rPr>
              <a:t>       Orientacija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8C8119CD-E714-4A70-A3EE-918F8EB60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740275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b="1" dirty="0">
                <a:latin typeface="Arial Black" pitchFamily="34" charset="0"/>
              </a:rPr>
              <a:t>Orientacija</a:t>
            </a:r>
            <a:r>
              <a:rPr lang="sl-SI" sz="2800" dirty="0">
                <a:latin typeface="Arial Black" pitchFamily="34" charset="0"/>
              </a:rPr>
              <a:t> pomeni določiti lego neke točke ali smer gibanja glede na strani neba in objekte v pokrajini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Arial Black" pitchFamily="34" charset="0"/>
              </a:rPr>
              <a:t>Poznamo štiri glavne smeri neba, ki jih po mednarodnem dogovoru označujemo s črkami: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Arial Black" pitchFamily="34" charset="0"/>
              </a:rPr>
              <a:t>N </a:t>
            </a:r>
            <a:r>
              <a:rPr lang="sl-SI" sz="2800" dirty="0" err="1">
                <a:latin typeface="Arial Black" pitchFamily="34" charset="0"/>
              </a:rPr>
              <a:t>north</a:t>
            </a:r>
            <a:r>
              <a:rPr lang="sl-SI" sz="2800" dirty="0">
                <a:latin typeface="Arial Black" pitchFamily="34" charset="0"/>
              </a:rPr>
              <a:t> – sever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Arial Black" pitchFamily="34" charset="0"/>
              </a:rPr>
              <a:t>S </a:t>
            </a:r>
            <a:r>
              <a:rPr lang="sl-SI" sz="2800" dirty="0" err="1">
                <a:latin typeface="Arial Black" pitchFamily="34" charset="0"/>
              </a:rPr>
              <a:t>south</a:t>
            </a:r>
            <a:r>
              <a:rPr lang="sl-SI" sz="2800" dirty="0">
                <a:latin typeface="Arial Black" pitchFamily="34" charset="0"/>
              </a:rPr>
              <a:t> – jug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Arial Black" pitchFamily="34" charset="0"/>
              </a:rPr>
              <a:t>E </a:t>
            </a:r>
            <a:r>
              <a:rPr lang="sl-SI" sz="2800" dirty="0" err="1">
                <a:latin typeface="Arial Black" pitchFamily="34" charset="0"/>
              </a:rPr>
              <a:t>east</a:t>
            </a:r>
            <a:r>
              <a:rPr lang="sl-SI" sz="2800" dirty="0">
                <a:latin typeface="Arial Black" pitchFamily="34" charset="0"/>
              </a:rPr>
              <a:t> – vzhod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Arial Black" pitchFamily="34" charset="0"/>
              </a:rPr>
              <a:t>W </a:t>
            </a:r>
            <a:r>
              <a:rPr lang="sl-SI" sz="2800" dirty="0" err="1">
                <a:latin typeface="Arial Black" pitchFamily="34" charset="0"/>
              </a:rPr>
              <a:t>west</a:t>
            </a:r>
            <a:r>
              <a:rPr lang="sl-SI" sz="2800" dirty="0">
                <a:latin typeface="Arial Black" pitchFamily="34" charset="0"/>
              </a:rPr>
              <a:t> – zahod</a:t>
            </a:r>
          </a:p>
        </p:txBody>
      </p:sp>
      <p:pic>
        <p:nvPicPr>
          <p:cNvPr id="7" name="Slika 6" descr="glob_anm.gif">
            <a:extLst>
              <a:ext uri="{FF2B5EF4-FFF2-40B4-BE49-F238E27FC236}">
                <a16:creationId xmlns:a16="http://schemas.microsoft.com/office/drawing/2014/main" id="{E94D701E-C899-4A2C-8562-4F4D62735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00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vetrovnica.jpg">
            <a:extLst>
              <a:ext uri="{FF2B5EF4-FFF2-40B4-BE49-F238E27FC236}">
                <a16:creationId xmlns:a16="http://schemas.microsoft.com/office/drawing/2014/main" id="{B89AD34D-E5A4-4C45-AD03-C57ABA345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643313"/>
            <a:ext cx="31432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5668334E-7556-475F-92D4-84F4AE80B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4313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latin typeface="Arial Black" panose="020B0A04020102020204" pitchFamily="34" charset="0"/>
              </a:rPr>
              <a:t>Orientiramo se lahko po:</a:t>
            </a:r>
          </a:p>
          <a:p>
            <a:r>
              <a:rPr lang="sl-SI" altLang="sl-SI">
                <a:latin typeface="Arial Black" panose="020B0A04020102020204" pitchFamily="34" charset="0"/>
              </a:rPr>
              <a:t>Soncu</a:t>
            </a:r>
          </a:p>
          <a:p>
            <a:r>
              <a:rPr lang="sl-SI" altLang="sl-SI">
                <a:latin typeface="Arial Black" panose="020B0A04020102020204" pitchFamily="34" charset="0"/>
              </a:rPr>
              <a:t>Zvezdi Severnici</a:t>
            </a:r>
          </a:p>
          <a:p>
            <a:r>
              <a:rPr lang="sl-SI" altLang="sl-SI">
                <a:latin typeface="Arial Black" panose="020B0A04020102020204" pitchFamily="34" charset="0"/>
              </a:rPr>
              <a:t>Kompasu</a:t>
            </a:r>
          </a:p>
          <a:p>
            <a:r>
              <a:rPr lang="sl-SI" altLang="sl-SI">
                <a:latin typeface="Arial Black" panose="020B0A04020102020204" pitchFamily="34" charset="0"/>
              </a:rPr>
              <a:t>Luni</a:t>
            </a:r>
          </a:p>
          <a:p>
            <a:r>
              <a:rPr lang="sl-SI" altLang="sl-SI">
                <a:latin typeface="Arial Black" panose="020B0A04020102020204" pitchFamily="34" charset="0"/>
              </a:rPr>
              <a:t>Mahovih</a:t>
            </a:r>
          </a:p>
        </p:txBody>
      </p:sp>
      <p:pic>
        <p:nvPicPr>
          <p:cNvPr id="4" name="Slika 3" descr="kompas.jpg">
            <a:extLst>
              <a:ext uri="{FF2B5EF4-FFF2-40B4-BE49-F238E27FC236}">
                <a16:creationId xmlns:a16="http://schemas.microsoft.com/office/drawing/2014/main" id="{78E28B5E-97D6-4433-A035-CB55EDBF6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143375"/>
            <a:ext cx="30924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Sonce_-_TT.jpg">
            <a:extLst>
              <a:ext uri="{FF2B5EF4-FFF2-40B4-BE49-F238E27FC236}">
                <a16:creationId xmlns:a16="http://schemas.microsoft.com/office/drawing/2014/main" id="{A81281ED-92C0-4514-B06D-62487B6623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143375"/>
            <a:ext cx="32194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7636E2-130A-48ED-AEA5-556AFBEA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Zgodovina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BE75170-C015-4D0D-8ADA-F16406BD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714875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Pojem orientacija izhaja iz besede </a:t>
            </a:r>
            <a:r>
              <a:rPr lang="sl-SI" dirty="0" err="1">
                <a:latin typeface="Arial Black" pitchFamily="34" charset="0"/>
              </a:rPr>
              <a:t>orient</a:t>
            </a:r>
            <a:r>
              <a:rPr lang="sl-SI" dirty="0">
                <a:latin typeface="Arial Black" pitchFamily="34" charset="0"/>
              </a:rPr>
              <a:t>, ki pomeni vzhod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V starem veku je bila najpomembnejša smer neba prav vzhod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Na podlagi določenega vzhoda so nato določali preostale smeri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Morda bolj praktičen razlog pa je, da je bilo v času, ko v Evropi kompasa še niso poznali, mnogo lažje določiti vzhod (po Soncu)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Arial Black" pitchFamily="34" charset="0"/>
              </a:rPr>
              <a:t>Danes se seveda kot osnovna smer uporablja sever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A7C0E0-6C96-49B4-8958-3FB851BE7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39903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5400" b="1" dirty="0">
                <a:solidFill>
                  <a:schemeClr val="accent2"/>
                </a:solidFill>
                <a:latin typeface="Arial Black" pitchFamily="34" charset="0"/>
              </a:rPr>
              <a:t>Hvala za vašo pozornost!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Century Gothic</vt:lpstr>
      <vt:lpstr>Verdana</vt:lpstr>
      <vt:lpstr>Wingdings 2</vt:lpstr>
      <vt:lpstr>Umetniško</vt:lpstr>
      <vt:lpstr>       OZVEZDJA   SEVERNEGA NEBA IN  ORIENTACIJA</vt:lpstr>
      <vt:lpstr>  Ozvezdja na splošno</vt:lpstr>
      <vt:lpstr> Ozvezdja severnega neba</vt:lpstr>
      <vt:lpstr>       Zgodovina</vt:lpstr>
      <vt:lpstr>PowerPoint Presentation</vt:lpstr>
      <vt:lpstr>       Orientacija</vt:lpstr>
      <vt:lpstr>PowerPoint Presentation</vt:lpstr>
      <vt:lpstr>Zgodovina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2019-05-30T09:25:21Z</dcterms:created>
  <dcterms:modified xsi:type="dcterms:W3CDTF">2019-05-30T09:25:21Z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