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66" r:id="rId3"/>
    <p:sldId id="264" r:id="rId4"/>
    <p:sldId id="263" r:id="rId5"/>
    <p:sldId id="272" r:id="rId6"/>
    <p:sldId id="257" r:id="rId7"/>
    <p:sldId id="265" r:id="rId8"/>
    <p:sldId id="258" r:id="rId9"/>
    <p:sldId id="271" r:id="rId10"/>
    <p:sldId id="259" r:id="rId11"/>
    <p:sldId id="270" r:id="rId12"/>
    <p:sldId id="260" r:id="rId13"/>
    <p:sldId id="275" r:id="rId14"/>
    <p:sldId id="267" r:id="rId15"/>
    <p:sldId id="262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104" d="100"/>
          <a:sy n="104" d="100"/>
        </p:scale>
        <p:origin x="11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C9E13CF-E2DE-4EAE-B937-02605914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3EE09-C2A6-4562-812F-41F500971C4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36BD087-52D9-4F4C-85C8-EE9B2ED2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4BCB7CA-B6B6-42D4-A27F-68756E10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A9F2-B834-40D6-9CA5-C78DB88BCD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117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CB3DF22-168A-4FE3-A9CA-EF83EE91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98DF8-FF62-4BAA-8154-298702D9AC9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3FF3E28-732A-42DE-86C8-1207374A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FC1F851-C6E8-44B8-88F6-FA56CED3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58DAA-0213-43F7-BC02-CAEB5295EC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56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99E5605-E22F-43B5-A5E9-FC993A57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6D2B-34C4-4840-A7DD-132A33EC4F2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4D6E6B8-601C-42EE-A658-3D55D79B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853F632-1EC8-4AA4-8FAD-19B2B2E7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F2742-9360-4391-8B63-5DB0CCC6CC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176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2FB5DCF-F02F-4F86-868E-93E2466B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E83DF-F5F0-4B87-B727-3524ED34C0A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84C6AD6-6F53-447A-944B-A7E4A5CE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B69E77A-454C-4C82-A963-046B9174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20A5-EAC9-4DF4-870C-C3AA9D2D8C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15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C084693-0882-481E-AA30-201C69DB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A355-1E6B-46E8-8CF0-58CEB7E55CD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68CE626-3B3E-48AB-AD81-FB5687DA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32E6C9E-7F3D-4B7C-9493-0334FFE2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5B6F6-8804-47CD-80CC-4A313563E5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551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C74234A-99E7-45BD-AEC1-20303C54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B382-FDB7-4CC1-9B19-BE7F008DD4B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4F6B6C4-081E-45B7-BFFA-F0071385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13161C3-3166-46FB-8388-0F6358A4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1A406-E22A-4FC8-ADDF-A17C4EB456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72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B5870B47-7F55-475B-A453-027083A9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958D-AE35-48F2-9D2B-D52D8698BC4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A6322CE-CF97-49BB-8E57-FF7EB563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0BDF2064-9B0F-41D7-9F49-8BF2C01E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FB392-EC38-40B2-9590-9ED632A159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808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AB278A4E-34F2-4493-98C8-6C8FE70C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F52E-10C4-4135-B2FB-96905059F22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FC954D87-4F8A-4F78-A0A9-1F49C639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46103ACD-57CD-47AC-AAC8-B5B0BBA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89A4F-1978-49DA-862B-98A7C7E7F6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321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39F0D394-2450-4738-8A07-DBAA475B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B69B-A89A-4F7B-9CE1-DCF5E75881E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227C34C1-99B0-40BA-AAD3-313C1F23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FCA41A9B-8588-4047-B146-E0E93FCF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2E490-7578-4C7C-A4B0-4B49F4BCF0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714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8182B66-8178-49A8-A712-39F841A2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C9B7-DCC2-4BCB-A39A-1E5E64AEDA2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BBBAA87-2E1A-47C8-AE58-F2903F4D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75CAC68-608B-483D-A60C-8BD217B8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D2D14-32A5-4043-8307-293EB4166F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23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6575F58-07BB-4EA7-9E75-219B298B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C9C9-2F84-45C6-A91E-49E8FF3B934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C39462E-37F7-4BB1-BE3F-4BFA854B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D877AB4-09C4-4BCB-85B1-61941F8A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CF87-6A79-4C7C-BA56-30FFACE9EA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391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7E9232C0-3BB5-4E00-80E1-A8C00A6637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04C252BE-BCC3-4B4E-87AE-3C1DF4E534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841963B-996A-434B-B3B6-0E61FF286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DCEB03-421C-4193-B5A7-8B7846B5FF4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6F101EE-EFA7-4889-8D84-DD453AFFB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344A39A-077A-492E-BB3A-E81BDA99F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BCFB8C2-2CD1-4905-A1D1-F2B3E5AE52C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Saturn" TargetMode="External"/><Relationship Id="rId2" Type="http://schemas.openxmlformats.org/officeDocument/2006/relationships/hyperlink" Target="http://pinterest.com/search/pins/?q=space+and+plane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udent.pfmb.uni-mb.si/~vesolje/planeti.htm" TargetMode="External"/><Relationship Id="rId5" Type="http://schemas.openxmlformats.org/officeDocument/2006/relationships/hyperlink" Target="http://sl.wikipedia.org/wiki/Merkur" TargetMode="External"/><Relationship Id="rId4" Type="http://schemas.openxmlformats.org/officeDocument/2006/relationships/hyperlink" Target="http://sl.wikipedia.org/wiki/Vener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Venus-rea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File:Mgn_p39146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si/url?sa=t&amp;rct=j&amp;q=&amp;esrc=s&amp;frm=1&amp;source=web&amp;cd=&amp;ved=0CCoQuAE&amp;url=/search?q=el+capitan&amp;hl=sl&amp;tbo=d&amp;biw=1280&amp;bih=654&amp;lr=lang_sl&amp;ei=lfHpUPfHKsLOtAa7gIG4Aw&amp;usg=AFQjCNHSsg2C5lRFskZaVpjgal5llLPQhw&amp;sig2=hHA0-sT-m2fQWX3jwq_St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outer space stars planets cosmos  / 2560x1600 Wallpaper">
            <a:extLst>
              <a:ext uri="{FF2B5EF4-FFF2-40B4-BE49-F238E27FC236}">
                <a16:creationId xmlns:a16="http://schemas.microsoft.com/office/drawing/2014/main" id="{07B20D1E-509E-419D-8CCA-AFE464C0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slov 1">
            <a:extLst>
              <a:ext uri="{FF2B5EF4-FFF2-40B4-BE49-F238E27FC236}">
                <a16:creationId xmlns:a16="http://schemas.microsoft.com/office/drawing/2014/main" id="{FF3C3E78-D3AF-4599-BEDF-E449BA312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2276475"/>
            <a:ext cx="7772400" cy="1470025"/>
          </a:xfrm>
        </p:spPr>
        <p:txBody>
          <a:bodyPr/>
          <a:lstStyle/>
          <a:p>
            <a:r>
              <a:rPr lang="sl-SI" altLang="sl-SI"/>
              <a:t>PREDSTAVITEV PLANETOV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018999-0F37-4445-8D4B-2A60F63BF4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12.1.2013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884DBAE9-DD1F-4907-9B8F-217641F7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 OPAZOVANJA VENERE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25FD1E75-BE5D-495D-8FEB-CD2F5E4A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Prazgodovina</a:t>
            </a:r>
          </a:p>
          <a:p>
            <a:r>
              <a:rPr lang="sl-SI" altLang="sl-SI"/>
              <a:t>Eosphorus in Hesperus</a:t>
            </a:r>
          </a:p>
          <a:p>
            <a:r>
              <a:rPr lang="sl-SI" altLang="sl-SI"/>
              <a:t>Pioneer Venus1 in Pioneer Venus2, spust na površino</a:t>
            </a:r>
          </a:p>
        </p:txBody>
      </p:sp>
      <p:pic>
        <p:nvPicPr>
          <p:cNvPr id="11268" name="il_fi" descr="http://www.passionetecnologica.it/wp-content/uploads/2012/03/pioneer-venus.gif">
            <a:extLst>
              <a:ext uri="{FF2B5EF4-FFF2-40B4-BE49-F238E27FC236}">
                <a16:creationId xmlns:a16="http://schemas.microsoft.com/office/drawing/2014/main" id="{37BF18CE-8EFD-4641-BA94-4E43BBD8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399573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l_fi" descr="http://nssdc.gsfc.nasa.gov/image/spacecraft/pv_orbiter.jpg">
            <a:extLst>
              <a:ext uri="{FF2B5EF4-FFF2-40B4-BE49-F238E27FC236}">
                <a16:creationId xmlns:a16="http://schemas.microsoft.com/office/drawing/2014/main" id="{0F6DF60A-E114-4EF4-AE9B-C2848359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3959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560D1705-0142-4609-90C2-A24F5CCE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OPAZOVANJE VENERE Z ZEMLJE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1774D416-C1C6-438E-8C8D-6349FA49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 "jutranja zvezda" -Danica in "večerna zvezda" ali Večernica.</a:t>
            </a:r>
          </a:p>
          <a:p>
            <a:r>
              <a:rPr lang="sl-SI" altLang="sl-SI"/>
              <a:t> oddaljenost med 41 mil. in 275 mil. km. </a:t>
            </a:r>
          </a:p>
          <a:p>
            <a:endParaRPr lang="sl-SI" altLang="sl-SI"/>
          </a:p>
        </p:txBody>
      </p:sp>
      <p:pic>
        <p:nvPicPr>
          <p:cNvPr id="12292" name="Picture 2" descr="https://encrypted-tbn1.gstatic.com/images?q=tbn:ANd9GcTHpdrFuES_v49bPK_Jd7fkMIPvVe9AsFymK0hjScke4-z_3HUHeg">
            <a:extLst>
              <a:ext uri="{FF2B5EF4-FFF2-40B4-BE49-F238E27FC236}">
                <a16:creationId xmlns:a16="http://schemas.microsoft.com/office/drawing/2014/main" id="{F028F016-2456-40B1-B439-FF67B9E44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8450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768354B7-0C14-44AE-9564-74DF48AF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SATURN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43E7952D-0379-43BF-8E5A-F70F7DCB8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6.planet od sonca </a:t>
            </a:r>
          </a:p>
          <a:p>
            <a:r>
              <a:rPr lang="sl-SI" altLang="sl-SI"/>
              <a:t>2. največji v osončju(120 536km)</a:t>
            </a:r>
          </a:p>
          <a:p>
            <a:r>
              <a:rPr lang="sl-SI" altLang="sl-SI"/>
              <a:t>Sonce obkroži v 30 letih</a:t>
            </a:r>
          </a:p>
          <a:p>
            <a:r>
              <a:rPr lang="sl-SI" altLang="sl-SI"/>
              <a:t>10 ur</a:t>
            </a:r>
          </a:p>
          <a:p>
            <a:endParaRPr lang="sl-SI" altLang="sl-SI"/>
          </a:p>
        </p:txBody>
      </p:sp>
      <p:pic>
        <p:nvPicPr>
          <p:cNvPr id="13316" name="il_fi" descr="http://nssdc.gsfc.nasa.gov/image/planetary/saturn/saturn.jpg">
            <a:extLst>
              <a:ext uri="{FF2B5EF4-FFF2-40B4-BE49-F238E27FC236}">
                <a16:creationId xmlns:a16="http://schemas.microsoft.com/office/drawing/2014/main" id="{A726E3A0-E85D-4F93-8565-986708A84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471646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t1.gstatic.com/images?q=tbn:ANd9GcQLQayoctupzlZ_KSHXEJq1ijpQDs-gZFESi9_FQ0JZ3DNFXfB6-9kPSMFc">
            <a:extLst>
              <a:ext uri="{FF2B5EF4-FFF2-40B4-BE49-F238E27FC236}">
                <a16:creationId xmlns:a16="http://schemas.microsoft.com/office/drawing/2014/main" id="{6F7C3405-A233-4370-AD79-84615FE1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4400"/>
            <a:ext cx="4416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F11EFB9E-45E6-4A19-A33F-F3CE9D79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ZGRADBA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2A3624EE-F681-406F-9EC1-2663DC24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Vodik, helij</a:t>
            </a:r>
          </a:p>
          <a:p>
            <a:r>
              <a:rPr lang="sl-SI" altLang="sl-SI"/>
              <a:t>Kamnito in ledeno jedro</a:t>
            </a:r>
          </a:p>
        </p:txBody>
      </p:sp>
      <p:pic>
        <p:nvPicPr>
          <p:cNvPr id="14340" name="il_fi" descr="http://ganymede.nmsu.edu/tharriso/ast301/saturnint.jpg">
            <a:extLst>
              <a:ext uri="{FF2B5EF4-FFF2-40B4-BE49-F238E27FC236}">
                <a16:creationId xmlns:a16="http://schemas.microsoft.com/office/drawing/2014/main" id="{04DF5F7D-C490-4861-B6A6-35FBF104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57563"/>
            <a:ext cx="55800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803D013F-7AC1-4824-8B32-8C4B4883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SATURNOVI PRSTANI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2D4EF586-BC88-4746-BCCC-452B8562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Največji, najmasivnjejši</a:t>
            </a:r>
          </a:p>
          <a:p>
            <a:r>
              <a:rPr lang="sl-SI" altLang="sl-SI"/>
              <a:t>1610, Galileo Galilei </a:t>
            </a:r>
          </a:p>
          <a:p>
            <a:r>
              <a:rPr lang="sl-SI" altLang="sl-SI"/>
              <a:t>Množica ledenih in prašnatih delcev</a:t>
            </a:r>
          </a:p>
          <a:p>
            <a:r>
              <a:rPr lang="sl-SI" altLang="sl-SI"/>
              <a:t>Označeni s črkami</a:t>
            </a:r>
          </a:p>
        </p:txBody>
      </p:sp>
      <p:pic>
        <p:nvPicPr>
          <p:cNvPr id="15364" name="Picture 2" descr="http://images0.zurnal24.si/slika-600x340-1308042391-24237.jpg">
            <a:extLst>
              <a:ext uri="{FF2B5EF4-FFF2-40B4-BE49-F238E27FC236}">
                <a16:creationId xmlns:a16="http://schemas.microsoft.com/office/drawing/2014/main" id="{45958E33-5D3A-429D-868B-0A7A020F4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450"/>
            <a:ext cx="5076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5B4F7367-914F-4179-86FD-D56ADAAD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SATURNOVE LUNE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5AAD7F86-1820-4668-B8BD-3AA3141A4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3 skupine: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             -velika in okrogla telesa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             -majhne in nepravilnih oblik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             -zelo oddaljena telesa,ki krožijo okoli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              Saturna</a:t>
            </a:r>
          </a:p>
          <a:p>
            <a:endParaRPr lang="sl-SI" altLang="sl-SI"/>
          </a:p>
        </p:txBody>
      </p:sp>
      <p:pic>
        <p:nvPicPr>
          <p:cNvPr id="16388" name="il_fi" descr="http://www.andros.si/vesolje/images/saturn3.gif">
            <a:extLst>
              <a:ext uri="{FF2B5EF4-FFF2-40B4-BE49-F238E27FC236}">
                <a16:creationId xmlns:a16="http://schemas.microsoft.com/office/drawing/2014/main" id="{CBBC8CB3-3762-4DCB-B9E7-3AC5CBCC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9144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ED95CA93-71A2-435B-B924-88F57EEE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DE8FBAD4-C86D-4C8A-8730-59A1FBDC8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r>
              <a:rPr lang="sl-SI" altLang="sl-SI"/>
              <a:t>Titan največja saturnova luna in 2. največja luna v osončju</a:t>
            </a:r>
          </a:p>
          <a:p>
            <a:r>
              <a:rPr lang="sl-SI" altLang="sl-SI"/>
              <a:t>Japet</a:t>
            </a:r>
          </a:p>
          <a:p>
            <a:r>
              <a:rPr lang="sl-SI" altLang="sl-SI"/>
              <a:t>Feba</a:t>
            </a:r>
          </a:p>
          <a:p>
            <a:r>
              <a:rPr lang="sl-SI" altLang="sl-SI"/>
              <a:t>60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17412" name="Slika 3" descr="http://www.andros.si/vesolje/images/titan.jpg">
            <a:extLst>
              <a:ext uri="{FF2B5EF4-FFF2-40B4-BE49-F238E27FC236}">
                <a16:creationId xmlns:a16="http://schemas.microsoft.com/office/drawing/2014/main" id="{E22C36F7-7FF5-4CCC-A4C6-2D0E78C1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3348037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Slika 4" descr="http://www.andros.si/vesolje/images/japet.jpg">
            <a:extLst>
              <a:ext uri="{FF2B5EF4-FFF2-40B4-BE49-F238E27FC236}">
                <a16:creationId xmlns:a16="http://schemas.microsoft.com/office/drawing/2014/main" id="{29F69358-958C-4040-A9AD-51C7CED5C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4221163"/>
            <a:ext cx="295116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2D31DF88-3C4E-4AD9-B4ED-251F87C8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B4DDBFB8-70DB-4664-8079-F61998486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800"/>
              <a:t>Neverjetno potovanje med planete</a:t>
            </a:r>
          </a:p>
          <a:p>
            <a:r>
              <a:rPr lang="sl-SI" altLang="sl-SI" sz="1800"/>
              <a:t>Velika ilustrirana enciklopedija vesolje</a:t>
            </a:r>
          </a:p>
          <a:p>
            <a:r>
              <a:rPr lang="sl-SI" altLang="sl-SI" sz="1800">
                <a:hlinkClick r:id="rId2"/>
              </a:rPr>
              <a:t>http://pinterest.com/search/pins/?q=space+and+planets</a:t>
            </a:r>
            <a:endParaRPr lang="sl-SI" altLang="sl-SI" sz="1800"/>
          </a:p>
          <a:p>
            <a:r>
              <a:rPr lang="sl-SI" altLang="sl-SI" sz="1800">
                <a:hlinkClick r:id="rId3"/>
              </a:rPr>
              <a:t>http://sl.wikipedia.org/wiki/Saturn</a:t>
            </a:r>
            <a:endParaRPr lang="sl-SI" altLang="sl-SI" sz="1800"/>
          </a:p>
          <a:p>
            <a:r>
              <a:rPr lang="sl-SI" altLang="sl-SI" sz="1800">
                <a:hlinkClick r:id="rId4"/>
              </a:rPr>
              <a:t>http://sl.wikipedia.org/wiki/Venera</a:t>
            </a:r>
            <a:endParaRPr lang="sl-SI" altLang="sl-SI" sz="1800"/>
          </a:p>
          <a:p>
            <a:r>
              <a:rPr lang="sl-SI" altLang="sl-SI" sz="1800">
                <a:hlinkClick r:id="rId5"/>
              </a:rPr>
              <a:t>http://sl.wikipedia.org/wiki/Merkur</a:t>
            </a:r>
            <a:endParaRPr lang="sl-SI" altLang="sl-SI" sz="1800"/>
          </a:p>
          <a:p>
            <a:r>
              <a:rPr lang="sl-SI" altLang="sl-SI" sz="2000">
                <a:hlinkClick r:id="rId6"/>
              </a:rPr>
              <a:t>http://student.pfmb.uni-mb.si/~vesolje/planeti.htm</a:t>
            </a:r>
            <a:endParaRPr lang="sl-SI" altLang="sl-SI" sz="2000"/>
          </a:p>
          <a:p>
            <a:endParaRPr lang="sl-SI" altLang="sl-SI" sz="2000"/>
          </a:p>
          <a:p>
            <a:endParaRPr lang="sl-SI" altLang="sl-S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C51F18AC-7016-4132-890D-433DAD41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KONEC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D0731E93-118B-4742-ABBE-33840BF9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8A97A582-ABD6-4A58-B718-8CCD7C16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MERKUR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264BAC22-A4D1-47CA-BECD-36614CA9E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Najmanjši planet v osončju.(4875km)</a:t>
            </a:r>
          </a:p>
          <a:p>
            <a:r>
              <a:rPr lang="sl-SI" altLang="sl-SI"/>
              <a:t>Oddaljenost od Sonca od 46mil. km. do 70 mil. km</a:t>
            </a:r>
          </a:p>
          <a:p>
            <a:r>
              <a:rPr lang="sl-SI" altLang="sl-SI"/>
              <a:t>-180°c do 430°c</a:t>
            </a:r>
          </a:p>
          <a:p>
            <a:r>
              <a:rPr lang="sl-SI" altLang="sl-SI"/>
              <a:t>Težje viden </a:t>
            </a:r>
          </a:p>
          <a:p>
            <a:endParaRPr lang="sl-SI" altLang="sl-SI"/>
          </a:p>
        </p:txBody>
      </p:sp>
      <p:pic>
        <p:nvPicPr>
          <p:cNvPr id="3076" name="il_fi" descr="http://static-1.mojvideo.com/foto107194-6680-189226/merkur.jpg">
            <a:extLst>
              <a:ext uri="{FF2B5EF4-FFF2-40B4-BE49-F238E27FC236}">
                <a16:creationId xmlns:a16="http://schemas.microsoft.com/office/drawing/2014/main" id="{A20FE3AF-6038-4521-B05C-272DD58D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924175"/>
            <a:ext cx="4321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D560B5DA-F6D7-48AC-8853-715F1130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74E6B047-D4A9-45E6-9E37-5B4D697B4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r>
              <a:rPr lang="sl-SI" altLang="sl-SI"/>
              <a:t>Zelo redka atmosfera</a:t>
            </a:r>
          </a:p>
          <a:p>
            <a:r>
              <a:rPr lang="sl-SI" altLang="sl-SI"/>
              <a:t>Sonce obkroži v 88 dneh</a:t>
            </a:r>
          </a:p>
          <a:p>
            <a:r>
              <a:rPr lang="sl-SI" altLang="sl-SI"/>
              <a:t>Dan 59 dni</a:t>
            </a:r>
          </a:p>
          <a:p>
            <a:r>
              <a:rPr lang="sl-SI" altLang="sl-SI"/>
              <a:t>Eliptična orbita</a:t>
            </a:r>
          </a:p>
          <a:p>
            <a:endParaRPr lang="sl-SI" altLang="sl-SI"/>
          </a:p>
        </p:txBody>
      </p:sp>
      <p:pic>
        <p:nvPicPr>
          <p:cNvPr id="4100" name="il_fi" descr="http://www.sensa.si/media/cache/upload/Photo/2011/08/24/shutterstock_60583996_lightbox_image.jpg">
            <a:extLst>
              <a:ext uri="{FF2B5EF4-FFF2-40B4-BE49-F238E27FC236}">
                <a16:creationId xmlns:a16="http://schemas.microsoft.com/office/drawing/2014/main" id="{14D135D4-7B23-497D-A4AC-CF3C9754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70263"/>
            <a:ext cx="4211637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l_fi" descr="http://static.astronomija.co.rs/teorije/relativnost/teorije/slike2/rozeta.gif">
            <a:extLst>
              <a:ext uri="{FF2B5EF4-FFF2-40B4-BE49-F238E27FC236}">
                <a16:creationId xmlns:a16="http://schemas.microsoft.com/office/drawing/2014/main" id="{D964633E-3150-4A6E-B7A3-7A293CC1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313213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B83CD8CE-9A81-4490-A331-84E3F69F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POVRŠINA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2BF7D049-56E7-4512-BC52-7A00C4DD3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Je podobna Lunini </a:t>
            </a:r>
          </a:p>
          <a:p>
            <a:r>
              <a:rPr lang="sl-SI" altLang="sl-SI"/>
              <a:t>Kraterji</a:t>
            </a:r>
          </a:p>
        </p:txBody>
      </p:sp>
      <p:pic>
        <p:nvPicPr>
          <p:cNvPr id="5124" name="il_fi" descr="http://www.mzr.net/images/morfeoshow/hubble_teles-5046/big/merkur.jpg">
            <a:extLst>
              <a:ext uri="{FF2B5EF4-FFF2-40B4-BE49-F238E27FC236}">
                <a16:creationId xmlns:a16="http://schemas.microsoft.com/office/drawing/2014/main" id="{3E7512CD-05CF-45C3-895C-21307AB47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0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Slika 5" descr="mercury">
            <a:extLst>
              <a:ext uri="{FF2B5EF4-FFF2-40B4-BE49-F238E27FC236}">
                <a16:creationId xmlns:a16="http://schemas.microsoft.com/office/drawing/2014/main" id="{FF4469D9-4D3E-4E53-BA6C-DE5DE8CB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464343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9CC9D21B-AC22-4206-BA74-85FB7EEC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48038" cy="1143000"/>
          </a:xfrm>
        </p:spPr>
        <p:txBody>
          <a:bodyPr/>
          <a:lstStyle/>
          <a:p>
            <a:r>
              <a:rPr lang="sl-SI" altLang="sl-SI"/>
              <a:t>ZGRADBA</a:t>
            </a:r>
          </a:p>
        </p:txBody>
      </p:sp>
      <p:sp>
        <p:nvSpPr>
          <p:cNvPr id="6147" name="Ograda vsebine 10">
            <a:extLst>
              <a:ext uri="{FF2B5EF4-FFF2-40B4-BE49-F238E27FC236}">
                <a16:creationId xmlns:a16="http://schemas.microsoft.com/office/drawing/2014/main" id="{4D05979E-CE32-4848-A2D5-740F3D76E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48" name="Ograda vsebine 7" descr="http://student.pfmb.uni-mb.si/~vesolje/merkur2.jpg">
            <a:extLst>
              <a:ext uri="{FF2B5EF4-FFF2-40B4-BE49-F238E27FC236}">
                <a16:creationId xmlns:a16="http://schemas.microsoft.com/office/drawing/2014/main" id="{6073F6FF-6993-4720-8404-C7BECC0331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0"/>
          <a:stretch>
            <a:fillRect/>
          </a:stretch>
        </p:blipFill>
        <p:spPr bwMode="auto">
          <a:xfrm>
            <a:off x="0" y="2997200"/>
            <a:ext cx="82438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l_fi" descr="http://www2.ess.ucla.edu/~jlm/research/Mercury/mercury_NSF_printsize.jpg">
            <a:extLst>
              <a:ext uri="{FF2B5EF4-FFF2-40B4-BE49-F238E27FC236}">
                <a16:creationId xmlns:a16="http://schemas.microsoft.com/office/drawing/2014/main" id="{8FEE6FDE-292F-4925-AF13-2DC974EC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0"/>
            <a:ext cx="27368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B6FA39-0D75-44D6-A436-01AAAF7F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r>
              <a:rPr lang="sl-SI" sz="6700" dirty="0"/>
              <a:t>VENERA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DF132943-9C87-4EC0-AD49-72AEFD87B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Iste velikosti kot Zemlja- sesterski planet</a:t>
            </a:r>
          </a:p>
          <a:p>
            <a:r>
              <a:rPr lang="sl-SI" altLang="sl-SI" sz="2800"/>
              <a:t>Atmosfera-ogljikov dioksid</a:t>
            </a:r>
          </a:p>
          <a:p>
            <a:r>
              <a:rPr lang="sl-SI" altLang="sl-SI" sz="2800"/>
              <a:t>Gosti nepredirni oblaki kapljice smrtonosnih žveplovih kislin. </a:t>
            </a:r>
          </a:p>
          <a:p>
            <a:endParaRPr lang="sl-SI" altLang="sl-SI" sz="2800"/>
          </a:p>
        </p:txBody>
      </p:sp>
      <p:pic>
        <p:nvPicPr>
          <p:cNvPr id="7172" name="Slika 3" descr="Venus in approximately true-color, a nearly uniform pale cream, although the image has been processed to bring out details.[1] The planet's disk is about three-quarters illuminated. Almost no variation or detail can be seen in the clouds.">
            <a:hlinkClick r:id="rId2" tooltip="&quot;Venus&quot;"/>
            <a:extLst>
              <a:ext uri="{FF2B5EF4-FFF2-40B4-BE49-F238E27FC236}">
                <a16:creationId xmlns:a16="http://schemas.microsoft.com/office/drawing/2014/main" id="{3C88A4A6-F7E8-4902-9B7E-5B83629E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60800"/>
            <a:ext cx="33480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l_fi" descr="http://upload.wikimedia.org/wikipedia/commons/thumb/8/85/Venus_globe.jpg/220px-Venus_globe.jpg">
            <a:extLst>
              <a:ext uri="{FF2B5EF4-FFF2-40B4-BE49-F238E27FC236}">
                <a16:creationId xmlns:a16="http://schemas.microsoft.com/office/drawing/2014/main" id="{D972E38F-4A91-4400-975F-22BCADBE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32400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l_fi" descr="http://www.sensa.si/media/cache/upload/Photo/2011/08/31/shutterstock_2858150_lightbox_image.jpg">
            <a:extLst>
              <a:ext uri="{FF2B5EF4-FFF2-40B4-BE49-F238E27FC236}">
                <a16:creationId xmlns:a16="http://schemas.microsoft.com/office/drawing/2014/main" id="{9A458395-1CE2-4B15-BC69-D343C92A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3561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slov 1">
            <a:extLst>
              <a:ext uri="{FF2B5EF4-FFF2-40B4-BE49-F238E27FC236}">
                <a16:creationId xmlns:a16="http://schemas.microsoft.com/office/drawing/2014/main" id="{CA59DCFD-5D96-4AE9-9380-E5E6DA30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6" name="il_fi" descr="http://www.mladinska.com/_files/13162/mp6-clanek-eksoplaneti.jpg">
            <a:extLst>
              <a:ext uri="{FF2B5EF4-FFF2-40B4-BE49-F238E27FC236}">
                <a16:creationId xmlns:a16="http://schemas.microsoft.com/office/drawing/2014/main" id="{8C126607-ED1A-46AA-8778-0E2BCDA7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33850"/>
            <a:ext cx="47879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Ograda vsebine 2">
            <a:extLst>
              <a:ext uri="{FF2B5EF4-FFF2-40B4-BE49-F238E27FC236}">
                <a16:creationId xmlns:a16="http://schemas.microsoft.com/office/drawing/2014/main" id="{5D7FA5AD-3915-4AE4-8F6D-FE35C8F0E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Infrardeče sevanje s Sonca ohranja venerino temperaturo visoko okoli 490°C</a:t>
            </a:r>
          </a:p>
          <a:p>
            <a:r>
              <a:rPr lang="sl-SI" altLang="sl-SI"/>
              <a:t>90x večji zračni tlak kot na zemlji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6BD9C1FD-51DE-430A-AED0-23993B1A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POVRŠJE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1E4F1D9C-B3EE-49CF-94FE-BB2A09DA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Vulkani</a:t>
            </a:r>
          </a:p>
          <a:p>
            <a:r>
              <a:rPr lang="sl-SI" altLang="sl-SI"/>
              <a:t>Udarni kraterji</a:t>
            </a:r>
          </a:p>
          <a:p>
            <a:r>
              <a:rPr lang="sl-SI" altLang="sl-SI"/>
              <a:t>Voda izhlapela</a:t>
            </a:r>
          </a:p>
        </p:txBody>
      </p:sp>
      <p:pic>
        <p:nvPicPr>
          <p:cNvPr id="9220" name="Slika 3" descr="http://upload.wikimedia.org/wikipedia/commons/thumb/b/bb/Mgn_p39146.png/220px-Mgn_p39146.png">
            <a:hlinkClick r:id="rId2"/>
            <a:extLst>
              <a:ext uri="{FF2B5EF4-FFF2-40B4-BE49-F238E27FC236}">
                <a16:creationId xmlns:a16="http://schemas.microsoft.com/office/drawing/2014/main" id="{9C1D5536-8671-4243-B582-87006F612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65625"/>
            <a:ext cx="43561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t2.gstatic.com/images?q=tbn:ANd9GcSiAjRt0oV35UDbR50eU18BRo81VOMrDjOfRIHueliNQmVeQSqnNz5OzTKbFg">
            <a:extLst>
              <a:ext uri="{FF2B5EF4-FFF2-40B4-BE49-F238E27FC236}">
                <a16:creationId xmlns:a16="http://schemas.microsoft.com/office/drawing/2014/main" id="{6EDAF72C-7C5A-4412-9A28-624B84D8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0525"/>
            <a:ext cx="4067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l_fi" descr="http://apod.nasa.gov/apod/image/0311/venus_venera13.jpg">
            <a:extLst>
              <a:ext uri="{FF2B5EF4-FFF2-40B4-BE49-F238E27FC236}">
                <a16:creationId xmlns:a16="http://schemas.microsoft.com/office/drawing/2014/main" id="{6EEA7730-73B6-4CBB-97DB-D6990FAD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3561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4831B964-748C-42AE-B10D-334F4CE0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ZGRADBA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5366A3AF-5300-4A86-8CBF-2E84A0594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kamnit plašč in skorja </a:t>
            </a:r>
          </a:p>
          <a:p>
            <a:r>
              <a:rPr lang="sl-SI" altLang="sl-SI"/>
              <a:t>železna sredica 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10244" name="il_fi" descr="http://www.oslogdragomer.org/fizika_referati/2005_06/9_b/blaz/index_datoteke/slide0009_image029.gif">
            <a:hlinkClick r:id="rId2"/>
            <a:extLst>
              <a:ext uri="{FF2B5EF4-FFF2-40B4-BE49-F238E27FC236}">
                <a16:creationId xmlns:a16="http://schemas.microsoft.com/office/drawing/2014/main" id="{730B1153-B339-402E-82FC-D160FBBB8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31686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4" descr="venera notranjost">
            <a:extLst>
              <a:ext uri="{FF2B5EF4-FFF2-40B4-BE49-F238E27FC236}">
                <a16:creationId xmlns:a16="http://schemas.microsoft.com/office/drawing/2014/main" id="{0E393EF4-42B9-44EB-B9B2-2AD65B80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70313"/>
            <a:ext cx="3203575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o meri 41">
      <a:dk1>
        <a:sysClr val="windowText" lastClr="000000"/>
      </a:dk1>
      <a:lt1>
        <a:srgbClr val="C6D9F0"/>
      </a:lt1>
      <a:dk2>
        <a:srgbClr val="1F497D"/>
      </a:dk2>
      <a:lt2>
        <a:srgbClr val="EEECE1"/>
      </a:lt2>
      <a:accent1>
        <a:srgbClr val="4F81BD"/>
      </a:accent1>
      <a:accent2>
        <a:srgbClr val="B8CCE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36609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314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Officeova tema</vt:lpstr>
      <vt:lpstr>PREDSTAVITEV PLANETOV</vt:lpstr>
      <vt:lpstr>MERKUR</vt:lpstr>
      <vt:lpstr>PowerPoint Presentation</vt:lpstr>
      <vt:lpstr> POVRŠINA</vt:lpstr>
      <vt:lpstr>ZGRADBA</vt:lpstr>
      <vt:lpstr> VENERA</vt:lpstr>
      <vt:lpstr>PowerPoint Presentation</vt:lpstr>
      <vt:lpstr>POVRŠJE</vt:lpstr>
      <vt:lpstr>ZGRADBA</vt:lpstr>
      <vt:lpstr>ZGODOVINA OPAZOVANJA VENERE</vt:lpstr>
      <vt:lpstr>OPAZOVANJE VENERE Z ZEMLJE</vt:lpstr>
      <vt:lpstr>SATURN</vt:lpstr>
      <vt:lpstr>ZGRADBA</vt:lpstr>
      <vt:lpstr>SATURNOVI PRSTANI</vt:lpstr>
      <vt:lpstr>SATURNOVE LUNE</vt:lpstr>
      <vt:lpstr>PowerPoint Presentation</vt:lpstr>
      <vt:lpstr>VIRI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2019-05-30T09:25:29Z</dcterms:created>
  <dcterms:modified xsi:type="dcterms:W3CDTF">2019-05-30T09:25:29Z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