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FF00"/>
    <a:srgbClr val="66FF33"/>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43" autoAdjust="0"/>
  </p:normalViewPr>
  <p:slideViewPr>
    <p:cSldViewPr>
      <p:cViewPr varScale="1">
        <p:scale>
          <a:sx n="106" d="100"/>
          <a:sy n="106"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F0B55F6B-B9A4-4768-BAF6-BC99BAC8509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sl-SI"/>
          </a:p>
        </p:txBody>
      </p:sp>
      <p:sp>
        <p:nvSpPr>
          <p:cNvPr id="3" name="Ograda datuma 2">
            <a:extLst>
              <a:ext uri="{FF2B5EF4-FFF2-40B4-BE49-F238E27FC236}">
                <a16:creationId xmlns:a16="http://schemas.microsoft.com/office/drawing/2014/main" id="{7E89BAFF-C411-4512-ABBA-F3DFAB5A485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0A1CD82B-5DEA-43C5-8209-78B7A9D181C3}" type="datetimeFigureOut">
              <a:rPr lang="sl-SI"/>
              <a:pPr>
                <a:defRPr/>
              </a:pPr>
              <a:t>30. 05. 2019</a:t>
            </a:fld>
            <a:endParaRPr lang="sl-SI"/>
          </a:p>
        </p:txBody>
      </p:sp>
      <p:sp>
        <p:nvSpPr>
          <p:cNvPr id="4" name="Ograda stranske slike 3">
            <a:extLst>
              <a:ext uri="{FF2B5EF4-FFF2-40B4-BE49-F238E27FC236}">
                <a16:creationId xmlns:a16="http://schemas.microsoft.com/office/drawing/2014/main" id="{E3F4584D-C163-438D-A53C-C5E6D69FAA7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7723330F-FE3F-4B24-8E2E-B3E0B28C65EC}"/>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B223742A-40BA-4145-93F1-A62169D82DA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sl-SI"/>
          </a:p>
        </p:txBody>
      </p:sp>
      <p:sp>
        <p:nvSpPr>
          <p:cNvPr id="7" name="Ograda številke diapozitiva 6">
            <a:extLst>
              <a:ext uri="{FF2B5EF4-FFF2-40B4-BE49-F238E27FC236}">
                <a16:creationId xmlns:a16="http://schemas.microsoft.com/office/drawing/2014/main" id="{D16FA607-203A-4F40-964E-32811E306AE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A26BA5B-82C6-4D01-9847-65F49FF182C6}"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grada stranske slike 1">
            <a:extLst>
              <a:ext uri="{FF2B5EF4-FFF2-40B4-BE49-F238E27FC236}">
                <a16:creationId xmlns:a16="http://schemas.microsoft.com/office/drawing/2014/main" id="{9BBE4331-D7CA-49CD-A434-E5BBB90ABE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Ograda opomb 2">
            <a:extLst>
              <a:ext uri="{FF2B5EF4-FFF2-40B4-BE49-F238E27FC236}">
                <a16:creationId xmlns:a16="http://schemas.microsoft.com/office/drawing/2014/main" id="{CCB66549-5D45-4202-BBD3-85E8B77195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l-SI" altLang="sl-SI"/>
          </a:p>
        </p:txBody>
      </p:sp>
      <p:sp>
        <p:nvSpPr>
          <p:cNvPr id="16388" name="Ograda številke diapozitiva 3">
            <a:extLst>
              <a:ext uri="{FF2B5EF4-FFF2-40B4-BE49-F238E27FC236}">
                <a16:creationId xmlns:a16="http://schemas.microsoft.com/office/drawing/2014/main" id="{FC7417F9-02DC-4137-BA24-3A7E2A6FE4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FACEB5-A9C9-422A-9B20-A28B478064D1}" type="slidenum">
              <a:rPr lang="sl-SI" altLang="sl-SI"/>
              <a:pPr eaLnBrk="1" hangingPunct="1"/>
              <a:t>5</a:t>
            </a:fld>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Uredite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a:t>Uredite slog podnaslova matrice</a:t>
            </a:r>
          </a:p>
        </p:txBody>
      </p:sp>
      <p:sp>
        <p:nvSpPr>
          <p:cNvPr id="4" name="Rectangle 4">
            <a:extLst>
              <a:ext uri="{FF2B5EF4-FFF2-40B4-BE49-F238E27FC236}">
                <a16:creationId xmlns:a16="http://schemas.microsoft.com/office/drawing/2014/main" id="{5458AA90-DCB0-43A0-8B45-7D1DCA9EBB0D}"/>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FD325F01-2A47-4E4B-8F4C-4AEA9D58B64A}"/>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DCC18B72-E3DE-466E-95F1-07BE8B36FEA9}"/>
              </a:ext>
            </a:extLst>
          </p:cNvPr>
          <p:cNvSpPr>
            <a:spLocks noGrp="1" noChangeArrowheads="1"/>
          </p:cNvSpPr>
          <p:nvPr>
            <p:ph type="sldNum" sz="quarter" idx="12"/>
          </p:nvPr>
        </p:nvSpPr>
        <p:spPr>
          <a:ln/>
        </p:spPr>
        <p:txBody>
          <a:bodyPr/>
          <a:lstStyle>
            <a:lvl1pPr>
              <a:defRPr/>
            </a:lvl1pPr>
          </a:lstStyle>
          <a:p>
            <a:fld id="{DE566BD3-E0F0-407C-99A0-71615EA96473}" type="slidenum">
              <a:rPr lang="sl-SI" altLang="sl-SI"/>
              <a:pPr/>
              <a:t>‹#›</a:t>
            </a:fld>
            <a:endParaRPr lang="sl-SI" altLang="sl-SI"/>
          </a:p>
        </p:txBody>
      </p:sp>
    </p:spTree>
    <p:extLst>
      <p:ext uri="{BB962C8B-B14F-4D97-AF65-F5344CB8AC3E}">
        <p14:creationId xmlns:p14="http://schemas.microsoft.com/office/powerpoint/2010/main" val="15484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ACCEEE6B-8A25-4449-9571-C26CF315C249}"/>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1175D9A8-5B27-40E3-ACD8-AB83C302B92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30FA862F-522F-433A-8DC2-3FB4BDDD6BEB}"/>
              </a:ext>
            </a:extLst>
          </p:cNvPr>
          <p:cNvSpPr>
            <a:spLocks noGrp="1" noChangeArrowheads="1"/>
          </p:cNvSpPr>
          <p:nvPr>
            <p:ph type="sldNum" sz="quarter" idx="12"/>
          </p:nvPr>
        </p:nvSpPr>
        <p:spPr>
          <a:ln/>
        </p:spPr>
        <p:txBody>
          <a:bodyPr/>
          <a:lstStyle>
            <a:lvl1pPr>
              <a:defRPr/>
            </a:lvl1pPr>
          </a:lstStyle>
          <a:p>
            <a:fld id="{688E8BD2-A245-47C1-8BF7-988A81292361}" type="slidenum">
              <a:rPr lang="sl-SI" altLang="sl-SI"/>
              <a:pPr/>
              <a:t>‹#›</a:t>
            </a:fld>
            <a:endParaRPr lang="sl-SI" altLang="sl-SI"/>
          </a:p>
        </p:txBody>
      </p:sp>
    </p:spTree>
    <p:extLst>
      <p:ext uri="{BB962C8B-B14F-4D97-AF65-F5344CB8AC3E}">
        <p14:creationId xmlns:p14="http://schemas.microsoft.com/office/powerpoint/2010/main" val="11390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Uredite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F8C80388-09A5-4EA9-9F7D-D6F6997A9CED}"/>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A4F22CA9-A0FE-4AEC-B093-3371F43DBB2A}"/>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E9C446D1-7520-4B38-B519-FE3B4C51FB02}"/>
              </a:ext>
            </a:extLst>
          </p:cNvPr>
          <p:cNvSpPr>
            <a:spLocks noGrp="1" noChangeArrowheads="1"/>
          </p:cNvSpPr>
          <p:nvPr>
            <p:ph type="sldNum" sz="quarter" idx="12"/>
          </p:nvPr>
        </p:nvSpPr>
        <p:spPr>
          <a:ln/>
        </p:spPr>
        <p:txBody>
          <a:bodyPr/>
          <a:lstStyle>
            <a:lvl1pPr>
              <a:defRPr/>
            </a:lvl1pPr>
          </a:lstStyle>
          <a:p>
            <a:fld id="{BCAB0AC4-B2E3-4C4C-B972-C65E24D2AF1C}" type="slidenum">
              <a:rPr lang="sl-SI" altLang="sl-SI"/>
              <a:pPr/>
              <a:t>‹#›</a:t>
            </a:fld>
            <a:endParaRPr lang="sl-SI" altLang="sl-SI"/>
          </a:p>
        </p:txBody>
      </p:sp>
    </p:spTree>
    <p:extLst>
      <p:ext uri="{BB962C8B-B14F-4D97-AF65-F5344CB8AC3E}">
        <p14:creationId xmlns:p14="http://schemas.microsoft.com/office/powerpoint/2010/main" val="2643494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Naslov in diagram ali organigra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a:t>Uredite slog naslova matrice</a:t>
            </a:r>
          </a:p>
        </p:txBody>
      </p:sp>
      <p:sp>
        <p:nvSpPr>
          <p:cNvPr id="3" name="Ograda SmartArt 2"/>
          <p:cNvSpPr>
            <a:spLocks noGrp="1"/>
          </p:cNvSpPr>
          <p:nvPr>
            <p:ph type="dgm" idx="1"/>
          </p:nvPr>
        </p:nvSpPr>
        <p:spPr>
          <a:xfrm>
            <a:off x="457200" y="1600200"/>
            <a:ext cx="8229600" cy="4525963"/>
          </a:xfrm>
        </p:spPr>
        <p:txBody>
          <a:bodyPr/>
          <a:lstStyle/>
          <a:p>
            <a:pPr lvl="0"/>
            <a:endParaRPr lang="sl-SI" noProof="0" dirty="0"/>
          </a:p>
        </p:txBody>
      </p:sp>
      <p:sp>
        <p:nvSpPr>
          <p:cNvPr id="4" name="Rectangle 4">
            <a:extLst>
              <a:ext uri="{FF2B5EF4-FFF2-40B4-BE49-F238E27FC236}">
                <a16:creationId xmlns:a16="http://schemas.microsoft.com/office/drawing/2014/main" id="{1BA32AB7-5C28-48B6-91B0-44F38B48B38A}"/>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DE4EF8B7-D189-45AE-B19E-38E58939FAD5}"/>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FED01D7B-E007-47D6-8E70-2C7E3107DB37}"/>
              </a:ext>
            </a:extLst>
          </p:cNvPr>
          <p:cNvSpPr>
            <a:spLocks noGrp="1" noChangeArrowheads="1"/>
          </p:cNvSpPr>
          <p:nvPr>
            <p:ph type="sldNum" sz="quarter" idx="12"/>
          </p:nvPr>
        </p:nvSpPr>
        <p:spPr>
          <a:ln/>
        </p:spPr>
        <p:txBody>
          <a:bodyPr/>
          <a:lstStyle>
            <a:lvl1pPr>
              <a:defRPr/>
            </a:lvl1pPr>
          </a:lstStyle>
          <a:p>
            <a:fld id="{F87EBE26-1FE0-447C-A850-0F4CEDBEA369}" type="slidenum">
              <a:rPr lang="sl-SI" altLang="sl-SI"/>
              <a:pPr/>
              <a:t>‹#›</a:t>
            </a:fld>
            <a:endParaRPr lang="sl-SI" altLang="sl-SI"/>
          </a:p>
        </p:txBody>
      </p:sp>
    </p:spTree>
    <p:extLst>
      <p:ext uri="{BB962C8B-B14F-4D97-AF65-F5344CB8AC3E}">
        <p14:creationId xmlns:p14="http://schemas.microsoft.com/office/powerpoint/2010/main" val="1670912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4">
            <a:extLst>
              <a:ext uri="{FF2B5EF4-FFF2-40B4-BE49-F238E27FC236}">
                <a16:creationId xmlns:a16="http://schemas.microsoft.com/office/drawing/2014/main" id="{B6185AB2-F886-46F0-8FDF-E2F1AE84222F}"/>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A56C898E-D57F-46FD-85F6-701AF37C414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19DB936B-3ED7-44E7-8C80-2F5B134AB5F8}"/>
              </a:ext>
            </a:extLst>
          </p:cNvPr>
          <p:cNvSpPr>
            <a:spLocks noGrp="1" noChangeArrowheads="1"/>
          </p:cNvSpPr>
          <p:nvPr>
            <p:ph type="sldNum" sz="quarter" idx="12"/>
          </p:nvPr>
        </p:nvSpPr>
        <p:spPr>
          <a:ln/>
        </p:spPr>
        <p:txBody>
          <a:bodyPr/>
          <a:lstStyle>
            <a:lvl1pPr>
              <a:defRPr/>
            </a:lvl1pPr>
          </a:lstStyle>
          <a:p>
            <a:fld id="{EBDBB60D-7E01-410E-9A60-762A8AB91EF7}" type="slidenum">
              <a:rPr lang="sl-SI" altLang="sl-SI"/>
              <a:pPr/>
              <a:t>‹#›</a:t>
            </a:fld>
            <a:endParaRPr lang="sl-SI" altLang="sl-SI"/>
          </a:p>
        </p:txBody>
      </p:sp>
    </p:spTree>
    <p:extLst>
      <p:ext uri="{BB962C8B-B14F-4D97-AF65-F5344CB8AC3E}">
        <p14:creationId xmlns:p14="http://schemas.microsoft.com/office/powerpoint/2010/main" val="168193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Uredite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Uredite sloge besedila matrice</a:t>
            </a:r>
          </a:p>
        </p:txBody>
      </p:sp>
      <p:sp>
        <p:nvSpPr>
          <p:cNvPr id="4" name="Rectangle 4">
            <a:extLst>
              <a:ext uri="{FF2B5EF4-FFF2-40B4-BE49-F238E27FC236}">
                <a16:creationId xmlns:a16="http://schemas.microsoft.com/office/drawing/2014/main" id="{3879D0D4-C9FE-4281-BC2B-929F4B4C276F}"/>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5">
            <a:extLst>
              <a:ext uri="{FF2B5EF4-FFF2-40B4-BE49-F238E27FC236}">
                <a16:creationId xmlns:a16="http://schemas.microsoft.com/office/drawing/2014/main" id="{0AD7E2AE-B15B-4FE1-9C12-CF8FA838BBC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6">
            <a:extLst>
              <a:ext uri="{FF2B5EF4-FFF2-40B4-BE49-F238E27FC236}">
                <a16:creationId xmlns:a16="http://schemas.microsoft.com/office/drawing/2014/main" id="{69963607-E21C-4EF4-9AF3-AFCD15DDB6BC}"/>
              </a:ext>
            </a:extLst>
          </p:cNvPr>
          <p:cNvSpPr>
            <a:spLocks noGrp="1" noChangeArrowheads="1"/>
          </p:cNvSpPr>
          <p:nvPr>
            <p:ph type="sldNum" sz="quarter" idx="12"/>
          </p:nvPr>
        </p:nvSpPr>
        <p:spPr>
          <a:ln/>
        </p:spPr>
        <p:txBody>
          <a:bodyPr/>
          <a:lstStyle>
            <a:lvl1pPr>
              <a:defRPr/>
            </a:lvl1pPr>
          </a:lstStyle>
          <a:p>
            <a:fld id="{666BEB05-D4DD-436F-B558-0F9506649541}" type="slidenum">
              <a:rPr lang="sl-SI" altLang="sl-SI"/>
              <a:pPr/>
              <a:t>‹#›</a:t>
            </a:fld>
            <a:endParaRPr lang="sl-SI" altLang="sl-SI"/>
          </a:p>
        </p:txBody>
      </p:sp>
    </p:spTree>
    <p:extLst>
      <p:ext uri="{BB962C8B-B14F-4D97-AF65-F5344CB8AC3E}">
        <p14:creationId xmlns:p14="http://schemas.microsoft.com/office/powerpoint/2010/main" val="382297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4">
            <a:extLst>
              <a:ext uri="{FF2B5EF4-FFF2-40B4-BE49-F238E27FC236}">
                <a16:creationId xmlns:a16="http://schemas.microsoft.com/office/drawing/2014/main" id="{0F34231E-F9FA-4487-9FB8-0968299AB870}"/>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0B53C7A1-BE58-4ED3-B88D-DE9446645EEC}"/>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B3C7739B-1659-4479-807D-4CFE43B0C98D}"/>
              </a:ext>
            </a:extLst>
          </p:cNvPr>
          <p:cNvSpPr>
            <a:spLocks noGrp="1" noChangeArrowheads="1"/>
          </p:cNvSpPr>
          <p:nvPr>
            <p:ph type="sldNum" sz="quarter" idx="12"/>
          </p:nvPr>
        </p:nvSpPr>
        <p:spPr>
          <a:ln/>
        </p:spPr>
        <p:txBody>
          <a:bodyPr/>
          <a:lstStyle>
            <a:lvl1pPr>
              <a:defRPr/>
            </a:lvl1pPr>
          </a:lstStyle>
          <a:p>
            <a:fld id="{326CB320-0EB0-47A9-9E20-A3A4A430A2ED}" type="slidenum">
              <a:rPr lang="sl-SI" altLang="sl-SI"/>
              <a:pPr/>
              <a:t>‹#›</a:t>
            </a:fld>
            <a:endParaRPr lang="sl-SI" altLang="sl-SI"/>
          </a:p>
        </p:txBody>
      </p:sp>
    </p:spTree>
    <p:extLst>
      <p:ext uri="{BB962C8B-B14F-4D97-AF65-F5344CB8AC3E}">
        <p14:creationId xmlns:p14="http://schemas.microsoft.com/office/powerpoint/2010/main" val="83672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Uredite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4">
            <a:extLst>
              <a:ext uri="{FF2B5EF4-FFF2-40B4-BE49-F238E27FC236}">
                <a16:creationId xmlns:a16="http://schemas.microsoft.com/office/drawing/2014/main" id="{493CE6DA-AB8B-4BCD-A24E-1FB752C72592}"/>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5">
            <a:extLst>
              <a:ext uri="{FF2B5EF4-FFF2-40B4-BE49-F238E27FC236}">
                <a16:creationId xmlns:a16="http://schemas.microsoft.com/office/drawing/2014/main" id="{97098366-4806-4D86-893A-14676BF913F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6">
            <a:extLst>
              <a:ext uri="{FF2B5EF4-FFF2-40B4-BE49-F238E27FC236}">
                <a16:creationId xmlns:a16="http://schemas.microsoft.com/office/drawing/2014/main" id="{B0015C44-6E29-4D02-9BA8-04B5211F6436}"/>
              </a:ext>
            </a:extLst>
          </p:cNvPr>
          <p:cNvSpPr>
            <a:spLocks noGrp="1" noChangeArrowheads="1"/>
          </p:cNvSpPr>
          <p:nvPr>
            <p:ph type="sldNum" sz="quarter" idx="12"/>
          </p:nvPr>
        </p:nvSpPr>
        <p:spPr>
          <a:ln/>
        </p:spPr>
        <p:txBody>
          <a:bodyPr/>
          <a:lstStyle>
            <a:lvl1pPr>
              <a:defRPr/>
            </a:lvl1pPr>
          </a:lstStyle>
          <a:p>
            <a:fld id="{96834AD3-0DBD-48D5-A855-7BF361A4BDA6}" type="slidenum">
              <a:rPr lang="sl-SI" altLang="sl-SI"/>
              <a:pPr/>
              <a:t>‹#›</a:t>
            </a:fld>
            <a:endParaRPr lang="sl-SI" altLang="sl-SI"/>
          </a:p>
        </p:txBody>
      </p:sp>
    </p:spTree>
    <p:extLst>
      <p:ext uri="{BB962C8B-B14F-4D97-AF65-F5344CB8AC3E}">
        <p14:creationId xmlns:p14="http://schemas.microsoft.com/office/powerpoint/2010/main" val="2142332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Rectangle 4">
            <a:extLst>
              <a:ext uri="{FF2B5EF4-FFF2-40B4-BE49-F238E27FC236}">
                <a16:creationId xmlns:a16="http://schemas.microsoft.com/office/drawing/2014/main" id="{B34529DB-C5EE-441A-86D4-E752216A887E}"/>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5">
            <a:extLst>
              <a:ext uri="{FF2B5EF4-FFF2-40B4-BE49-F238E27FC236}">
                <a16:creationId xmlns:a16="http://schemas.microsoft.com/office/drawing/2014/main" id="{B99B89EF-7D2D-4ACB-8177-FB39719C2F8A}"/>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6">
            <a:extLst>
              <a:ext uri="{FF2B5EF4-FFF2-40B4-BE49-F238E27FC236}">
                <a16:creationId xmlns:a16="http://schemas.microsoft.com/office/drawing/2014/main" id="{7B5601FB-D251-419F-A509-EB215D731B21}"/>
              </a:ext>
            </a:extLst>
          </p:cNvPr>
          <p:cNvSpPr>
            <a:spLocks noGrp="1" noChangeArrowheads="1"/>
          </p:cNvSpPr>
          <p:nvPr>
            <p:ph type="sldNum" sz="quarter" idx="12"/>
          </p:nvPr>
        </p:nvSpPr>
        <p:spPr>
          <a:ln/>
        </p:spPr>
        <p:txBody>
          <a:bodyPr/>
          <a:lstStyle>
            <a:lvl1pPr>
              <a:defRPr/>
            </a:lvl1pPr>
          </a:lstStyle>
          <a:p>
            <a:fld id="{4D4F5CB9-A32E-4F33-A003-7A5E64EC7171}" type="slidenum">
              <a:rPr lang="sl-SI" altLang="sl-SI"/>
              <a:pPr/>
              <a:t>‹#›</a:t>
            </a:fld>
            <a:endParaRPr lang="sl-SI" altLang="sl-SI"/>
          </a:p>
        </p:txBody>
      </p:sp>
    </p:spTree>
    <p:extLst>
      <p:ext uri="{BB962C8B-B14F-4D97-AF65-F5344CB8AC3E}">
        <p14:creationId xmlns:p14="http://schemas.microsoft.com/office/powerpoint/2010/main" val="272669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0D2DAE0-5E42-4627-A79E-84DE88E9E68A}"/>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5">
            <a:extLst>
              <a:ext uri="{FF2B5EF4-FFF2-40B4-BE49-F238E27FC236}">
                <a16:creationId xmlns:a16="http://schemas.microsoft.com/office/drawing/2014/main" id="{2E9B6FA4-C4CA-42BE-94AC-DB158E35E092}"/>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6">
            <a:extLst>
              <a:ext uri="{FF2B5EF4-FFF2-40B4-BE49-F238E27FC236}">
                <a16:creationId xmlns:a16="http://schemas.microsoft.com/office/drawing/2014/main" id="{81E21977-ACA4-43EB-8167-12E220E888F0}"/>
              </a:ext>
            </a:extLst>
          </p:cNvPr>
          <p:cNvSpPr>
            <a:spLocks noGrp="1" noChangeArrowheads="1"/>
          </p:cNvSpPr>
          <p:nvPr>
            <p:ph type="sldNum" sz="quarter" idx="12"/>
          </p:nvPr>
        </p:nvSpPr>
        <p:spPr>
          <a:ln/>
        </p:spPr>
        <p:txBody>
          <a:bodyPr/>
          <a:lstStyle>
            <a:lvl1pPr>
              <a:defRPr/>
            </a:lvl1pPr>
          </a:lstStyle>
          <a:p>
            <a:fld id="{3683EE18-D40D-4C8A-BFC5-66770B0D53E5}" type="slidenum">
              <a:rPr lang="sl-SI" altLang="sl-SI"/>
              <a:pPr/>
              <a:t>‹#›</a:t>
            </a:fld>
            <a:endParaRPr lang="sl-SI" altLang="sl-SI"/>
          </a:p>
        </p:txBody>
      </p:sp>
    </p:spTree>
    <p:extLst>
      <p:ext uri="{BB962C8B-B14F-4D97-AF65-F5344CB8AC3E}">
        <p14:creationId xmlns:p14="http://schemas.microsoft.com/office/powerpoint/2010/main" val="79475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Uredite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Rectangle 4">
            <a:extLst>
              <a:ext uri="{FF2B5EF4-FFF2-40B4-BE49-F238E27FC236}">
                <a16:creationId xmlns:a16="http://schemas.microsoft.com/office/drawing/2014/main" id="{D5A4D4C8-E164-4FD7-9EE3-EAC60005EC6F}"/>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AD5BBE0B-9DB5-4C1E-9DBA-0EC038254169}"/>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BE0BEFC0-C068-4982-B8D6-FA290331A9C6}"/>
              </a:ext>
            </a:extLst>
          </p:cNvPr>
          <p:cNvSpPr>
            <a:spLocks noGrp="1" noChangeArrowheads="1"/>
          </p:cNvSpPr>
          <p:nvPr>
            <p:ph type="sldNum" sz="quarter" idx="12"/>
          </p:nvPr>
        </p:nvSpPr>
        <p:spPr>
          <a:ln/>
        </p:spPr>
        <p:txBody>
          <a:bodyPr/>
          <a:lstStyle>
            <a:lvl1pPr>
              <a:defRPr/>
            </a:lvl1pPr>
          </a:lstStyle>
          <a:p>
            <a:fld id="{B6FBA955-F3C0-444F-AAA5-1CDB5FAEF07B}" type="slidenum">
              <a:rPr lang="sl-SI" altLang="sl-SI"/>
              <a:pPr/>
              <a:t>‹#›</a:t>
            </a:fld>
            <a:endParaRPr lang="sl-SI" altLang="sl-SI"/>
          </a:p>
        </p:txBody>
      </p:sp>
    </p:spTree>
    <p:extLst>
      <p:ext uri="{BB962C8B-B14F-4D97-AF65-F5344CB8AC3E}">
        <p14:creationId xmlns:p14="http://schemas.microsoft.com/office/powerpoint/2010/main" val="155321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Uredite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dirty="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Rectangle 4">
            <a:extLst>
              <a:ext uri="{FF2B5EF4-FFF2-40B4-BE49-F238E27FC236}">
                <a16:creationId xmlns:a16="http://schemas.microsoft.com/office/drawing/2014/main" id="{97002A5D-261F-4B36-BB9B-B8D16F0EFF31}"/>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5">
            <a:extLst>
              <a:ext uri="{FF2B5EF4-FFF2-40B4-BE49-F238E27FC236}">
                <a16:creationId xmlns:a16="http://schemas.microsoft.com/office/drawing/2014/main" id="{2C11C346-F1CB-4C6B-B20F-81AC225BF149}"/>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6">
            <a:extLst>
              <a:ext uri="{FF2B5EF4-FFF2-40B4-BE49-F238E27FC236}">
                <a16:creationId xmlns:a16="http://schemas.microsoft.com/office/drawing/2014/main" id="{8FEB8C58-23D1-412C-A1EF-0DBF76C8EE37}"/>
              </a:ext>
            </a:extLst>
          </p:cNvPr>
          <p:cNvSpPr>
            <a:spLocks noGrp="1" noChangeArrowheads="1"/>
          </p:cNvSpPr>
          <p:nvPr>
            <p:ph type="sldNum" sz="quarter" idx="12"/>
          </p:nvPr>
        </p:nvSpPr>
        <p:spPr>
          <a:ln/>
        </p:spPr>
        <p:txBody>
          <a:bodyPr/>
          <a:lstStyle>
            <a:lvl1pPr>
              <a:defRPr/>
            </a:lvl1pPr>
          </a:lstStyle>
          <a:p>
            <a:fld id="{E96753B2-BD71-4F28-B1BD-B355D064728F}" type="slidenum">
              <a:rPr lang="sl-SI" altLang="sl-SI"/>
              <a:pPr/>
              <a:t>‹#›</a:t>
            </a:fld>
            <a:endParaRPr lang="sl-SI" altLang="sl-SI"/>
          </a:p>
        </p:txBody>
      </p:sp>
    </p:spTree>
    <p:extLst>
      <p:ext uri="{BB962C8B-B14F-4D97-AF65-F5344CB8AC3E}">
        <p14:creationId xmlns:p14="http://schemas.microsoft.com/office/powerpoint/2010/main" val="390567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638C88C-0161-4093-8AF9-2B219FD8220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2DE433CC-E9C6-401A-B58B-1962704E202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05BC8C81-A0EC-4733-BB55-697D5825DCC5}"/>
              </a:ext>
            </a:extLst>
          </p:cNvPr>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sl-SI"/>
          </a:p>
        </p:txBody>
      </p:sp>
      <p:sp>
        <p:nvSpPr>
          <p:cNvPr id="1029" name="Rectangle 5">
            <a:extLst>
              <a:ext uri="{FF2B5EF4-FFF2-40B4-BE49-F238E27FC236}">
                <a16:creationId xmlns:a16="http://schemas.microsoft.com/office/drawing/2014/main" id="{23D668E1-287F-43A8-ACE4-FE5409776906}"/>
              </a:ext>
            </a:extLst>
          </p:cNvPr>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sl-SI"/>
          </a:p>
        </p:txBody>
      </p:sp>
      <p:sp>
        <p:nvSpPr>
          <p:cNvPr id="1030" name="Rectangle 6">
            <a:extLst>
              <a:ext uri="{FF2B5EF4-FFF2-40B4-BE49-F238E27FC236}">
                <a16:creationId xmlns:a16="http://schemas.microsoft.com/office/drawing/2014/main" id="{E94E9EB3-DDA1-441D-B9B8-8CBBE369353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92504A65-F9F6-48D7-BB04-7AE1D642220D}"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l.wikipedia.org/wiki/Slika:Orion_Nebula_-_Hubble_2006_mosaic_18000.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l.wikipedia.org/wiki/Slika:Orion_Nebula_-_Hubble_2006_mosaic_18000.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250px-Orion_Nebula_-_Hubble_2006_mosaic_18000">
            <a:hlinkClick r:id="rId2"/>
            <a:extLst>
              <a:ext uri="{FF2B5EF4-FFF2-40B4-BE49-F238E27FC236}">
                <a16:creationId xmlns:a16="http://schemas.microsoft.com/office/drawing/2014/main" id="{F7AD5B96-07F1-4557-BD4C-DAD613ABC0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a16="http://schemas.microsoft.com/office/drawing/2014/main" id="{5E10CBC0-8BEE-4282-986F-39F2F08881EB}"/>
              </a:ext>
            </a:extLst>
          </p:cNvPr>
          <p:cNvSpPr>
            <a:spLocks noGrp="1" noChangeArrowheads="1"/>
          </p:cNvSpPr>
          <p:nvPr>
            <p:ph type="ctrTitle"/>
          </p:nvPr>
        </p:nvSpPr>
        <p:spPr>
          <a:xfrm>
            <a:off x="684213" y="2133600"/>
            <a:ext cx="7772400" cy="1470025"/>
          </a:xfrm>
        </p:spPr>
        <p:txBody>
          <a:bodyPr/>
          <a:lstStyle/>
          <a:p>
            <a:pPr eaLnBrk="1" hangingPunct="1"/>
            <a:r>
              <a:rPr lang="sl-SI" altLang="sl-SI">
                <a:solidFill>
                  <a:srgbClr val="33CCFF"/>
                </a:solidFill>
              </a:rPr>
              <a:t>Razvoj zvezd</a:t>
            </a:r>
            <a:br>
              <a:rPr lang="sl-SI" altLang="sl-SI">
                <a:solidFill>
                  <a:srgbClr val="33CCFF"/>
                </a:solidFill>
              </a:rPr>
            </a:br>
            <a:r>
              <a:rPr lang="sl-SI" altLang="sl-SI">
                <a:solidFill>
                  <a:srgbClr val="33CCFF"/>
                </a:solidFill>
              </a:rPr>
              <a:t> </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250px-Orion_Nebula_-_Hubble_2006_mosaic_18000">
            <a:extLst>
              <a:ext uri="{FF2B5EF4-FFF2-40B4-BE49-F238E27FC236}">
                <a16:creationId xmlns:a16="http://schemas.microsoft.com/office/drawing/2014/main" id="{C6DBBA83-69F5-42EF-ACA9-6FE1DABFE8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PoljeZBesedilom 3">
            <a:extLst>
              <a:ext uri="{FF2B5EF4-FFF2-40B4-BE49-F238E27FC236}">
                <a16:creationId xmlns:a16="http://schemas.microsoft.com/office/drawing/2014/main" id="{7D5F7C70-BF4D-4CF3-8413-78F070868BD8}"/>
              </a:ext>
            </a:extLst>
          </p:cNvPr>
          <p:cNvSpPr txBox="1">
            <a:spLocks noChangeArrowheads="1"/>
          </p:cNvSpPr>
          <p:nvPr/>
        </p:nvSpPr>
        <p:spPr bwMode="auto">
          <a:xfrm>
            <a:off x="755650" y="549275"/>
            <a:ext cx="52435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FF0000"/>
                </a:solidFill>
              </a:rPr>
              <a:t>Zadnje stopnje ,ko poteka fuzija</a:t>
            </a:r>
          </a:p>
        </p:txBody>
      </p:sp>
      <p:sp>
        <p:nvSpPr>
          <p:cNvPr id="11268" name="PoljeZBesedilom 4">
            <a:extLst>
              <a:ext uri="{FF2B5EF4-FFF2-40B4-BE49-F238E27FC236}">
                <a16:creationId xmlns:a16="http://schemas.microsoft.com/office/drawing/2014/main" id="{9BB83940-222F-4971-ABB7-506F8C788BFB}"/>
              </a:ext>
            </a:extLst>
          </p:cNvPr>
          <p:cNvSpPr txBox="1">
            <a:spLocks noChangeArrowheads="1"/>
          </p:cNvSpPr>
          <p:nvPr/>
        </p:nvSpPr>
        <p:spPr bwMode="auto">
          <a:xfrm>
            <a:off x="827088" y="1690688"/>
            <a:ext cx="67691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000">
                <a:solidFill>
                  <a:srgbClr val="33CCFF"/>
                </a:solidFill>
              </a:rPr>
              <a:t>Ko preneha jedrsko zlivanje vodika/</a:t>
            </a:r>
            <a:r>
              <a:rPr lang="hu-HU" altLang="sl-SI" sz="2000">
                <a:solidFill>
                  <a:srgbClr val="66FF33"/>
                </a:solidFill>
              </a:rPr>
              <a:t>hidrogén</a:t>
            </a:r>
          </a:p>
          <a:p>
            <a:pPr eaLnBrk="1" hangingPunct="1"/>
            <a:r>
              <a:rPr lang="sl-SI" altLang="sl-SI" sz="2000">
                <a:solidFill>
                  <a:srgbClr val="33CCFF"/>
                </a:solidFill>
              </a:rPr>
              <a:t> v helij, se zvezda začne v sredici krčiti. Ko doseže zadostno temperaturo, se začne nadaljnje zlivanje helija v ogljikovem-kisikovem in dušikovem procesu, dokler sredica ne postane sestavljena pretežno iz železa (tedaj se jedrsko zlivanje dejansko konča, saj je temperatura prevelika, da bi se to dogajalo še naprej). Zvezde se pomaknejo stran od glavnega niza, ko se preneha zlivanje vodika v sredici. Ko doseže področje ob sami sredici zadostno temperaturo in pritisk, se začne zlivanje vodika v helij v plasteh ob jedru, zaradi česar se zvezda, zaradi povečanega sevalnega tlaka, močno napihne. Nadaljnji razvoj poteka za bolj masivne zvezde in zvezde z manjšo maso povsem drugače. </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250px-Orion_Nebula_-_Hubble_2006_mosaic_18000">
            <a:extLst>
              <a:ext uri="{FF2B5EF4-FFF2-40B4-BE49-F238E27FC236}">
                <a16:creationId xmlns:a16="http://schemas.microsoft.com/office/drawing/2014/main" id="{96DD159B-1717-4CE6-94C3-0751AF2D1C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ela 2">
            <a:extLst>
              <a:ext uri="{FF2B5EF4-FFF2-40B4-BE49-F238E27FC236}">
                <a16:creationId xmlns:a16="http://schemas.microsoft.com/office/drawing/2014/main" id="{7BD47C30-8F3B-405A-A0F9-EC561D90E2BF}"/>
              </a:ext>
            </a:extLst>
          </p:cNvPr>
          <p:cNvGraphicFramePr>
            <a:graphicFrameLocks noGrp="1"/>
          </p:cNvGraphicFramePr>
          <p:nvPr/>
        </p:nvGraphicFramePr>
        <p:xfrm>
          <a:off x="971550" y="549275"/>
          <a:ext cx="7080250" cy="3890963"/>
        </p:xfrm>
        <a:graphic>
          <a:graphicData uri="http://schemas.openxmlformats.org/drawingml/2006/table">
            <a:tbl>
              <a:tblPr/>
              <a:tblGrid>
                <a:gridCol w="1770063">
                  <a:extLst>
                    <a:ext uri="{9D8B030D-6E8A-4147-A177-3AD203B41FA5}">
                      <a16:colId xmlns:a16="http://schemas.microsoft.com/office/drawing/2014/main" val="20000"/>
                    </a:ext>
                  </a:extLst>
                </a:gridCol>
                <a:gridCol w="1770062">
                  <a:extLst>
                    <a:ext uri="{9D8B030D-6E8A-4147-A177-3AD203B41FA5}">
                      <a16:colId xmlns:a16="http://schemas.microsoft.com/office/drawing/2014/main" val="20001"/>
                    </a:ext>
                  </a:extLst>
                </a:gridCol>
                <a:gridCol w="1770063">
                  <a:extLst>
                    <a:ext uri="{9D8B030D-6E8A-4147-A177-3AD203B41FA5}">
                      <a16:colId xmlns:a16="http://schemas.microsoft.com/office/drawing/2014/main" val="20002"/>
                    </a:ext>
                  </a:extLst>
                </a:gridCol>
                <a:gridCol w="1770062">
                  <a:extLst>
                    <a:ext uri="{9D8B030D-6E8A-4147-A177-3AD203B41FA5}">
                      <a16:colId xmlns:a16="http://schemas.microsoft.com/office/drawing/2014/main" val="20003"/>
                    </a:ext>
                  </a:extLst>
                </a:gridCol>
              </a:tblGrid>
              <a:tr h="1023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dirty="0">
                          <a:ln>
                            <a:noFill/>
                          </a:ln>
                          <a:solidFill>
                            <a:schemeClr val="tx1"/>
                          </a:solidFill>
                          <a:effectLst/>
                          <a:latin typeface="Times New Roman" pitchFamily="18" charset="0"/>
                          <a:cs typeface="Times New Roman" pitchFamily="18" charset="0"/>
                        </a:rPr>
                        <a:t>  gorivo za jedrsko zlivanje</a:t>
                      </a:r>
                      <a:br>
                        <a:rPr kumimoji="0" lang="sl-SI" sz="1200" b="1" i="0" u="none" strike="noStrike" cap="none" normalizeH="0" baseline="0" dirty="0">
                          <a:ln>
                            <a:noFill/>
                          </a:ln>
                          <a:solidFill>
                            <a:schemeClr val="tx1"/>
                          </a:solidFill>
                          <a:effectLst/>
                          <a:latin typeface="Times New Roman" pitchFamily="18" charset="0"/>
                          <a:cs typeface="Times New Roman" pitchFamily="18" charset="0"/>
                        </a:rPr>
                      </a:br>
                      <a:r>
                        <a:rPr kumimoji="0" lang="sl-SI" sz="1200" b="1" i="0" u="none" strike="noStrike" cap="none" normalizeH="0" baseline="0" dirty="0">
                          <a:ln>
                            <a:noFill/>
                          </a:ln>
                          <a:solidFill>
                            <a:schemeClr val="tx1"/>
                          </a:solidFill>
                          <a:effectLst/>
                          <a:latin typeface="Times New Roman" pitchFamily="18" charset="0"/>
                          <a:cs typeface="Times New Roman" pitchFamily="18" charset="0"/>
                        </a:rPr>
                        <a:t>(npr. železo)</a:t>
                      </a:r>
                      <a:endParaRPr kumimoji="0" lang="sl-SI" sz="1200" b="0" i="0" u="none" strike="noStrike" cap="none" normalizeH="0" baseline="0" dirty="0">
                        <a:ln>
                          <a:noFill/>
                        </a:ln>
                        <a:solidFill>
                          <a:schemeClr val="tx1"/>
                        </a:solidFill>
                        <a:effectLst/>
                        <a:latin typeface="Times New Roman" pitchFamily="18" charset="0"/>
                        <a:cs typeface="Times New Roman" pitchFamily="18" charset="0"/>
                      </a:endParaRP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a:ln>
                            <a:noFill/>
                          </a:ln>
                          <a:solidFill>
                            <a:schemeClr val="tx1"/>
                          </a:solidFill>
                          <a:effectLst/>
                          <a:latin typeface="Times New Roman" pitchFamily="18" charset="0"/>
                          <a:cs typeface="Times New Roman" pitchFamily="18" charset="0"/>
                        </a:rPr>
                        <a:t>temperatura v</a:t>
                      </a:r>
                      <a:br>
                        <a:rPr kumimoji="0" lang="sl-SI" sz="1200" b="1" i="0" u="none" strike="noStrike" cap="none" normalizeH="0" baseline="0">
                          <a:ln>
                            <a:noFill/>
                          </a:ln>
                          <a:solidFill>
                            <a:schemeClr val="tx1"/>
                          </a:solidFill>
                          <a:effectLst/>
                          <a:latin typeface="Times New Roman" pitchFamily="18" charset="0"/>
                          <a:cs typeface="Times New Roman" pitchFamily="18" charset="0"/>
                        </a:rPr>
                      </a:br>
                      <a:r>
                        <a:rPr kumimoji="0" lang="sl-SI" sz="1200" b="1" i="0" u="none" strike="noStrike" cap="none" normalizeH="0" baseline="0">
                          <a:ln>
                            <a:noFill/>
                          </a:ln>
                          <a:solidFill>
                            <a:schemeClr val="tx1"/>
                          </a:solidFill>
                          <a:effectLst/>
                          <a:latin typeface="Times New Roman" pitchFamily="18" charset="0"/>
                          <a:cs typeface="Times New Roman" pitchFamily="18" charset="0"/>
                        </a:rPr>
                        <a:t> milijonih °K </a:t>
                      </a:r>
                      <a:endParaRPr kumimoji="0" lang="sl-SI" sz="1200" b="0" i="0" u="none" strike="noStrike" cap="none" normalizeH="0" baseline="0">
                        <a:ln>
                          <a:noFill/>
                        </a:ln>
                        <a:solidFill>
                          <a:schemeClr val="tx1"/>
                        </a:solidFill>
                        <a:effectLst/>
                        <a:latin typeface="Times New Roman" pitchFamily="18" charset="0"/>
                        <a:cs typeface="Times New Roman" pitchFamily="18" charset="0"/>
                      </a:endParaRP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a:ln>
                            <a:noFill/>
                          </a:ln>
                          <a:solidFill>
                            <a:schemeClr val="tx1"/>
                          </a:solidFill>
                          <a:effectLst/>
                          <a:latin typeface="Times New Roman" pitchFamily="18" charset="0"/>
                          <a:cs typeface="Times New Roman" pitchFamily="18" charset="0"/>
                        </a:rPr>
                        <a:t>  gostota </a:t>
                      </a:r>
                      <a:br>
                        <a:rPr kumimoji="0" lang="sl-SI" sz="1200" b="1" i="0" u="none" strike="noStrike" cap="none" normalizeH="0" baseline="0">
                          <a:ln>
                            <a:noFill/>
                          </a:ln>
                          <a:solidFill>
                            <a:schemeClr val="tx1"/>
                          </a:solidFill>
                          <a:effectLst/>
                          <a:latin typeface="Times New Roman" pitchFamily="18" charset="0"/>
                          <a:cs typeface="Times New Roman" pitchFamily="18" charset="0"/>
                        </a:rPr>
                      </a:br>
                      <a:r>
                        <a:rPr kumimoji="0" lang="sl-SI" sz="1200" b="1" i="0" u="none" strike="noStrike" cap="none" normalizeH="0" baseline="0">
                          <a:ln>
                            <a:noFill/>
                          </a:ln>
                          <a:solidFill>
                            <a:schemeClr val="tx1"/>
                          </a:solidFill>
                          <a:effectLst/>
                          <a:latin typeface="Times New Roman" pitchFamily="18" charset="0"/>
                          <a:cs typeface="Times New Roman" pitchFamily="18" charset="0"/>
                        </a:rPr>
                        <a:t>(kg/cm³)  </a:t>
                      </a:r>
                      <a:endParaRPr kumimoji="0" lang="sl-SI" sz="1200" b="0" i="0" u="none" strike="noStrike" cap="none" normalizeH="0" baseline="0">
                        <a:ln>
                          <a:noFill/>
                        </a:ln>
                        <a:solidFill>
                          <a:schemeClr val="tx1"/>
                        </a:solidFill>
                        <a:effectLst/>
                        <a:latin typeface="Times New Roman" pitchFamily="18" charset="0"/>
                        <a:cs typeface="Times New Roman" pitchFamily="18" charset="0"/>
                      </a:endParaRP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1" i="0" u="none" strike="noStrike" cap="none" normalizeH="0" baseline="0">
                          <a:ln>
                            <a:noFill/>
                          </a:ln>
                          <a:solidFill>
                            <a:schemeClr val="tx1"/>
                          </a:solidFill>
                          <a:effectLst/>
                          <a:latin typeface="Times New Roman" pitchFamily="18" charset="0"/>
                          <a:cs typeface="Times New Roman" pitchFamily="18" charset="0"/>
                        </a:rPr>
                        <a:t>trajanje fuzije</a:t>
                      </a:r>
                      <a:endParaRPr kumimoji="0" lang="sl-SI" sz="1200" b="0" i="0" u="none" strike="noStrike" cap="none" normalizeH="0" baseline="0">
                        <a:ln>
                          <a:noFill/>
                        </a:ln>
                        <a:solidFill>
                          <a:schemeClr val="tx1"/>
                        </a:solidFill>
                        <a:effectLst/>
                        <a:latin typeface="Times New Roman" pitchFamily="18" charset="0"/>
                        <a:cs typeface="Times New Roman" pitchFamily="18" charset="0"/>
                      </a:endParaRP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00"/>
                  </a:ext>
                </a:extLst>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H</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40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0,006</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  10 milijonov let  </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val="10001"/>
                  </a:ext>
                </a:extLst>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dirty="0" err="1">
                          <a:ln>
                            <a:noFill/>
                          </a:ln>
                          <a:solidFill>
                            <a:schemeClr val="tx1"/>
                          </a:solidFill>
                          <a:effectLst/>
                          <a:latin typeface="Times New Roman" pitchFamily="18" charset="0"/>
                          <a:cs typeface="Times New Roman" pitchFamily="18" charset="0"/>
                        </a:rPr>
                        <a:t>He</a:t>
                      </a:r>
                      <a:endParaRPr kumimoji="0" lang="sl-SI" sz="1200" b="0" i="0" u="none" strike="noStrike" cap="none" normalizeH="0" baseline="0" dirty="0">
                        <a:ln>
                          <a:noFill/>
                        </a:ln>
                        <a:solidFill>
                          <a:schemeClr val="tx1"/>
                        </a:solidFill>
                        <a:effectLst/>
                        <a:latin typeface="Times New Roman" pitchFamily="18" charset="0"/>
                        <a:cs typeface="Times New Roman" pitchFamily="18" charset="0"/>
                      </a:endParaRP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190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1,1</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1 milijon let</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val="10002"/>
                  </a:ext>
                </a:extLst>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C</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740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240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12.000 let</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val="10003"/>
                  </a:ext>
                </a:extLst>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N</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1600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7400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12 let</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val="10004"/>
                  </a:ext>
                </a:extLst>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O</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2100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16.000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4 leta</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val="10005"/>
                  </a:ext>
                </a:extLst>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S/Si</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3400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50.000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1 teden</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val="10006"/>
                  </a:ext>
                </a:extLst>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železova sredica</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10.000</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  10.000.000  </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1200" b="0" i="0" u="none" strike="noStrike" cap="none" normalizeH="0" baseline="0">
                          <a:ln>
                            <a:noFill/>
                          </a:ln>
                          <a:solidFill>
                            <a:schemeClr val="tx1"/>
                          </a:solidFill>
                          <a:effectLst/>
                          <a:latin typeface="Times New Roman" pitchFamily="18" charset="0"/>
                          <a:cs typeface="Times New Roman" pitchFamily="18" charset="0"/>
                        </a:rPr>
                        <a:t>-</a:t>
                      </a:r>
                    </a:p>
                  </a:txBody>
                  <a:tcPr marL="30480" marR="30480" marT="30480" marB="30480"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9F9F9"/>
                    </a:solidFill>
                  </a:tcPr>
                </a:tc>
                <a:extLst>
                  <a:ext uri="{0D108BD9-81ED-4DB2-BD59-A6C34878D82A}">
                    <a16:rowId xmlns:a16="http://schemas.microsoft.com/office/drawing/2014/main" val="10007"/>
                  </a:ext>
                </a:extLst>
              </a:tr>
            </a:tbl>
          </a:graphicData>
        </a:graphic>
      </p:graphicFrame>
      <p:sp>
        <p:nvSpPr>
          <p:cNvPr id="12338" name="PoljeZBesedilom 3">
            <a:extLst>
              <a:ext uri="{FF2B5EF4-FFF2-40B4-BE49-F238E27FC236}">
                <a16:creationId xmlns:a16="http://schemas.microsoft.com/office/drawing/2014/main" id="{A6FCE442-6AD3-424E-858C-B0E9F496D9B4}"/>
              </a:ext>
            </a:extLst>
          </p:cNvPr>
          <p:cNvSpPr txBox="1">
            <a:spLocks noChangeArrowheads="1"/>
          </p:cNvSpPr>
          <p:nvPr/>
        </p:nvSpPr>
        <p:spPr bwMode="auto">
          <a:xfrm>
            <a:off x="1042988" y="4868863"/>
            <a:ext cx="68532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FFFF00"/>
                </a:solidFill>
              </a:rPr>
              <a:t>Tabela prikazuje goriva za fuzijo,njihovo temperaturo v milijonih K</a:t>
            </a:r>
          </a:p>
          <a:p>
            <a:pPr eaLnBrk="1" hangingPunct="1"/>
            <a:r>
              <a:rPr lang="sl-SI" altLang="sl-SI">
                <a:solidFill>
                  <a:srgbClr val="FFFF00"/>
                </a:solidFill>
              </a:rPr>
              <a:t>(Kelvin) in njihovo gostoto.</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250px-Orion_Nebula_-_Hubble_2006_mosaic_18000">
            <a:extLst>
              <a:ext uri="{FF2B5EF4-FFF2-40B4-BE49-F238E27FC236}">
                <a16:creationId xmlns:a16="http://schemas.microsoft.com/office/drawing/2014/main" id="{815E28A8-1377-41AF-8FE8-C8BC20F0BC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Pravokotnik 2">
            <a:extLst>
              <a:ext uri="{FF2B5EF4-FFF2-40B4-BE49-F238E27FC236}">
                <a16:creationId xmlns:a16="http://schemas.microsoft.com/office/drawing/2014/main" id="{D3B6A23D-CFA3-407A-8931-FD149FCF63E0}"/>
              </a:ext>
            </a:extLst>
          </p:cNvPr>
          <p:cNvSpPr>
            <a:spLocks noChangeArrowheads="1"/>
          </p:cNvSpPr>
          <p:nvPr/>
        </p:nvSpPr>
        <p:spPr bwMode="auto">
          <a:xfrm>
            <a:off x="395288" y="260350"/>
            <a:ext cx="411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FF0000"/>
                </a:solidFill>
              </a:rPr>
              <a:t>IZKORIŠČANJE FUZIJE</a:t>
            </a:r>
          </a:p>
        </p:txBody>
      </p:sp>
      <p:sp>
        <p:nvSpPr>
          <p:cNvPr id="13316" name="Pravokotnik 3">
            <a:extLst>
              <a:ext uri="{FF2B5EF4-FFF2-40B4-BE49-F238E27FC236}">
                <a16:creationId xmlns:a16="http://schemas.microsoft.com/office/drawing/2014/main" id="{AE8359F4-8D8A-4682-AFB1-833A6C7252A7}"/>
              </a:ext>
            </a:extLst>
          </p:cNvPr>
          <p:cNvSpPr>
            <a:spLocks noChangeArrowheads="1"/>
          </p:cNvSpPr>
          <p:nvPr/>
        </p:nvSpPr>
        <p:spPr bwMode="auto">
          <a:xfrm>
            <a:off x="395288" y="808038"/>
            <a:ext cx="5957887"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000">
                <a:solidFill>
                  <a:srgbClr val="33CCFF"/>
                </a:solidFill>
              </a:rPr>
              <a:t>V glavnem so sestavljene iz vodika (najlažji kemični element)in helija,v notranjosti je zelo visoka  temperatura,preprečuje nastanek običajnih atomov. Pri neverjetni temperaturi  delci švigajo naokoli.       Znanstveniki upajo,da bodo nekega dne ukrotili jedrsko zlitje ali fuzijo in na zemlji zagotovili varno in poceni jedrsko energijo. V laboratorijih (še posebej v Evropskem EUROPEAN FUSION LABORATORY blizu Oxforda) so  z eksperimenti sprožali procese,podobne tistim,v Soncu že sprostili jedrsko energijo ,naslednji izziv za znanstvenike bo raba tega znanja pri oblikovanju varnega jedrskega reaktorja,ki bi proizvajal  v procesih fuzije Reaktor, v katerem bodo potekale enake reakcije kot v Soncu.</a:t>
            </a: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250px-Orion_Nebula_-_Hubble_2006_mosaic_18000">
            <a:extLst>
              <a:ext uri="{FF2B5EF4-FFF2-40B4-BE49-F238E27FC236}">
                <a16:creationId xmlns:a16="http://schemas.microsoft.com/office/drawing/2014/main" id="{59D87FC8-04A7-4276-B421-8DBAA5C5BD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1">
            <a:extLst>
              <a:ext uri="{FF2B5EF4-FFF2-40B4-BE49-F238E27FC236}">
                <a16:creationId xmlns:a16="http://schemas.microsoft.com/office/drawing/2014/main" id="{68427F10-E16F-4691-99B3-D01CFDA39BE8}"/>
              </a:ext>
            </a:extLst>
          </p:cNvPr>
          <p:cNvSpPr>
            <a:spLocks noChangeArrowheads="1"/>
          </p:cNvSpPr>
          <p:nvPr/>
        </p:nvSpPr>
        <p:spPr bwMode="auto">
          <a:xfrm>
            <a:off x="298450" y="179388"/>
            <a:ext cx="7945438"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l-SI" altLang="sl-SI" sz="2800">
                <a:solidFill>
                  <a:srgbClr val="33CCFF"/>
                </a:solidFill>
                <a:cs typeface="Times New Roman" panose="02020603050405020304" pitchFamily="18" charset="0"/>
              </a:rPr>
              <a:t>VIRI</a:t>
            </a:r>
            <a:endParaRPr lang="sl-SI" altLang="sl-SI" sz="2800">
              <a:solidFill>
                <a:srgbClr val="33CCFF"/>
              </a:solidFill>
            </a:endParaRPr>
          </a:p>
          <a:p>
            <a:r>
              <a:rPr lang="sl-SI" altLang="sl-SI" sz="2800">
                <a:solidFill>
                  <a:srgbClr val="33CCFF"/>
                </a:solidFill>
                <a:cs typeface="Times New Roman" panose="02020603050405020304" pitchFamily="18" charset="0"/>
              </a:rPr>
              <a:t>Knjige :   </a:t>
            </a:r>
            <a:endParaRPr lang="sl-SI" altLang="sl-SI" sz="2800">
              <a:solidFill>
                <a:srgbClr val="33CCFF"/>
              </a:solidFill>
            </a:endParaRPr>
          </a:p>
          <a:p>
            <a:r>
              <a:rPr lang="sl-SI" altLang="sl-SI" sz="2800">
                <a:solidFill>
                  <a:srgbClr val="33CCFF"/>
                </a:solidFill>
                <a:cs typeface="Times New Roman" panose="02020603050405020304" pitchFamily="18" charset="0"/>
              </a:rPr>
              <a:t> ASTRONOMIJA</a:t>
            </a:r>
            <a:endParaRPr lang="sl-SI" altLang="sl-SI" sz="2800">
              <a:solidFill>
                <a:srgbClr val="33CCFF"/>
              </a:solidFill>
            </a:endParaRPr>
          </a:p>
          <a:p>
            <a:r>
              <a:rPr lang="sl-SI" altLang="sl-SI" sz="2800">
                <a:solidFill>
                  <a:srgbClr val="33CCFF"/>
                </a:solidFill>
                <a:cs typeface="Times New Roman" panose="02020603050405020304" pitchFamily="18" charset="0"/>
              </a:rPr>
              <a:t>Astronomija Oxford</a:t>
            </a:r>
            <a:endParaRPr lang="sl-SI" altLang="sl-SI" sz="2800">
              <a:solidFill>
                <a:srgbClr val="33CCFF"/>
              </a:solidFill>
            </a:endParaRPr>
          </a:p>
          <a:p>
            <a:r>
              <a:rPr lang="sl-SI" altLang="sl-SI" sz="2800">
                <a:solidFill>
                  <a:srgbClr val="33CCFF"/>
                </a:solidFill>
                <a:cs typeface="Times New Roman" panose="02020603050405020304" pitchFamily="18" charset="0"/>
              </a:rPr>
              <a:t>Najlepša knjiga o vesolju(Martin Redfern)</a:t>
            </a:r>
            <a:endParaRPr lang="sl-SI" altLang="sl-SI" sz="2800">
              <a:solidFill>
                <a:srgbClr val="33CCFF"/>
              </a:solidFill>
            </a:endParaRPr>
          </a:p>
          <a:p>
            <a:r>
              <a:rPr lang="sl-SI" altLang="sl-SI" sz="2800">
                <a:solidFill>
                  <a:srgbClr val="33CCFF"/>
                </a:solidFill>
                <a:cs typeface="Times New Roman" panose="02020603050405020304" pitchFamily="18" charset="0"/>
              </a:rPr>
              <a:t>Najlepša knjiga o ASTRONOMIJI(učila)</a:t>
            </a:r>
            <a:endParaRPr lang="sl-SI" altLang="sl-SI" sz="2800">
              <a:solidFill>
                <a:srgbClr val="33CCFF"/>
              </a:solidFill>
            </a:endParaRPr>
          </a:p>
          <a:p>
            <a:r>
              <a:rPr lang="sl-SI" altLang="sl-SI" sz="2800">
                <a:solidFill>
                  <a:srgbClr val="33CCFF"/>
                </a:solidFill>
                <a:cs typeface="Times New Roman" panose="02020603050405020304" pitchFamily="18" charset="0"/>
              </a:rPr>
              <a:t>E-Astronomija   </a:t>
            </a:r>
            <a:endParaRPr lang="sl-SI" altLang="sl-SI" sz="2800">
              <a:solidFill>
                <a:srgbClr val="33CCFF"/>
              </a:solidFill>
            </a:endParaRPr>
          </a:p>
          <a:p>
            <a:r>
              <a:rPr lang="sl-SI" altLang="sl-SI" sz="2800">
                <a:solidFill>
                  <a:srgbClr val="33CCFF"/>
                </a:solidFill>
                <a:cs typeface="Times New Roman" panose="02020603050405020304" pitchFamily="18" charset="0"/>
              </a:rPr>
              <a:t>Spletne strani :</a:t>
            </a:r>
          </a:p>
          <a:p>
            <a:r>
              <a:rPr lang="sl-SI" altLang="sl-SI" sz="2800">
                <a:solidFill>
                  <a:srgbClr val="33CCFF"/>
                </a:solidFill>
                <a:cs typeface="Times New Roman" panose="02020603050405020304" pitchFamily="18" charset="0"/>
              </a:rPr>
              <a:t>www.wikipedia.si (astronomija-fuzija(12.10.2010</a:t>
            </a:r>
            <a:r>
              <a:rPr lang="sl-SI" altLang="sl-SI" sz="2800">
                <a:solidFill>
                  <a:srgbClr val="33CCFF"/>
                </a:solidFill>
              </a:rPr>
              <a:t> </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1" descr="250px-Orion_Nebula_-_Hubble_2006_mosaic_18000">
            <a:hlinkClick r:id="rId2"/>
            <a:extLst>
              <a:ext uri="{FF2B5EF4-FFF2-40B4-BE49-F238E27FC236}">
                <a16:creationId xmlns:a16="http://schemas.microsoft.com/office/drawing/2014/main" id="{8F3027A1-9E60-4593-9AD3-7B02AFD5FC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a:extLst>
              <a:ext uri="{FF2B5EF4-FFF2-40B4-BE49-F238E27FC236}">
                <a16:creationId xmlns:a16="http://schemas.microsoft.com/office/drawing/2014/main" id="{7E20687A-41BF-4495-B56B-4CCCCDDAABCD}"/>
              </a:ext>
            </a:extLst>
          </p:cNvPr>
          <p:cNvSpPr>
            <a:spLocks noGrp="1" noChangeArrowheads="1"/>
          </p:cNvSpPr>
          <p:nvPr>
            <p:ph type="body" idx="1"/>
          </p:nvPr>
        </p:nvSpPr>
        <p:spPr>
          <a:xfrm>
            <a:off x="395288" y="333375"/>
            <a:ext cx="8291512" cy="4995863"/>
          </a:xfrm>
        </p:spPr>
        <p:txBody>
          <a:bodyPr/>
          <a:lstStyle/>
          <a:p>
            <a:pPr eaLnBrk="1" hangingPunct="1">
              <a:lnSpc>
                <a:spcPct val="90000"/>
              </a:lnSpc>
              <a:buFontTx/>
              <a:buNone/>
            </a:pPr>
            <a:r>
              <a:rPr lang="sl-SI" altLang="sl-SI" sz="2800">
                <a:solidFill>
                  <a:srgbClr val="33CCFF"/>
                </a:solidFill>
              </a:rPr>
              <a:t>Uvod</a:t>
            </a:r>
          </a:p>
          <a:p>
            <a:pPr eaLnBrk="1" hangingPunct="1">
              <a:lnSpc>
                <a:spcPct val="90000"/>
              </a:lnSpc>
              <a:buFontTx/>
              <a:buNone/>
            </a:pPr>
            <a:r>
              <a:rPr lang="sl-SI" altLang="sl-SI" sz="2800">
                <a:solidFill>
                  <a:srgbClr val="33CCFF"/>
                </a:solidFill>
              </a:rPr>
              <a:t>        V astronomiji/</a:t>
            </a:r>
            <a:r>
              <a:rPr lang="sl-SI" altLang="sl-SI" sz="2800">
                <a:solidFill>
                  <a:srgbClr val="66FF33"/>
                </a:solidFill>
              </a:rPr>
              <a:t>csillagászat</a:t>
            </a:r>
            <a:r>
              <a:rPr lang="sl-SI" altLang="sl-SI" sz="2800">
                <a:solidFill>
                  <a:srgbClr val="33CCFF"/>
                </a:solidFill>
              </a:rPr>
              <a:t>  je razvoj zvezd niz sprememb, ki jih zvezda med svojo »življenjsko potjo« preživi, med milijoni ali milijardami leti, ko oddaja v medzvezdni prostor elektromagnetno valovanje/ </a:t>
            </a:r>
            <a:r>
              <a:rPr lang="sl-SI" altLang="sl-SI" sz="2800">
                <a:solidFill>
                  <a:srgbClr val="66FF33"/>
                </a:solidFill>
              </a:rPr>
              <a:t>elektromágneses hullámok</a:t>
            </a:r>
            <a:r>
              <a:rPr lang="sl-SI" altLang="sl-SI" sz="2800">
                <a:solidFill>
                  <a:srgbClr val="33CCFF"/>
                </a:solidFill>
              </a:rPr>
              <a:t>. Med tem časom se zvezda korenito spremeni. Razvoja zvezd ne moremo proučevati z opazovanjem cikla ene same zvezde, temveč z opazovanjem številnih zvezd na različnih točkah svojega »življenjskega cikla«, in z uporabo računalniških simulacij, ki simulirajo zgradbo zvezde.</a:t>
            </a:r>
          </a:p>
          <a:p>
            <a:pPr eaLnBrk="1" hangingPunct="1">
              <a:lnSpc>
                <a:spcPct val="90000"/>
              </a:lnSpc>
              <a:buFontTx/>
              <a:buNone/>
            </a:pPr>
            <a:endParaRPr lang="sl-SI" altLang="sl-SI" sz="2800">
              <a:solidFill>
                <a:srgbClr val="33CCFF"/>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down)">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250px-Orion_Nebula_-_Hubble_2006_mosaic_18000">
            <a:extLst>
              <a:ext uri="{FF2B5EF4-FFF2-40B4-BE49-F238E27FC236}">
                <a16:creationId xmlns:a16="http://schemas.microsoft.com/office/drawing/2014/main" id="{F64EF46C-F5DE-42EE-9428-525CC5733A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PoljeZBesedilom 1">
            <a:extLst>
              <a:ext uri="{FF2B5EF4-FFF2-40B4-BE49-F238E27FC236}">
                <a16:creationId xmlns:a16="http://schemas.microsoft.com/office/drawing/2014/main" id="{5F836778-6B05-4BC9-95CD-60B9A0E6F0EF}"/>
              </a:ext>
            </a:extLst>
          </p:cNvPr>
          <p:cNvSpPr txBox="1">
            <a:spLocks noChangeArrowheads="1"/>
          </p:cNvSpPr>
          <p:nvPr/>
        </p:nvSpPr>
        <p:spPr bwMode="auto">
          <a:xfrm>
            <a:off x="250825" y="260350"/>
            <a:ext cx="3313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3600">
                <a:solidFill>
                  <a:srgbClr val="FF0000"/>
                </a:solidFill>
              </a:rPr>
              <a:t>Nastanek</a:t>
            </a:r>
          </a:p>
        </p:txBody>
      </p:sp>
      <p:sp>
        <p:nvSpPr>
          <p:cNvPr id="4100" name="PoljeZBesedilom 3">
            <a:extLst>
              <a:ext uri="{FF2B5EF4-FFF2-40B4-BE49-F238E27FC236}">
                <a16:creationId xmlns:a16="http://schemas.microsoft.com/office/drawing/2014/main" id="{A56FAFFA-B3D8-421A-BA60-0E368BE53221}"/>
              </a:ext>
            </a:extLst>
          </p:cNvPr>
          <p:cNvSpPr txBox="1">
            <a:spLocks noChangeArrowheads="1"/>
          </p:cNvSpPr>
          <p:nvPr/>
        </p:nvSpPr>
        <p:spPr bwMode="auto">
          <a:xfrm>
            <a:off x="539750" y="1125538"/>
            <a:ext cx="5688013"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33CCFF"/>
                </a:solidFill>
              </a:rPr>
              <a:t>Orionova meglica/</a:t>
            </a:r>
            <a:r>
              <a:rPr lang="sl-SI" altLang="sl-SI" sz="2800">
                <a:solidFill>
                  <a:srgbClr val="66FF33"/>
                </a:solidFill>
              </a:rPr>
              <a:t>Orion-köd</a:t>
            </a:r>
            <a:r>
              <a:rPr lang="sl-SI" altLang="sl-SI" sz="2800">
                <a:solidFill>
                  <a:srgbClr val="33CCFF"/>
                </a:solidFill>
              </a:rPr>
              <a:t> je znana kot porodnišnica zvezd. Plejade(ni madžarskega prevoda) so mlade zvezde, skozi katere naključno potuje medzvezdna meglica. </a:t>
            </a:r>
          </a:p>
        </p:txBody>
      </p:sp>
      <p:pic>
        <p:nvPicPr>
          <p:cNvPr id="2" name="Picture 4" descr="250px-Pleiades_large">
            <a:extLst>
              <a:ext uri="{FF2B5EF4-FFF2-40B4-BE49-F238E27FC236}">
                <a16:creationId xmlns:a16="http://schemas.microsoft.com/office/drawing/2014/main" id="{936C2A71-99FE-482A-B777-5E45FF90B1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3429000"/>
            <a:ext cx="4489450"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250px-Orion_Nebula_-_Hubble_2006_mosaic_18000">
            <a:extLst>
              <a:ext uri="{FF2B5EF4-FFF2-40B4-BE49-F238E27FC236}">
                <a16:creationId xmlns:a16="http://schemas.microsoft.com/office/drawing/2014/main" id="{BD5F6AC6-5A40-4EA6-9C38-DEF4CD5B26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ravokotnik 2">
            <a:extLst>
              <a:ext uri="{FF2B5EF4-FFF2-40B4-BE49-F238E27FC236}">
                <a16:creationId xmlns:a16="http://schemas.microsoft.com/office/drawing/2014/main" id="{CA00D456-9F71-4912-89E4-6D621AA10185}"/>
              </a:ext>
            </a:extLst>
          </p:cNvPr>
          <p:cNvSpPr/>
          <p:nvPr/>
        </p:nvSpPr>
        <p:spPr>
          <a:xfrm>
            <a:off x="395288" y="333375"/>
            <a:ext cx="8424862" cy="6494463"/>
          </a:xfrm>
          <a:prstGeom prst="rect">
            <a:avLst/>
          </a:prstGeom>
        </p:spPr>
        <p:txBody>
          <a:bodyPr>
            <a:spAutoFit/>
          </a:bodyPr>
          <a:lstStyle/>
          <a:p>
            <a:pPr>
              <a:defRPr/>
            </a:pPr>
            <a:r>
              <a:rPr lang="sl-SI" sz="1600" dirty="0">
                <a:solidFill>
                  <a:srgbClr val="33CCFF"/>
                </a:solidFill>
                <a:latin typeface="Arial" charset="0"/>
              </a:rPr>
              <a:t>Večinski delež zvezd je nastal na zgodnji stopnji razvoja Vesolja - pred približno 10 milijardami let. Zvezde se tvorijo še danes. Tipičen nastanek zvezde poteka po tem vzorcu:</a:t>
            </a:r>
          </a:p>
          <a:p>
            <a:pPr marL="342900" indent="-342900">
              <a:buFont typeface="+mj-lt"/>
              <a:buAutoNum type="arabicPeriod"/>
              <a:defRPr/>
            </a:pPr>
            <a:r>
              <a:rPr lang="sl-SI" sz="1600" dirty="0">
                <a:solidFill>
                  <a:srgbClr val="33CCFF"/>
                </a:solidFill>
                <a:latin typeface="Arial" charset="0"/>
              </a:rPr>
              <a:t>Izhodiščna točka je velikanski molekularni medzvezdni plinski oblak, ki je sestavljen pretežno iz vodika, in se zaradi lastne teže in gravitacije seseda sam vase. To se zgodi, ko težnost prevlada nad plinskim protitlakom in je s tem izpolnjen </a:t>
            </a:r>
            <a:r>
              <a:rPr lang="sl-SI" sz="1600" dirty="0" err="1">
                <a:solidFill>
                  <a:srgbClr val="33CCFF"/>
                </a:solidFill>
                <a:latin typeface="Arial" charset="0"/>
              </a:rPr>
              <a:t>Jeansovnov</a:t>
            </a:r>
            <a:r>
              <a:rPr lang="sl-SI" sz="1600" dirty="0">
                <a:solidFill>
                  <a:srgbClr val="33CCFF"/>
                </a:solidFill>
                <a:latin typeface="Arial" charset="0"/>
              </a:rPr>
              <a:t> kriterij /</a:t>
            </a:r>
            <a:r>
              <a:rPr lang="sl-SI" sz="1600" dirty="0" err="1">
                <a:solidFill>
                  <a:srgbClr val="66FF33"/>
                </a:solidFill>
                <a:latin typeface="Arial" charset="0"/>
              </a:rPr>
              <a:t>Jeansonus</a:t>
            </a:r>
            <a:r>
              <a:rPr lang="sl-SI" sz="1600" dirty="0">
                <a:solidFill>
                  <a:srgbClr val="66FF33"/>
                </a:solidFill>
                <a:latin typeface="Arial" charset="0"/>
              </a:rPr>
              <a:t> </a:t>
            </a:r>
            <a:r>
              <a:rPr lang="sl-SI" sz="1600" dirty="0" err="1">
                <a:solidFill>
                  <a:srgbClr val="66FF33"/>
                </a:solidFill>
                <a:latin typeface="Arial" charset="0"/>
              </a:rPr>
              <a:t>kritérium</a:t>
            </a:r>
            <a:r>
              <a:rPr lang="sl-SI" sz="1600" dirty="0">
                <a:solidFill>
                  <a:srgbClr val="33CCFF"/>
                </a:solidFill>
                <a:latin typeface="Arial" charset="0"/>
              </a:rPr>
              <a:t>. Katalizator tega procesa je lahko udarni val bliže ležeče supernove, gostotni valovi v medzvezdni snovi ali sevalni tlak pravkar nastale mlade zvezde. </a:t>
            </a:r>
          </a:p>
          <a:p>
            <a:pPr marL="342900" indent="-342900">
              <a:buFont typeface="+mj-lt"/>
              <a:buAutoNum type="arabicPeriod"/>
              <a:defRPr/>
            </a:pPr>
            <a:r>
              <a:rPr lang="sl-SI" sz="1600" dirty="0">
                <a:solidFill>
                  <a:srgbClr val="33CCFF"/>
                </a:solidFill>
                <a:latin typeface="Arial" charset="0"/>
              </a:rPr>
              <a:t>Zaradi še nadaljnjega krčenja oblaka medzvezdne snovi nastanejo posamezne </a:t>
            </a:r>
            <a:r>
              <a:rPr lang="sl-SI" sz="1600" dirty="0" err="1">
                <a:solidFill>
                  <a:srgbClr val="33CCFF"/>
                </a:solidFill>
                <a:latin typeface="Arial" charset="0"/>
              </a:rPr>
              <a:t>globule</a:t>
            </a:r>
            <a:r>
              <a:rPr lang="sl-SI" sz="1600" dirty="0">
                <a:solidFill>
                  <a:srgbClr val="33CCFF"/>
                </a:solidFill>
                <a:latin typeface="Arial" charset="0"/>
              </a:rPr>
              <a:t>, iz katerih se kasneje razvije zvezda: pri tem zvezde le redkokdaj nastanejo posamezno, temveč po navadi v skupinah. </a:t>
            </a:r>
          </a:p>
          <a:p>
            <a:pPr marL="342900" indent="-342900">
              <a:buFont typeface="+mj-lt"/>
              <a:buAutoNum type="arabicPeriod"/>
              <a:defRPr/>
            </a:pPr>
            <a:endParaRPr lang="sl-SI" sz="1600" dirty="0">
              <a:solidFill>
                <a:srgbClr val="33CCFF"/>
              </a:solidFill>
              <a:latin typeface="Arial" charset="0"/>
            </a:endParaRPr>
          </a:p>
          <a:p>
            <a:pPr marL="342900" indent="-342900">
              <a:buFont typeface="+mj-lt"/>
              <a:buAutoNum type="arabicPeriod"/>
              <a:defRPr/>
            </a:pPr>
            <a:r>
              <a:rPr lang="sl-SI" sz="1600" dirty="0">
                <a:solidFill>
                  <a:srgbClr val="33CCFF"/>
                </a:solidFill>
                <a:latin typeface="Arial" charset="0"/>
              </a:rPr>
              <a:t>Pri nadaljnjem krčenju globul narašča gostota in zaradi sproščene gravitacijske energije tudi temperatura. Prvotno sesedanje se zaustavi in zvezda doseže dinamično ravnovesje, ko oblak snovi v barvno-svetlostnem diagramu doseže t.i. </a:t>
            </a:r>
            <a:r>
              <a:rPr lang="sl-SI" sz="1600" dirty="0" err="1">
                <a:solidFill>
                  <a:srgbClr val="33CCFF"/>
                </a:solidFill>
                <a:latin typeface="Arial" charset="0"/>
              </a:rPr>
              <a:t>Hajašijevo</a:t>
            </a:r>
            <a:r>
              <a:rPr lang="sl-SI" sz="1600" dirty="0">
                <a:solidFill>
                  <a:srgbClr val="33CCFF"/>
                </a:solidFill>
                <a:latin typeface="Arial" charset="0"/>
              </a:rPr>
              <a:t> črto, ki omejuje področje, znotraj katere lahko obstajajo stabilne zvezde. Potem se zvezda v barvno-svetlostnem diagramu premika naprej, vzdolž Hajašijeve črte, preden se premakne do glavnega niza, kjer se začne zlivanje vodika v helij, preko Bethe-Weizsäckerjevega cikla ali reakcije proton-proton. Kot posledica vrtilne količine globul se tvori disk snovi, ki obkroža mlado zvezdo, in iz katerega še naprej zbira maso (akrecija). Iz tega akrecijskega diska se lahko razvije ali planetni sistem s planeti zunaj Osončja ali še druga komponenta dvozvezdja. Te stopnje razvoja do sedaj še ne razumemo dovolj dobro in ne znamo pojasniti. Iz nivoja diska nastane ekliptika. </a:t>
            </a:r>
          </a:p>
          <a:p>
            <a:pPr marL="342900" indent="-342900">
              <a:defRPr/>
            </a:pPr>
            <a:r>
              <a:rPr lang="sl-SI" sz="1600" dirty="0">
                <a:solidFill>
                  <a:srgbClr val="33CCFF"/>
                </a:solidFill>
                <a:latin typeface="Arial" charset="0"/>
              </a:rPr>
              <a:t>Pri </a:t>
            </a:r>
            <a:r>
              <a:rPr lang="sl-SI" sz="1600" dirty="0" err="1">
                <a:solidFill>
                  <a:srgbClr val="33CCFF"/>
                </a:solidFill>
                <a:latin typeface="Arial" charset="0"/>
              </a:rPr>
              <a:t>akreciji</a:t>
            </a:r>
            <a:r>
              <a:rPr lang="sl-SI" sz="1600" dirty="0">
                <a:solidFill>
                  <a:srgbClr val="33CCFF"/>
                </a:solidFill>
                <a:latin typeface="Arial" charset="0"/>
              </a:rPr>
              <a:t> se iz diska tvorita v obe polarni smeri zvezde curka snovi, ki lahko dosežeta tudi dolžino 10 svetlobnih let.</a:t>
            </a:r>
          </a:p>
          <a:p>
            <a:pPr marL="342900" indent="-342900">
              <a:buFont typeface="+mj-lt"/>
              <a:buAutoNum type="arabicPeriod"/>
              <a:defRPr/>
            </a:pPr>
            <a:endParaRPr lang="sl-SI" sz="1600" dirty="0">
              <a:solidFill>
                <a:srgbClr val="33CCFF"/>
              </a:solidFill>
              <a:latin typeface="Arial" charset="0"/>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250px-Orion_Nebula_-_Hubble_2006_mosaic_18000">
            <a:extLst>
              <a:ext uri="{FF2B5EF4-FFF2-40B4-BE49-F238E27FC236}">
                <a16:creationId xmlns:a16="http://schemas.microsoft.com/office/drawing/2014/main" id="{97B3B493-4081-4451-8370-9B25640245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PoljeZBesedilom 4">
            <a:extLst>
              <a:ext uri="{FF2B5EF4-FFF2-40B4-BE49-F238E27FC236}">
                <a16:creationId xmlns:a16="http://schemas.microsoft.com/office/drawing/2014/main" id="{F6AD1B72-30C5-4951-8765-0529A8AD816C}"/>
              </a:ext>
            </a:extLst>
          </p:cNvPr>
          <p:cNvSpPr txBox="1">
            <a:spLocks noChangeArrowheads="1"/>
          </p:cNvSpPr>
          <p:nvPr/>
        </p:nvSpPr>
        <p:spPr bwMode="auto">
          <a:xfrm>
            <a:off x="539750" y="1268413"/>
            <a:ext cx="8208963" cy="566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Arial" panose="020B0604020202020204" pitchFamily="34" charset="0"/>
              <a:buChar char="•"/>
            </a:pPr>
            <a:r>
              <a:rPr lang="sl-SI" altLang="sl-SI" sz="1600">
                <a:solidFill>
                  <a:srgbClr val="33CCFF"/>
                </a:solidFill>
              </a:rPr>
              <a:t>Zvezde z več kot 60 Sončevimi masami zaradi akrecijskega procesa sploh ne morejo nastati, ker že v akrecijski stopnji proizvajajo tako zelo močne zvezdne vetrove, da bi izguba mase presegla delež akrecijskega diska. Zvezde te velikosti, kot npr. modri potepuhi (angleško blue stragglers), nastanejo predvidoma zaradi zvezdnih trkov. </a:t>
            </a:r>
          </a:p>
          <a:p>
            <a:pPr eaLnBrk="1" hangingPunct="1"/>
            <a:r>
              <a:rPr lang="sl-SI" altLang="sl-SI" sz="1600">
                <a:solidFill>
                  <a:srgbClr val="33CCFF"/>
                </a:solidFill>
              </a:rPr>
              <a:t>Masivne in s tem vroče zvezde z več kot 8 Sončevimi masami se krčijo sorazmerno hitro. Po zagonu jedrske fuzije žene sevanje, bogato z ultravijolično svetlobo, obdajajoče globule hitro narazen in zvezda ne akrecira dodatne mase. Zaradi tega se te zvezde zelo hitro prebijejo do glavnega niza v H-R diagramu. </a:t>
            </a:r>
          </a:p>
          <a:p>
            <a:pPr eaLnBrk="1" hangingPunct="1"/>
            <a:r>
              <a:rPr lang="sl-SI" altLang="sl-SI" sz="1600">
                <a:solidFill>
                  <a:srgbClr val="33CCFF"/>
                </a:solidFill>
              </a:rPr>
              <a:t>Zvezde s približno 3 do 8 Sončevimi masami preidejo stopnjo, v kateri so zvezde imenovane Herbig–Ae/Be zvezde. Na tej stopnji razvoja se zvezda že nahaja na glavnemu nizu, a naprej še nekaj časa akrecira snov. </a:t>
            </a:r>
          </a:p>
          <a:p>
            <a:pPr eaLnBrk="1" hangingPunct="1"/>
            <a:r>
              <a:rPr lang="sl-SI" altLang="sl-SI" sz="1600">
                <a:solidFill>
                  <a:srgbClr val="33CCFF"/>
                </a:solidFill>
              </a:rPr>
              <a:t>Manj masivne zvezde  ostanejo po steku fuzije še nekaj časa vpete v globule in še naprej akrecirajo maso. V tem času jih prepoznamo samo v infrardečem predelu spektra. Medtem, ko se približujejo glavnemu nizu, preidejo stopnjo razvoja zvezd T Bika.</a:t>
            </a:r>
          </a:p>
          <a:p>
            <a:pPr eaLnBrk="1" hangingPunct="1">
              <a:buFont typeface="Arial" panose="020B0604020202020204" pitchFamily="34" charset="0"/>
              <a:buChar char="•"/>
            </a:pPr>
            <a:r>
              <a:rPr lang="sl-SI" altLang="sl-SI" sz="1600">
                <a:solidFill>
                  <a:srgbClr val="33CCFF"/>
                </a:solidFill>
              </a:rPr>
              <a:t> Telesa pod 0,08 Sončeve mase, s približno 80 Jupitrovimi masami, ne dosežejo zadostne temperature, da bi stekla fuzija. To so rjave pritlikavke, ki glede na lastno maso spadajo med plinaste planete in zvezde, kratkoročno pa lahko pridobivajo majhne količine energije iz fuzije devterija, preden se ohladijo. Kljub temu jih ne prištevamo k zvezdam.</a:t>
            </a:r>
          </a:p>
          <a:p>
            <a:pPr eaLnBrk="1" hangingPunct="1">
              <a:buFont typeface="Arial" panose="020B0604020202020204" pitchFamily="34" charset="0"/>
              <a:buChar char="•"/>
            </a:pPr>
            <a:endParaRPr lang="sl-SI" altLang="sl-SI" sz="1600">
              <a:solidFill>
                <a:srgbClr val="33CCFF"/>
              </a:solidFill>
            </a:endParaRPr>
          </a:p>
          <a:p>
            <a:pPr eaLnBrk="1" hangingPunct="1">
              <a:buFont typeface="Arial" panose="020B0604020202020204" pitchFamily="34" charset="0"/>
              <a:buChar char="•"/>
            </a:pPr>
            <a:endParaRPr lang="sl-SI" altLang="sl-SI" sz="1600">
              <a:solidFill>
                <a:srgbClr val="33CCFF"/>
              </a:solidFill>
            </a:endParaRPr>
          </a:p>
          <a:p>
            <a:pPr eaLnBrk="1" hangingPunct="1"/>
            <a:endParaRPr lang="sl-SI" altLang="sl-SI" sz="1600">
              <a:solidFill>
                <a:srgbClr val="33CCFF"/>
              </a:solidFill>
            </a:endParaRPr>
          </a:p>
        </p:txBody>
      </p:sp>
      <p:sp>
        <p:nvSpPr>
          <p:cNvPr id="6148" name="Pravokotnik 5">
            <a:extLst>
              <a:ext uri="{FF2B5EF4-FFF2-40B4-BE49-F238E27FC236}">
                <a16:creationId xmlns:a16="http://schemas.microsoft.com/office/drawing/2014/main" id="{4BB3251A-BCF0-4D77-A78C-DECCB132E069}"/>
              </a:ext>
            </a:extLst>
          </p:cNvPr>
          <p:cNvSpPr>
            <a:spLocks noChangeArrowheads="1"/>
          </p:cNvSpPr>
          <p:nvPr/>
        </p:nvSpPr>
        <p:spPr bwMode="auto">
          <a:xfrm>
            <a:off x="611188" y="971550"/>
            <a:ext cx="6769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33CCFF"/>
                </a:solidFill>
              </a:rPr>
              <a:t>Odvisno od mase se tukaj odcepijo tri poti možnega razvoja:</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250px-Orion_Nebula_-_Hubble_2006_mosaic_18000">
            <a:extLst>
              <a:ext uri="{FF2B5EF4-FFF2-40B4-BE49-F238E27FC236}">
                <a16:creationId xmlns:a16="http://schemas.microsoft.com/office/drawing/2014/main" id="{98CAF344-698B-4E69-9280-CC37A4FC76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Pravokotnik 2">
            <a:extLst>
              <a:ext uri="{FF2B5EF4-FFF2-40B4-BE49-F238E27FC236}">
                <a16:creationId xmlns:a16="http://schemas.microsoft.com/office/drawing/2014/main" id="{54855A31-8DA7-4C41-BE21-0EAA400FBCA1}"/>
              </a:ext>
            </a:extLst>
          </p:cNvPr>
          <p:cNvSpPr>
            <a:spLocks noChangeArrowheads="1"/>
          </p:cNvSpPr>
          <p:nvPr/>
        </p:nvSpPr>
        <p:spPr bwMode="auto">
          <a:xfrm>
            <a:off x="684213" y="549275"/>
            <a:ext cx="631825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33CCFF"/>
                </a:solidFill>
              </a:rPr>
              <a:t>V zgodnji stopnji Vesolja sta bila na razpolago kot jedrsko gorivo le vodik in helij. Te zvezde štejemo kot zvezde populacije I. Najdemo jih predvsem v haloju naše Galaksije..</a:t>
            </a:r>
          </a:p>
        </p:txBody>
      </p:sp>
      <p:sp>
        <p:nvSpPr>
          <p:cNvPr id="7172" name="Pravokotnik 3">
            <a:extLst>
              <a:ext uri="{FF2B5EF4-FFF2-40B4-BE49-F238E27FC236}">
                <a16:creationId xmlns:a16="http://schemas.microsoft.com/office/drawing/2014/main" id="{1166AF4A-C657-4CD6-BABB-A7B6588544E9}"/>
              </a:ext>
            </a:extLst>
          </p:cNvPr>
          <p:cNvSpPr>
            <a:spLocks noChangeArrowheads="1"/>
          </p:cNvSpPr>
          <p:nvPr/>
        </p:nvSpPr>
        <p:spPr bwMode="auto">
          <a:xfrm>
            <a:off x="611188" y="2781300"/>
            <a:ext cx="711041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33CCFF"/>
                </a:solidFill>
              </a:rPr>
              <a:t>Primer za dejavno področje neba, kjer se tvorijo nove zvezde je NGC 3603 v ozvezdju Gredlja (Carina) na oddaljenosti 20 000 svetlobnih let.</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250px-Orion_Nebula_-_Hubble_2006_mosaic_18000">
            <a:extLst>
              <a:ext uri="{FF2B5EF4-FFF2-40B4-BE49-F238E27FC236}">
                <a16:creationId xmlns:a16="http://schemas.microsoft.com/office/drawing/2014/main" id="{ADCAF72E-1AA7-4363-B257-D96FA9BC99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91440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PoljeZBesedilom 2">
            <a:extLst>
              <a:ext uri="{FF2B5EF4-FFF2-40B4-BE49-F238E27FC236}">
                <a16:creationId xmlns:a16="http://schemas.microsoft.com/office/drawing/2014/main" id="{5CA65EE7-5EA5-4BD4-857B-144AEA85E1F0}"/>
              </a:ext>
            </a:extLst>
          </p:cNvPr>
          <p:cNvSpPr txBox="1">
            <a:spLocks noChangeArrowheads="1"/>
          </p:cNvSpPr>
          <p:nvPr/>
        </p:nvSpPr>
        <p:spPr bwMode="auto">
          <a:xfrm>
            <a:off x="468313" y="188913"/>
            <a:ext cx="1762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FF0000"/>
                </a:solidFill>
              </a:rPr>
              <a:t>Glavni niz</a:t>
            </a:r>
          </a:p>
        </p:txBody>
      </p:sp>
      <p:sp>
        <p:nvSpPr>
          <p:cNvPr id="8196" name="PoljeZBesedilom 3">
            <a:extLst>
              <a:ext uri="{FF2B5EF4-FFF2-40B4-BE49-F238E27FC236}">
                <a16:creationId xmlns:a16="http://schemas.microsoft.com/office/drawing/2014/main" id="{C5852D5F-AB05-4E0C-BB97-1A8650CF07EC}"/>
              </a:ext>
            </a:extLst>
          </p:cNvPr>
          <p:cNvSpPr txBox="1">
            <a:spLocks noChangeArrowheads="1"/>
          </p:cNvSpPr>
          <p:nvPr/>
        </p:nvSpPr>
        <p:spPr bwMode="auto">
          <a:xfrm>
            <a:off x="611188" y="765175"/>
            <a:ext cx="54006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33CCFF"/>
                </a:solidFill>
              </a:rPr>
              <a:t>Nadaljnji potek razvoja zvezde v največjem delu določa masa, ki jo je zvezda imela na začetku. Večja kot je masa ene zvezde, tem krajše je obdobje, ko potekajo jedrske reakcije. </a:t>
            </a:r>
          </a:p>
        </p:txBody>
      </p:sp>
      <p:pic>
        <p:nvPicPr>
          <p:cNvPr id="8197" name="Picture 3" descr="250px-H-R_diagram_-edited-3">
            <a:extLst>
              <a:ext uri="{FF2B5EF4-FFF2-40B4-BE49-F238E27FC236}">
                <a16:creationId xmlns:a16="http://schemas.microsoft.com/office/drawing/2014/main" id="{E45A76E2-4E20-426A-8B9A-1C2C092991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836613"/>
            <a:ext cx="1889125" cy="210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PoljeZBesedilom 5">
            <a:extLst>
              <a:ext uri="{FF2B5EF4-FFF2-40B4-BE49-F238E27FC236}">
                <a16:creationId xmlns:a16="http://schemas.microsoft.com/office/drawing/2014/main" id="{946C0CE2-9DFD-4264-B138-079DA6AA73C3}"/>
              </a:ext>
            </a:extLst>
          </p:cNvPr>
          <p:cNvSpPr txBox="1">
            <a:spLocks noChangeArrowheads="1"/>
          </p:cNvSpPr>
          <p:nvPr/>
        </p:nvSpPr>
        <p:spPr bwMode="auto">
          <a:xfrm>
            <a:off x="6156325" y="3141663"/>
            <a:ext cx="2479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FFFF00"/>
                </a:solidFill>
              </a:rPr>
              <a:t>H-R diagram uvrstitev </a:t>
            </a:r>
          </a:p>
          <a:p>
            <a:pPr eaLnBrk="1" hangingPunct="1"/>
            <a:r>
              <a:rPr lang="sl-SI" altLang="sl-SI">
                <a:solidFill>
                  <a:srgbClr val="FFFF00"/>
                </a:solidFill>
              </a:rPr>
              <a:t>zvezd v skupine.</a:t>
            </a:r>
          </a:p>
        </p:txBody>
      </p:sp>
      <p:sp>
        <p:nvSpPr>
          <p:cNvPr id="8199" name="PoljeZBesedilom 6">
            <a:extLst>
              <a:ext uri="{FF2B5EF4-FFF2-40B4-BE49-F238E27FC236}">
                <a16:creationId xmlns:a16="http://schemas.microsoft.com/office/drawing/2014/main" id="{E71F8FE3-ED25-481F-BD89-D27F1F76074E}"/>
              </a:ext>
            </a:extLst>
          </p:cNvPr>
          <p:cNvSpPr txBox="1">
            <a:spLocks noChangeArrowheads="1"/>
          </p:cNvSpPr>
          <p:nvPr/>
        </p:nvSpPr>
        <p:spPr bwMode="auto">
          <a:xfrm>
            <a:off x="539750" y="2133600"/>
            <a:ext cx="4608513"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33CCFF"/>
                </a:solidFill>
              </a:rPr>
              <a:t>Poleg same mase zvezde ima velik pomen tudi delež težjih elementov. Poleg vpliva na trajanje fuzije določa tudi ali se npr. lahko tvori magnetno polje ali kako močan bo zvezdni veter, ki lahko vodi do občutne izgube mase med razvojem zvezde.</a:t>
            </a:r>
          </a:p>
        </p:txBody>
      </p:sp>
      <p:sp>
        <p:nvSpPr>
          <p:cNvPr id="8200" name="Pravokotnik 7">
            <a:extLst>
              <a:ext uri="{FF2B5EF4-FFF2-40B4-BE49-F238E27FC236}">
                <a16:creationId xmlns:a16="http://schemas.microsoft.com/office/drawing/2014/main" id="{EF8AE424-CDC9-4592-8F79-C88848FEAF83}"/>
              </a:ext>
            </a:extLst>
          </p:cNvPr>
          <p:cNvSpPr>
            <a:spLocks noChangeArrowheads="1"/>
          </p:cNvSpPr>
          <p:nvPr/>
        </p:nvSpPr>
        <p:spPr bwMode="auto">
          <a:xfrm>
            <a:off x="611188" y="3933825"/>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33CCFF"/>
                </a:solidFill>
              </a:rPr>
              <a:t>Zvezde prebijejo večino svojega časa na stopnji glavnega niza, težje zvezde levo zgoraj v barvno-svetlostnemu diagramu, lažje pa so desno spodaj. </a:t>
            </a:r>
          </a:p>
        </p:txBody>
      </p:sp>
      <p:sp>
        <p:nvSpPr>
          <p:cNvPr id="8201" name="Pravokotnik 9">
            <a:extLst>
              <a:ext uri="{FF2B5EF4-FFF2-40B4-BE49-F238E27FC236}">
                <a16:creationId xmlns:a16="http://schemas.microsoft.com/office/drawing/2014/main" id="{2A233937-F474-4B1B-94BD-D31086D263E7}"/>
              </a:ext>
            </a:extLst>
          </p:cNvPr>
          <p:cNvSpPr>
            <a:spLocks noChangeArrowheads="1"/>
          </p:cNvSpPr>
          <p:nvPr/>
        </p:nvSpPr>
        <p:spPr bwMode="auto">
          <a:xfrm>
            <a:off x="539750" y="5059363"/>
            <a:ext cx="561657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a:solidFill>
                  <a:srgbClr val="33CCFF"/>
                </a:solidFill>
              </a:rPr>
              <a:t> Med stopnjo glavnega niza postanejo zvezde večje in se premaknejo v smeri proti rdečim orjakinjam. Jedrska fuzija vodika v helij se pri tem dogaja v sami sredici zvezde, ki zavzema le nekaj odstotkov celotne prostornine zvezde, a kljub temu vsebuje polovico zvezdine mase. </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250px-Orion_Nebula_-_Hubble_2006_mosaic_18000">
            <a:extLst>
              <a:ext uri="{FF2B5EF4-FFF2-40B4-BE49-F238E27FC236}">
                <a16:creationId xmlns:a16="http://schemas.microsoft.com/office/drawing/2014/main" id="{A172114E-BB3A-4B81-9EE8-77C87BB9D4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Pravokotnik 2">
            <a:extLst>
              <a:ext uri="{FF2B5EF4-FFF2-40B4-BE49-F238E27FC236}">
                <a16:creationId xmlns:a16="http://schemas.microsoft.com/office/drawing/2014/main" id="{7F3BD606-1B26-4D73-AEBB-7E90537027D8}"/>
              </a:ext>
            </a:extLst>
          </p:cNvPr>
          <p:cNvSpPr>
            <a:spLocks noChangeArrowheads="1"/>
          </p:cNvSpPr>
          <p:nvPr/>
        </p:nvSpPr>
        <p:spPr bwMode="auto">
          <a:xfrm>
            <a:off x="323850" y="333375"/>
            <a:ext cx="309562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33CCFF"/>
                </a:solidFill>
              </a:rPr>
              <a:t>Zvezde srednjih velikosti, kot npr. Sonce, ostanejo na glavnem nizu nekaj milijard let.</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250px-Orion_Nebula_-_Hubble_2006_mosaic_18000">
            <a:extLst>
              <a:ext uri="{FF2B5EF4-FFF2-40B4-BE49-F238E27FC236}">
                <a16:creationId xmlns:a16="http://schemas.microsoft.com/office/drawing/2014/main" id="{44E70D70-BADC-48F3-80F3-613A44C7CC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PoljeZBesedilom 2">
            <a:extLst>
              <a:ext uri="{FF2B5EF4-FFF2-40B4-BE49-F238E27FC236}">
                <a16:creationId xmlns:a16="http://schemas.microsoft.com/office/drawing/2014/main" id="{867AA96F-170A-4D20-BCE8-29356A8CB33B}"/>
              </a:ext>
            </a:extLst>
          </p:cNvPr>
          <p:cNvSpPr txBox="1">
            <a:spLocks noChangeArrowheads="1"/>
          </p:cNvSpPr>
          <p:nvPr/>
        </p:nvSpPr>
        <p:spPr bwMode="auto">
          <a:xfrm>
            <a:off x="611188" y="476250"/>
            <a:ext cx="5422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FF0000"/>
                </a:solidFill>
              </a:rPr>
              <a:t>Kasnejše razvojne stopnje zvezd</a:t>
            </a:r>
          </a:p>
        </p:txBody>
      </p:sp>
      <p:sp>
        <p:nvSpPr>
          <p:cNvPr id="10244" name="PoljeZBesedilom 3">
            <a:extLst>
              <a:ext uri="{FF2B5EF4-FFF2-40B4-BE49-F238E27FC236}">
                <a16:creationId xmlns:a16="http://schemas.microsoft.com/office/drawing/2014/main" id="{0F215848-EB5B-45B6-BCB4-92D6C3AAC092}"/>
              </a:ext>
            </a:extLst>
          </p:cNvPr>
          <p:cNvSpPr txBox="1">
            <a:spLocks noChangeArrowheads="1"/>
          </p:cNvSpPr>
          <p:nvPr/>
        </p:nvSpPr>
        <p:spPr bwMode="auto">
          <a:xfrm>
            <a:off x="828675" y="1258888"/>
            <a:ext cx="6119813"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33CCFF"/>
                </a:solidFill>
              </a:rPr>
              <a:t>Po milijonu do nekaj milijard let, odvisno od njihove začetne mase, zvezdi začne primanjkovati vodika, ki kot gorivo vzdržuje njene reakcije. Večje in vroče zvezde porabijo zalogo vodika veliko hitreje kot hladnejše in manjše zvezde, kar drastično razporedi njihov razpon.</a:t>
            </a:r>
          </a:p>
          <a:p>
            <a:pPr eaLnBrk="1" hangingPunct="1"/>
            <a:endParaRPr lang="sl-SI" altLang="sl-SI" sz="2800">
              <a:solidFill>
                <a:srgbClr val="33CCFF"/>
              </a:solidFill>
            </a:endParaRPr>
          </a:p>
        </p:txBody>
      </p:sp>
      <p:sp>
        <p:nvSpPr>
          <p:cNvPr id="10245" name="Pravokotnik 4">
            <a:extLst>
              <a:ext uri="{FF2B5EF4-FFF2-40B4-BE49-F238E27FC236}">
                <a16:creationId xmlns:a16="http://schemas.microsoft.com/office/drawing/2014/main" id="{E61AEB5B-33B4-4FB6-85AA-6159ED089B63}"/>
              </a:ext>
            </a:extLst>
          </p:cNvPr>
          <p:cNvSpPr>
            <a:spLocks noChangeArrowheads="1"/>
          </p:cNvSpPr>
          <p:nvPr/>
        </p:nvSpPr>
        <p:spPr bwMode="auto">
          <a:xfrm>
            <a:off x="827088" y="4724400"/>
            <a:ext cx="457200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sl-SI" sz="2800">
                <a:solidFill>
                  <a:srgbClr val="33CCFF"/>
                </a:solidFill>
              </a:rPr>
              <a:t>Potem, ko v jedru zmanjka vodika, jedrski procesi v njem prenehajo.</a:t>
            </a:r>
          </a:p>
        </p:txBody>
      </p:sp>
    </p:spTree>
  </p:cSld>
  <p:clrMapOvr>
    <a:masterClrMapping/>
  </p:clrMapOvr>
  <p:transition spd="slow">
    <p:fade/>
  </p:transition>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1044</Words>
  <Application>Microsoft Office PowerPoint</Application>
  <PresentationFormat>On-screen Show (4:3)</PresentationFormat>
  <Paragraphs>80</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Privzeti načrt</vt:lpstr>
      <vt:lpstr>Razvoj zvezd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2019-05-30T09:25:41Z</dcterms:created>
  <dcterms:modified xsi:type="dcterms:W3CDTF">2019-05-30T09:25:41Z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