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BF372-1C59-424B-B74D-2D8B681702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8B5FB6-51E3-4DFD-AAEA-2293CAA91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8C989-9833-44B5-8F33-25C933BB3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C2DAF-1EC7-41EA-9987-A7BD6057B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1653A-6F59-483C-9E9E-B947E1C92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E1EA6-6D6D-461E-AD60-EA5CD7AF097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23720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78C9B-8D67-4458-A6D3-E240F6FDB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41BC97-C84A-4B7D-A42F-5E1717D0DD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6723-4F07-4D09-BEDF-DC921A88F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45724-8848-467C-BE9B-BC991B8D9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DD4F0-64FD-49A4-AA5E-93381CA86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3EEAD-5424-4ED1-B37B-868E0FF3064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70108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02EFC8-0388-400D-A4E6-4563866220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ED52E-C986-40DA-9150-E9E2C3E53C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53B1C-D620-4C33-956B-7710D566A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65502-8679-411E-B51B-F7CD1EEB2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F0E8B-15E7-4FDD-AB9F-F3E1BBFDA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A4AB2-6A0B-420D-BC58-530D99F6354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9416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920DE-F87C-4B34-AC74-8B48FF76B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B5E18-E38B-48CF-9C84-58342E79E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7EE8D-9384-42F3-89F4-052E2B8A2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41236-9D3C-4030-9FF7-5C8A6B47B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7B97D-24C7-4C5A-826E-5A029C0A3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2C5FB-8BA5-4F24-ADFE-E6EE6919EFD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9475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2FCD5-3586-480B-8AD5-E96B608A8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3CC57-D9E0-4312-8847-E977D0B17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15D42-A21D-4E68-8961-0F19536E3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608D7-8040-4F24-8B6E-277D51EB7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BC7BD-02B4-4748-90F0-55351C7A9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BB8F2-74EE-4663-BCD7-031B7181A0E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8099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59941-F7AE-4D9A-AE54-1D60C3BF1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3345D-C3E4-4514-AF62-AF1C85004F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50B59-EBAC-481C-978A-D2249382B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04209-17F1-45CA-9FE6-329F2E7BE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C7E5A6-722C-4D8E-86F6-B34B4BE9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F42C9-AD1D-4E38-9384-DC3BE8CD4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5D1FC-A5D9-4D0A-A35E-23EF472D6E5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315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D31E1-42DF-45D5-8FEF-6F6C02199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E14DD6-68E3-46D8-9BA3-E67F982CD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3DDF02-4055-485A-8077-8462ED34B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47F616-C838-4581-9AD1-0E4439211F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FD0AE3-D11A-4C5C-B256-68B3FA4BDF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F3138C-ADC1-42C3-A385-B94678C6F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6E92DF-F4D9-4190-986A-CDFC96896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280BFE-726C-416A-9730-29D13594C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43612-A9E4-4C3F-8DBC-55C73A8BBA4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7122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124BB-B0D0-49D2-A96B-750D8B19C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F57D6-48F2-44FB-9E43-5744685AF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97FFC9-911A-46D9-A70A-5ABE96986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6E4C0-1CA8-4230-BA96-FE50C5E4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DCF80-1EC9-4B4E-B78E-0793F1810CA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2949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80C7C6-11E6-414A-B164-EA0B29F14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9551B9-7257-4F52-8E24-6FB5A6F70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85F69A-154D-49FF-8FF3-05AF93D7C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81ABE-DA81-42E8-950E-0C7962B1AD6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3874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381FE-B06D-4ECD-B750-4B89C329D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ABD6A-ED7E-404F-AB1E-C53128472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B4433E-67FB-4477-AEEC-FD075C345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072877-74BF-47F3-AFDF-2EA1A773E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7D85FD-91F5-4220-ADDD-8F9085AE0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BE5D5-292A-458C-AB83-50514C41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A8858-6700-4340-9957-FB252FBFCA1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68309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B714C-ECA6-4579-9BFA-BC471B67C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C93B7D-C039-4F21-A2CC-9EC1CB43F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D6EC30-FE75-4067-B458-5A484981A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07E29-9D3B-4695-9C09-4523AF779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5887C1-8526-429B-9CB0-7AF54A569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7712A-489E-421E-9685-62E54937D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23837-DF88-4901-8935-760CA4E4B38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61625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9F5E5FC-8D43-4465-9AFA-98F6ECD0A0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9A20712-90A4-4FD2-9764-C44E844D21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CD2DD5-8ADB-49AD-8301-1D173E01FF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5CB5D69-1C6F-4280-AF34-C7C7D49E59B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25C0659-ED22-41B2-9398-E546B2A1178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B130E07-AED5-470B-936D-3608C051B13E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l.wikipedia.org/wiki/Saturn_(planet)" TargetMode="External"/><Relationship Id="rId2" Type="http://schemas.openxmlformats.org/officeDocument/2006/relationships/hyperlink" Target="http://saturn.jpl.nasa.gov/multimedia/videos/videos.cfm?startImage=1&amp;categoryID=17&amp;subCategoryID=5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jekti.svarog.org/nase_osoncje/satur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2C994DF-111F-4A96-9AA6-F78501BB64D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sl-SI" altLang="sl-SI" sz="44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7DC6F3A-B52B-44AF-9080-D851EE0C130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sl-SI" altLang="sl-SI" sz="3200" dirty="0">
                <a:solidFill>
                  <a:srgbClr val="FF9933"/>
                </a:solidFill>
              </a:rPr>
              <a:t>Tvoje ime ;-)   razred</a:t>
            </a:r>
          </a:p>
        </p:txBody>
      </p:sp>
      <p:sp>
        <p:nvSpPr>
          <p:cNvPr id="2052" name="WordArt 4">
            <a:extLst>
              <a:ext uri="{FF2B5EF4-FFF2-40B4-BE49-F238E27FC236}">
                <a16:creationId xmlns:a16="http://schemas.microsoft.com/office/drawing/2014/main" id="{0C75F929-9F04-4C14-8F01-52196A5D651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47813" y="333375"/>
            <a:ext cx="5975350" cy="35290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sl-SI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Saturn</a:t>
            </a:r>
          </a:p>
        </p:txBody>
      </p:sp>
      <p:pic>
        <p:nvPicPr>
          <p:cNvPr id="2053" name="Picture 5" descr="Saturn_5">
            <a:extLst>
              <a:ext uri="{FF2B5EF4-FFF2-40B4-BE49-F238E27FC236}">
                <a16:creationId xmlns:a16="http://schemas.microsoft.com/office/drawing/2014/main" id="{BEC31633-06F7-4D46-92A9-7AFCC9934E2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581525"/>
            <a:ext cx="2089150" cy="208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>
            <a:extLst>
              <a:ext uri="{FF2B5EF4-FFF2-40B4-BE49-F238E27FC236}">
                <a16:creationId xmlns:a16="http://schemas.microsoft.com/office/drawing/2014/main" id="{C0169988-7BAA-4D05-9316-5737FA3E7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5824538"/>
            <a:ext cx="1200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l-SI" altLang="sl-SI">
                <a:solidFill>
                  <a:srgbClr val="FF9933"/>
                </a:solidFill>
              </a:rPr>
              <a:t>18.5.2007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>
            <a:extLst>
              <a:ext uri="{FF2B5EF4-FFF2-40B4-BE49-F238E27FC236}">
                <a16:creationId xmlns:a16="http://schemas.microsoft.com/office/drawing/2014/main" id="{F3D71801-36D1-4D69-8FD1-869E6673E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800">
                <a:solidFill>
                  <a:srgbClr val="FF9933"/>
                </a:solidFill>
                <a:latin typeface="Comic Sans MS" panose="030F0702030302020204" pitchFamily="66" charset="0"/>
              </a:rPr>
              <a:t>Saturn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3CEB3EF3-3552-415E-8CBF-4641E0D0DD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>
                <a:solidFill>
                  <a:srgbClr val="FF9933"/>
                </a:solidFill>
                <a:latin typeface="Comic Sans MS" panose="030F0702030302020204" pitchFamily="66" charset="0"/>
              </a:rPr>
              <a:t>Domnevno najlepši planet v osončju</a:t>
            </a:r>
          </a:p>
          <a:p>
            <a:r>
              <a:rPr lang="sl-SI" altLang="sl-SI" sz="2800">
                <a:solidFill>
                  <a:srgbClr val="FF9933"/>
                </a:solidFill>
                <a:latin typeface="Comic Sans MS" panose="030F0702030302020204" pitchFamily="66" charset="0"/>
              </a:rPr>
              <a:t>Je šesti planet po vrsti</a:t>
            </a:r>
          </a:p>
          <a:p>
            <a:r>
              <a:rPr lang="sl-SI" altLang="sl-SI" sz="2800">
                <a:solidFill>
                  <a:srgbClr val="FF9933"/>
                </a:solidFill>
                <a:latin typeface="Comic Sans MS" panose="030F0702030302020204" pitchFamily="66" charset="0"/>
              </a:rPr>
              <a:t>Oddaja več Sončeve energije kot jo prejme</a:t>
            </a:r>
          </a:p>
          <a:p>
            <a:r>
              <a:rPr lang="sl-SI" altLang="sl-SI" sz="2800">
                <a:solidFill>
                  <a:srgbClr val="FF9933"/>
                </a:solidFill>
                <a:latin typeface="Comic Sans MS" panose="030F0702030302020204" pitchFamily="66" charset="0"/>
              </a:rPr>
              <a:t>Sestavljata ga vodik in helij</a:t>
            </a:r>
          </a:p>
          <a:p>
            <a:r>
              <a:rPr lang="sl-SI" altLang="sl-SI" sz="2800">
                <a:solidFill>
                  <a:srgbClr val="FF9933"/>
                </a:solidFill>
                <a:latin typeface="Comic Sans MS" panose="030F0702030302020204" pitchFamily="66" charset="0"/>
              </a:rPr>
              <a:t>Saturn lahko opazujemo s prostim očesom</a:t>
            </a:r>
          </a:p>
        </p:txBody>
      </p:sp>
      <p:pic>
        <p:nvPicPr>
          <p:cNvPr id="4103" name="Picture 7" descr="saturn">
            <a:extLst>
              <a:ext uri="{FF2B5EF4-FFF2-40B4-BE49-F238E27FC236}">
                <a16:creationId xmlns:a16="http://schemas.microsoft.com/office/drawing/2014/main" id="{F56073EC-21E6-488E-8662-9CEBAFD2B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508500"/>
            <a:ext cx="2749550" cy="215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4" name="Text Box 8">
            <a:extLst>
              <a:ext uri="{FF2B5EF4-FFF2-40B4-BE49-F238E27FC236}">
                <a16:creationId xmlns:a16="http://schemas.microsoft.com/office/drawing/2014/main" id="{CAD5D1E4-D7DC-46B7-A9F1-82ECEE5F6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" y="6184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sl-SI" altLang="sl-SI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4" presetClass="exit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4" presetClass="exit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54" presetClass="exit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54" presetClass="exit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AC7E9AB-9DF3-4622-B70F-1445D69276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solidFill>
                  <a:srgbClr val="FF9933"/>
                </a:solidFill>
                <a:latin typeface="Comic Sans MS" panose="030F0702030302020204" pitchFamily="66" charset="0"/>
              </a:rPr>
              <a:t>Lune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B10BACA-E0D0-4F35-BC9B-30EABCC8D4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>
                <a:solidFill>
                  <a:srgbClr val="FF9933"/>
                </a:solidFill>
                <a:latin typeface="Comic Sans MS" panose="030F0702030302020204" pitchFamily="66" charset="0"/>
              </a:rPr>
              <a:t>56 znanih – 35 poimenovanih</a:t>
            </a:r>
          </a:p>
          <a:p>
            <a:r>
              <a:rPr lang="sl-SI" altLang="sl-SI" sz="2800">
                <a:solidFill>
                  <a:srgbClr val="FF9933"/>
                </a:solidFill>
                <a:latin typeface="Comic Sans MS" panose="030F0702030302020204" pitchFamily="66" charset="0"/>
              </a:rPr>
              <a:t>Titan</a:t>
            </a:r>
          </a:p>
          <a:p>
            <a:r>
              <a:rPr lang="sl-SI" altLang="sl-SI" sz="2800">
                <a:solidFill>
                  <a:srgbClr val="FF9933"/>
                </a:solidFill>
                <a:latin typeface="Comic Sans MS" panose="030F0702030302020204" pitchFamily="66" charset="0"/>
              </a:rPr>
              <a:t>Tetis, Diona in Rea</a:t>
            </a:r>
          </a:p>
          <a:p>
            <a:r>
              <a:rPr lang="sl-SI" altLang="sl-SI" sz="2800">
                <a:solidFill>
                  <a:srgbClr val="FF9933"/>
                </a:solidFill>
                <a:latin typeface="Comic Sans MS" panose="030F0702030302020204" pitchFamily="66" charset="0"/>
              </a:rPr>
              <a:t>Japet</a:t>
            </a:r>
          </a:p>
        </p:txBody>
      </p:sp>
      <p:pic>
        <p:nvPicPr>
          <p:cNvPr id="7172" name="Picture 4" descr="cassini_titan_pia06139_250">
            <a:extLst>
              <a:ext uri="{FF2B5EF4-FFF2-40B4-BE49-F238E27FC236}">
                <a16:creationId xmlns:a16="http://schemas.microsoft.com/office/drawing/2014/main" id="{0F261416-DF23-4344-9EAC-B9FE484D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357563"/>
            <a:ext cx="3175000" cy="318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tetis">
            <a:extLst>
              <a:ext uri="{FF2B5EF4-FFF2-40B4-BE49-F238E27FC236}">
                <a16:creationId xmlns:a16="http://schemas.microsoft.com/office/drawing/2014/main" id="{C2076AA7-D324-45D8-8F62-FEA77D975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706813"/>
            <a:ext cx="3101975" cy="3151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diona_dec04b">
            <a:extLst>
              <a:ext uri="{FF2B5EF4-FFF2-40B4-BE49-F238E27FC236}">
                <a16:creationId xmlns:a16="http://schemas.microsoft.com/office/drawing/2014/main" id="{3DB8435B-52F4-4C25-9B83-0068640D3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186113"/>
            <a:ext cx="3887788" cy="367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rhea2">
            <a:extLst>
              <a:ext uri="{FF2B5EF4-FFF2-40B4-BE49-F238E27FC236}">
                <a16:creationId xmlns:a16="http://schemas.microsoft.com/office/drawing/2014/main" id="{A3DF5BA6-9AB4-4A72-A2C9-6651B17F2D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186113"/>
            <a:ext cx="3671888" cy="367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9" descr="iapg1">
            <a:extLst>
              <a:ext uri="{FF2B5EF4-FFF2-40B4-BE49-F238E27FC236}">
                <a16:creationId xmlns:a16="http://schemas.microsoft.com/office/drawing/2014/main" id="{CCB00D01-6E2F-444E-BE2C-354682C41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048000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54" presetClass="exit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54" presetClass="exit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54" presetClass="exit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1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0CDE573-28B3-466B-96A2-D7D317A6D5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solidFill>
                  <a:srgbClr val="FF9933"/>
                </a:solidFill>
                <a:latin typeface="Comic Sans MS" panose="030F0702030302020204" pitchFamily="66" charset="0"/>
              </a:rPr>
              <a:t>Obroči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CE64A88-63E9-49A5-87EA-C830E89B26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>
                <a:solidFill>
                  <a:srgbClr val="FF9933"/>
                </a:solidFill>
                <a:latin typeface="Comic Sans MS" panose="030F0702030302020204" pitchFamily="66" charset="0"/>
              </a:rPr>
              <a:t>Poznamo 7 obročev</a:t>
            </a:r>
          </a:p>
          <a:p>
            <a:r>
              <a:rPr lang="sl-SI" altLang="sl-SI" sz="2800">
                <a:solidFill>
                  <a:srgbClr val="FF9933"/>
                </a:solidFill>
                <a:latin typeface="Comic Sans MS" panose="030F0702030302020204" pitchFamily="66" charset="0"/>
              </a:rPr>
              <a:t>Dolgi so okrog 250 000 km in debeli le 1 km.</a:t>
            </a:r>
            <a:endParaRPr lang="sl-SI" altLang="sl-SI" sz="2800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884FDB66-51BA-4711-BC0F-44E195211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3246438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sl-SI" altLang="sl-SI"/>
              <a:t>250 000 km </a:t>
            </a:r>
          </a:p>
        </p:txBody>
      </p:sp>
      <p:pic>
        <p:nvPicPr>
          <p:cNvPr id="8197" name="Picture 5" descr="smrings">
            <a:extLst>
              <a:ext uri="{FF2B5EF4-FFF2-40B4-BE49-F238E27FC236}">
                <a16:creationId xmlns:a16="http://schemas.microsoft.com/office/drawing/2014/main" id="{3D35D401-C33E-4C73-B4E3-3CDBAA792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141663"/>
            <a:ext cx="4824412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C856B25-C90C-465A-B8C0-9362EF4FDE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solidFill>
                  <a:srgbClr val="FF9933"/>
                </a:solidFill>
                <a:latin typeface="Comic Sans MS" panose="030F0702030302020204" pitchFamily="66" charset="0"/>
              </a:rPr>
              <a:t>Viri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8F31CB4-195F-462E-847E-5013E097FE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r>
              <a:rPr lang="sl-SI" altLang="sl-SI" sz="2800">
                <a:solidFill>
                  <a:srgbClr val="FF9933"/>
                </a:solidFill>
                <a:latin typeface="Comic Sans MS" panose="030F0702030302020204" pitchFamily="66" charset="0"/>
              </a:rPr>
              <a:t>Internet</a:t>
            </a:r>
            <a:r>
              <a:rPr lang="sl-SI" altLang="sl-SI" sz="2400">
                <a:solidFill>
                  <a:srgbClr val="FF9933"/>
                </a:solidFill>
                <a:latin typeface="Comic Sans MS" panose="030F0702030302020204" pitchFamily="66" charset="0"/>
              </a:rPr>
              <a:t>:</a:t>
            </a:r>
          </a:p>
          <a:p>
            <a:r>
              <a:rPr lang="sl-SI" altLang="sl-SI" sz="2400">
                <a:solidFill>
                  <a:srgbClr val="FF9933"/>
                </a:solidFill>
                <a:latin typeface="Comic Sans MS" panose="030F0702030302020204" pitchFamily="66" charset="0"/>
                <a:hlinkClick r:id="rId2"/>
              </a:rPr>
              <a:t>http://saturn.jpl.nasa.gov/multimedia/videos/videos.cfm?startImage=1&amp;categoryID=17&amp;subCategoryID=52</a:t>
            </a:r>
            <a:endParaRPr lang="sl-SI" altLang="sl-SI" sz="2400">
              <a:solidFill>
                <a:srgbClr val="FF9933"/>
              </a:solidFill>
              <a:latin typeface="Comic Sans MS" panose="030F0702030302020204" pitchFamily="66" charset="0"/>
            </a:endParaRPr>
          </a:p>
          <a:p>
            <a:r>
              <a:rPr lang="sl-SI" altLang="sl-SI" sz="2400">
                <a:solidFill>
                  <a:srgbClr val="FF9933"/>
                </a:solidFill>
                <a:latin typeface="Comic Sans MS" panose="030F0702030302020204" pitchFamily="66" charset="0"/>
                <a:hlinkClick r:id="rId3"/>
              </a:rPr>
              <a:t>http://sl.wikipedia.org/wiki/Saturn_(planet)</a:t>
            </a:r>
            <a:endParaRPr lang="sl-SI" altLang="sl-SI" sz="2400">
              <a:solidFill>
                <a:srgbClr val="FF9933"/>
              </a:solidFill>
            </a:endParaRPr>
          </a:p>
          <a:p>
            <a:r>
              <a:rPr lang="sl-SI" altLang="sl-SI" sz="2400">
                <a:solidFill>
                  <a:srgbClr val="FF9933"/>
                </a:solidFill>
                <a:hlinkClick r:id="rId4"/>
              </a:rPr>
              <a:t>http://projekti.svarog.org/nase_osoncje/saturn.html</a:t>
            </a:r>
            <a:endParaRPr lang="sl-SI" altLang="sl-SI" sz="2400">
              <a:solidFill>
                <a:srgbClr val="FF9933"/>
              </a:solidFill>
            </a:endParaRPr>
          </a:p>
          <a:p>
            <a:r>
              <a:rPr lang="sl-SI" altLang="sl-SI" sz="2800">
                <a:solidFill>
                  <a:srgbClr val="FF9933"/>
                </a:solidFill>
                <a:latin typeface="Comic Sans MS" panose="030F0702030302020204" pitchFamily="66" charset="0"/>
              </a:rPr>
              <a:t>Knjižni viri</a:t>
            </a:r>
            <a:r>
              <a:rPr lang="sl-SI" altLang="sl-SI" sz="2400">
                <a:solidFill>
                  <a:srgbClr val="FF9933"/>
                </a:solidFill>
              </a:rPr>
              <a:t>: </a:t>
            </a:r>
          </a:p>
          <a:p>
            <a:r>
              <a:rPr lang="sl-SI" altLang="sl-SI" sz="2400">
                <a:solidFill>
                  <a:srgbClr val="FF9933"/>
                </a:solidFill>
                <a:latin typeface="Comic Sans MS" panose="030F0702030302020204" pitchFamily="66" charset="0"/>
              </a:rPr>
              <a:t>Revija National Geographic Slovenija- December 2006 št. 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Comic Sans MS</vt:lpstr>
      <vt:lpstr>Impact</vt:lpstr>
      <vt:lpstr>Privzeti načrt</vt:lpstr>
      <vt:lpstr>PowerPoint Presentation</vt:lpstr>
      <vt:lpstr>Saturn</vt:lpstr>
      <vt:lpstr>Lune</vt:lpstr>
      <vt:lpstr>Obroči</vt:lpstr>
      <vt:lpstr>Viri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2019-05-30T09:25:43Z</dcterms:created>
  <dcterms:modified xsi:type="dcterms:W3CDTF">2019-05-30T09:25:43Z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