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67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00"/>
    <a:srgbClr val="FF9933"/>
    <a:srgbClr val="FF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0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A4435A5-86B6-42EC-A7A8-F86C46EA2C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A8E75C-BB5D-4EE3-8F00-6C058411F4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9B7828-52DC-4C99-B2A8-0425927711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5F90D64-2A59-470D-A131-F47CBC7017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DAC7E28-4A36-4D3A-BFF3-412D62EC6F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F05E3B2-409D-4744-BF09-575C76908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7A3A58-375E-41F5-95DC-53A5F93F437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CC44E3-BF86-40E0-BAB6-AE8D88765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9DF3E-B8B3-4662-AE34-818B0C84FD43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5B6C676-4737-47FA-B52D-F2074765D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D9B6D55-6AC2-4E52-B58E-7B7D1082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30F23-A0C6-48C9-A964-9CFC67C48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F7C45-055E-4241-A784-27CC44CD5D57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CF06AAD-D185-49E2-89D2-69B5B21D8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37C0AE8-6D7D-4E6C-8312-2D7496E14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3BFA1B-82C8-4241-8641-F64B45CF2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4D50D-671D-49A4-80D8-34C3B6E550DC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2E4401E-C631-44A3-B5DB-063193FD6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809252F-D6D4-404A-A75D-5C547E431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0F1D78-6DE2-4A08-9612-E8843B18B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80001-CDBA-42B8-9D81-431120D720DB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B576700-D2BE-4B45-AFEC-AC4B500F8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5BD7E78-A0F1-4854-834B-7EB5EA7AF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979E00-EEB4-4DE1-B60D-A7D8D5295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E306C-A10D-4342-8188-BCCD85512FE6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58035DE-7A85-4B04-8654-C91EB91F1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E7F12B6-0192-42E5-9704-72A0E3ED3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066DE5-4ECA-449F-A36E-604F46C56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7FB0C-8E8F-4883-8AE3-20F3F07B3323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584F300-39CD-43BA-B1EC-01305BAEC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08E109-21F7-4F9F-9F43-34F09320F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1AD530-B604-4B64-96B4-0C264DC3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D88BB-6595-44A8-B37A-E7C1049FEF61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E4962E5-A6C8-4826-9918-0B710AD7A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3838DDF-C00D-45CC-86FB-CA5ACB8B1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F183EF-CCFB-4023-B9B6-E57691DD4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EE9D6-A42A-4CD9-B52D-DCC1918E5A0B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CEBBEC27-B56A-4A44-AF92-65336D6D9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520484-7A92-4738-A5BE-97747035E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93E948-CFAA-4EDC-8E3B-29BF8A114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89179-0E1E-4AD8-9095-F1E441521433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D16C0C2-04C2-44A1-9B94-D307E3E15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C13D5F-04A4-44B6-8810-8174527F7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565E7C-8E83-4BC9-B9CC-30EC1078D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A9DE8-ABD0-455A-A9D1-CCCF66DD1831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5420A3F-4618-47EF-961D-21F0FC4A0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B2DE3FE-4051-439A-880A-0EC06E298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B23C88-C941-420F-BAB6-DFDB8EFA2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9CE26-4D7F-4BFE-8A28-88279618C661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80D812D-5003-4D76-872D-584F50CDE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B7A0025-4897-4067-B543-0F32D1AB0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4FA46E-1716-4867-8653-D83562109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3E57D-3DB4-4ABA-8610-B667C5484957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0AF8FDA-9749-4091-A6D7-60AE00C39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FE3556A-01B6-448F-BB6B-68A276556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60A30C-06A5-430A-8769-CEE1FCEF5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A23AB-0266-4031-B2BD-5DD2BF90F4EB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B57BC9F-D6AE-4F8E-BC24-30009E622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BFE5E2A-495F-4A8D-8936-2CFE7848E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D8C434-6350-4234-A500-4420DE03C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95C2-8063-442B-BD4E-6F49AF7ED6B5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E81EEA1-3C65-4CE7-9A50-8A59D937E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0706C34-976C-445F-9D8A-7E581FF5E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78C837-FAE6-4399-962B-3A95AF196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3742B-D919-43F6-B378-9A4B929E1E91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3FED822-8E0B-4019-96B4-C274E8FD3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DFBCC40-2B02-40AC-8CB5-EB7C2326A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9049B6-D500-42F0-B928-887A7FD3E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DFF46-20F2-4756-A554-54217C5A0A7C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037186B-CBEA-42F0-98B6-55A9549BB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E253FCD-9489-44C2-9906-F2225DF66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98F8-2A69-4BDE-94DC-A55A3879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70989-8CA5-4360-8235-70F480125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0092-2DED-4228-AE86-482DA5A4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1EF09-4DDD-4289-856A-B27AD426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AD97-9DE5-4FF9-92DB-7C3F84A3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AF27-A5AB-4937-878E-0A63AC2408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333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A9A4-2139-418A-8C46-98210761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4523D-1F6B-4278-8D89-CD62F0CE5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CA23F-F8AA-4895-9364-00BC0097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3FC79-56EC-4817-AFB4-2FACDEFE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E798-96DD-4A7C-9602-79FDE6B1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54-A138-41A6-9925-69F4CA3E7A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82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C0D7B-4A8A-40F2-8C29-3A98E21A0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66181-CFC6-4FD7-ADE0-06AE71B8C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909B-426F-4B37-A3AE-E78487D9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0122-4825-4837-8A25-682AAB7E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E8F7D-E585-40C4-888D-C8A64BBB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8645-B1F4-4811-A130-19BA46700F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210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F394-EE8D-4640-BF43-722A7663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F1B6-402B-4270-A85D-666A40AB6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E798-021C-4E75-B7C6-74855DDD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91DFD-BBD1-4D2D-A5A5-371D6FB8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19FC9-69F4-4C3B-B6AF-72B5D242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894D-53B6-40BD-893B-8336F6EF2C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68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9634-40DD-479A-8C96-0BAFC017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BDC19-FA7A-4862-804C-29E040099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6485-E2C3-4A71-9922-E8237D90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7EF64-390F-470C-B292-6EFFDA07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EF71-7A75-476F-916D-B92CD23B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B3CD-35F6-4574-A707-5050F676DD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11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C3C5-935F-46E2-83EB-6125209C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E826-19AC-40AA-8A90-B1D40545E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9FEB9-0418-435C-8A5D-DAF88C4C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B330B-BB89-4765-992D-429AC2F3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AA5A2-E509-4166-80B2-ADB7AEFA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16D57-10A1-4C35-BB67-315FD477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21566-5D0D-48E0-BC46-6A0DC7064E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67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911F-C8AA-4AB8-B253-323F1268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EF311-ABA2-4B7B-9B19-1BE14CCD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1BE1E-0093-459A-9B7A-D5755018A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5E833-5143-4100-B2AD-0DAAE1A9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83A84-062E-411B-AE8A-64A1F2BF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83D8C-9AA6-4C3E-8A43-D4A14DC6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5309A-4088-4057-9AEB-C0054FDB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D1B0F-9CD1-4921-956B-684913EB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BAAF1-2FA7-4979-8EF1-5150B49B9C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5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2C5E-A055-4607-8539-8F31037F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29A97-1371-49DC-BF61-DFC570A9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E5C3-95C6-4EDD-9BBD-9B0D7E58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2D66D-065D-478B-A40F-1668249B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7444C-7A25-4D02-9A17-A9740432DE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66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AA466-1881-4D7D-BB0F-EC1DE13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D0685-BF7C-4654-B8CB-F7EF5E24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D5BCD-4D38-4DC3-9BA1-17D1179E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1A3EA-E33A-4A68-8F96-BACF30E467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954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B372-FE22-48DA-9353-CA740A15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D2DE-313F-4C64-8E1D-F7392FD8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E77EC-EB8C-4D60-BCAC-AB424E65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8DFBA-15D7-4281-910C-6FE1B061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E190A-56DE-4371-93AD-7A85EE9E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A2F37-DE53-4D59-BBC6-A78334E3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D0A18-C5BD-46DA-80E3-B73432A8FC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82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91E8-F54B-4FC0-B08C-C34508BE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FE5D3-5F57-478E-B82F-F8DB10960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EE4AD-9A12-4EF1-9A09-B0545EAB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F9CF7-694E-46B2-8686-4B5125B3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0BE6A-0028-4DFD-BA66-FE5CB37B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8FA41-108E-4240-907A-BFAF3EE4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1CEA5-14A4-4E2E-BBE6-C927E02264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94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BE8FD0-C6C3-4040-B655-8E899BD61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A8C811-D886-4325-8DD4-2E8CD5F8F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912E72-3CDD-40CB-BEB6-468F919FF5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D6A7AA-7519-4D27-98C1-97C53007D6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DF9F1-384A-44B9-8154-C7AEEABB30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8CA31D-0354-44EC-B8E1-1505C069438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ski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5ACD204-F424-438A-91E0-5AB2D79D13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8800">
                <a:solidFill>
                  <a:srgbClr val="009900"/>
                </a:solidFill>
                <a:latin typeface="Comic Sans MS" panose="030F0702030302020204" pitchFamily="66" charset="0"/>
              </a:rPr>
              <a:t>SONCE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71279DD-39AF-4588-ACA4-B01C38AF8C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Comic Sans MS" panose="030F0702030302020204" pitchFamily="66" charset="0"/>
              </a:rPr>
              <a:t>najbližja zvezda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631D50-496A-47E1-B9AE-2EFF2EDBF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POJMI: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C4F0E56-4ECF-4978-B08C-84A3E4AD7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</a:rPr>
              <a:t>SONČEVE PEGE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hladnejša področja na površju sonca, z močnimi magnetnimi polji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</a:rPr>
              <a:t>SONČEV IZBRUH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je močan, kratkotrajen porast sevanja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POLARNI SIJ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svetlobni pojav v visokih plasteh ozračja v obliki zavese na nočnem nebu severnih ali južnih polarnih območji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ŠČIP, POLNA LUNA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Lunina mena, ko je osvetljena cela navidezna Lunina ploskev  </a:t>
            </a:r>
            <a:endParaRPr lang="sl-SI" altLang="sl-SI" sz="28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7DD5BEB4-9DD6-4E13-AD3C-11044AB7B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</a:rPr>
              <a:t>KROMOSFERA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plast Sončeve atmosfere, vidno ob popolnem mrku kot rdeč prstan okoli zakritega Sonca</a:t>
            </a: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</a:rPr>
              <a:t>FOTOSFERA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vidno površje Sonca, plast Sončeve atmosfere, iz katere prihaja največji del Sončevega sevanja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MLAJ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lunina mena, ko navidezna Lunina ploskvica ni osvetljena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sl-SI" altLang="sl-SI" sz="28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PROTUBERANCE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oblaki razbeljenega plina nad kromosfero </a:t>
            </a:r>
            <a:endParaRPr lang="sl-SI" altLang="sl-SI" sz="2800" b="1">
              <a:solidFill>
                <a:schemeClr val="folHlin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80C811A-5D6F-44AE-8D03-A088C2BC8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V SLIKI…</a:t>
            </a:r>
          </a:p>
        </p:txBody>
      </p:sp>
      <p:pic>
        <p:nvPicPr>
          <p:cNvPr id="21507" name="Picture 3" descr="mrk_korona">
            <a:extLst>
              <a:ext uri="{FF2B5EF4-FFF2-40B4-BE49-F238E27FC236}">
                <a16:creationId xmlns:a16="http://schemas.microsoft.com/office/drawing/2014/main" id="{70AD75DC-7AB4-47C4-9496-990E033E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4427">
            <a:off x="684213" y="1412875"/>
            <a:ext cx="2855912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sonce 2">
            <a:extLst>
              <a:ext uri="{FF2B5EF4-FFF2-40B4-BE49-F238E27FC236}">
                <a16:creationId xmlns:a16="http://schemas.microsoft.com/office/drawing/2014/main" id="{C789E0CC-8FB5-461B-8323-902D50E4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193">
            <a:off x="2987675" y="4076700"/>
            <a:ext cx="345598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sonce 5">
            <a:extLst>
              <a:ext uri="{FF2B5EF4-FFF2-40B4-BE49-F238E27FC236}">
                <a16:creationId xmlns:a16="http://schemas.microsoft.com/office/drawing/2014/main" id="{15530FB6-F63A-4B94-95E2-4FA74F00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0956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3BFE4EDE-261D-4D1D-A970-C86D918A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1171">
            <a:off x="539750" y="620713"/>
            <a:ext cx="373856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6F524DB-3F43-433B-A79E-BAD354CC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37211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23EEA622-4B20-43FA-98F4-2CC88D8B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35300"/>
            <a:ext cx="37846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35DF063-1974-451F-860E-91055F4CB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101EFF6B-4159-468D-8738-18594735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8080">
            <a:off x="755650" y="908050"/>
            <a:ext cx="236220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6DE62E3B-EB4B-4624-A7FA-CCB4CE7D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29718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6">
            <a:extLst>
              <a:ext uri="{FF2B5EF4-FFF2-40B4-BE49-F238E27FC236}">
                <a16:creationId xmlns:a16="http://schemas.microsoft.com/office/drawing/2014/main" id="{FABEC2C3-053B-4339-9145-F394A0E64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9F5A730E-6DFE-47A4-85BC-22CAF4FC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221297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9357F5C3-97A7-4780-A72F-31B1DDEDC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3815">
            <a:off x="684213" y="765175"/>
            <a:ext cx="4392612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495930B9-68F5-4F6F-953E-B148E509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884612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36D76D-A92F-4907-A9F2-118AC8926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VIRI: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3C58089-25D9-428F-9653-354C18380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folHlink"/>
                </a:solidFill>
                <a:latin typeface="Comic Sans MS" panose="030F0702030302020204" pitchFamily="66" charset="0"/>
              </a:rPr>
              <a:t>* LEKSIKON Cankarjeve založbe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chemeClr val="folHlink"/>
                </a:solidFill>
                <a:latin typeface="Comic Sans MS" panose="030F0702030302020204" pitchFamily="66" charset="0"/>
              </a:rPr>
              <a:t>* INTERNET: </a:t>
            </a:r>
            <a:r>
              <a:rPr lang="sl-SI" altLang="sl-SI" b="1">
                <a:solidFill>
                  <a:schemeClr val="folHlink"/>
                </a:solidFill>
                <a:latin typeface="Comic Sans MS" panose="030F0702030302020204" pitchFamily="66" charset="0"/>
                <a:hlinkClick r:id="rId3"/>
              </a:rPr>
              <a:t>www.dijaski.net</a:t>
            </a:r>
            <a:endParaRPr lang="sl-SI" altLang="sl-SI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b="1">
                <a:solidFill>
                  <a:schemeClr val="folHlink"/>
                </a:solidFill>
                <a:latin typeface="Comic Sans MS" panose="030F0702030302020204" pitchFamily="66" charset="0"/>
              </a:rPr>
              <a:t>                spletni iskalnik google in                                       	           najdi.si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chemeClr val="folHlink"/>
                </a:solidFill>
                <a:latin typeface="Comic Sans MS" panose="030F0702030302020204" pitchFamily="66" charset="0"/>
              </a:rPr>
              <a:t>* PIL – Vesela šola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CFF9D013-70D2-4923-BD24-268EF0781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Na svetu si, da gledaš sonce. </a:t>
            </a:r>
          </a:p>
          <a:p>
            <a:pPr algn="ctr">
              <a:buFontTx/>
              <a:buNone/>
            </a:pPr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Na svetu si, da greš za soncem.</a:t>
            </a:r>
          </a:p>
          <a:p>
            <a:pPr algn="ctr">
              <a:buFontTx/>
              <a:buNone/>
            </a:pPr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Na svetu si, da sam si sonce</a:t>
            </a:r>
          </a:p>
          <a:p>
            <a:pPr algn="ctr">
              <a:buFontTx/>
              <a:buNone/>
            </a:pPr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in da s sveta odganjaš sence.</a:t>
            </a:r>
          </a:p>
          <a:p>
            <a:pPr algn="ctr">
              <a:buFontTx/>
              <a:buNone/>
            </a:pPr>
            <a:r>
              <a:rPr lang="sl-SI" altLang="sl-SI" sz="2000" b="1">
                <a:solidFill>
                  <a:srgbClr val="009900"/>
                </a:solidFill>
                <a:latin typeface="Comic Sans MS" panose="030F0702030302020204" pitchFamily="66" charset="0"/>
              </a:rPr>
              <a:t>(Tone Pavček)</a:t>
            </a:r>
          </a:p>
        </p:txBody>
      </p:sp>
      <p:pic>
        <p:nvPicPr>
          <p:cNvPr id="43013" name="Picture 5" descr="4118">
            <a:extLst>
              <a:ext uri="{FF2B5EF4-FFF2-40B4-BE49-F238E27FC236}">
                <a16:creationId xmlns:a16="http://schemas.microsoft.com/office/drawing/2014/main" id="{C5A58530-B230-418B-B94C-34AA8683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46736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3796D9-5628-4C50-9213-647EDB124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009900"/>
                </a:solidFill>
                <a:latin typeface="Comic Sans MS" panose="030F0702030302020204" pitchFamily="66" charset="0"/>
              </a:rPr>
              <a:t>OSNOVNI PODATKI: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36DB23E-8D91-4BE1-82D7-DBDA4CBCB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masa Sonca je okoli 750-krat večja od mase vseh planetov skupaj</a:t>
            </a:r>
            <a:endParaRPr lang="sl-SI" altLang="sl-SI" sz="12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premer: okoli 1,4 mln. km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srednja gostota Sonca je za okoli 1,4 krat večja od gostote vode na Zemlji</a:t>
            </a:r>
            <a:r>
              <a:rPr lang="sl-SI" altLang="sl-SI" b="1">
                <a:solidFill>
                  <a:schemeClr val="folHlink"/>
                </a:solidFill>
              </a:rPr>
              <a:t> 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</a:endParaRPr>
          </a:p>
          <a:p>
            <a:pPr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oddaljenost od zemlje je 150 mln. km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svetloba potuje s hitrostjo okoli 300000 km/s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567499B-F61E-4009-8CED-94D87E32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34417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8A3CC601-EE84-429F-8702-E16A6EEB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92125"/>
            <a:ext cx="8053387" cy="58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E5C7F86-1FAE-49BB-85F2-EC6EDC8AB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9900"/>
                </a:solidFill>
                <a:latin typeface="Comic Sans MS" panose="030F0702030302020204" pitchFamily="66" charset="0"/>
              </a:rPr>
              <a:t>VROČE JE…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E1E121-2412-46F2-8B49-253D53168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22320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temperatura površja, </a:t>
            </a:r>
            <a:r>
              <a:rPr lang="sl-SI" altLang="sl-SI" sz="2600" b="1" i="1">
                <a:solidFill>
                  <a:schemeClr val="folHlink"/>
                </a:solidFill>
                <a:latin typeface="Comic Sans MS" panose="030F0702030302020204" pitchFamily="66" charset="0"/>
              </a:rPr>
              <a:t>fotosfera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, je okoli 6000°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 temperatura notranjosti je 15 – 20 mln. kelvinov</a:t>
            </a:r>
            <a:endParaRPr lang="sl-SI" altLang="sl-SI" sz="260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00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</a:t>
            </a:r>
            <a:r>
              <a:rPr lang="sl-SI" altLang="sl-SI" sz="260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temperaturo vzdržuje zlivanje vodikovih jeder v helijeva (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jedrsko zlitje)</a:t>
            </a:r>
          </a:p>
        </p:txBody>
      </p:sp>
      <p:pic>
        <p:nvPicPr>
          <p:cNvPr id="9220" name="Picture 4" descr="sonce 3">
            <a:extLst>
              <a:ext uri="{FF2B5EF4-FFF2-40B4-BE49-F238E27FC236}">
                <a16:creationId xmlns:a16="http://schemas.microsoft.com/office/drawing/2014/main" id="{503206A7-2BEF-46EE-9090-7290423E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92538"/>
            <a:ext cx="4530725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ED1E0316-9BB7-4886-8B4B-32BD99F2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68153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 sonce sestavlja okoli ¾ vodika, ¼ helija in 1% drugih prvin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 sedanjo starost Sonca ocenjujejo na 0,1 tega časa 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vrtilna doba Sonca je okoli 25 dni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 močnejši </a:t>
            </a:r>
            <a:r>
              <a:rPr lang="sl-SI" altLang="sl-SI" sz="2600" b="1" i="1">
                <a:solidFill>
                  <a:schemeClr val="folHlink"/>
                </a:solidFill>
                <a:latin typeface="Comic Sans MS" panose="030F0702030302020204" pitchFamily="66" charset="0"/>
              </a:rPr>
              <a:t>sončni izbruhi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povzročajo na zemlji: </a:t>
            </a:r>
            <a:r>
              <a:rPr lang="sl-SI" altLang="sl-SI" sz="2600" b="1" i="1">
                <a:solidFill>
                  <a:schemeClr val="folHlink"/>
                </a:solidFill>
                <a:latin typeface="Comic Sans MS" panose="030F0702030302020204" pitchFamily="66" charset="0"/>
              </a:rPr>
              <a:t>polarni sij, magnetne nevihte, </a:t>
            </a: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motnje ali popolni izpad radijskih zvez na kratkih valovih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F8D553E-FDEB-43B7-A71F-54887EE9F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9900"/>
                </a:solidFill>
                <a:latin typeface="Comic Sans MS" panose="030F0702030302020204" pitchFamily="66" charset="0"/>
              </a:rPr>
              <a:t>SONČNI MRK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D584AFC-A42F-4A2A-9927-E7CE337F3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 zelo redek nebesni pojav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- ob sončnem mrku je luna med Zemljo in Soncem</a:t>
            </a:r>
          </a:p>
          <a:p>
            <a:pPr>
              <a:buFontTx/>
              <a:buNone/>
            </a:pPr>
            <a:endParaRPr lang="sl-SI" altLang="sl-SI" sz="1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l-SI" altLang="sl-SI" sz="26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sz="1000" b="1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None/>
            </a:pPr>
            <a:endParaRPr lang="sl-SI" altLang="sl-SI" sz="2600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A5A0F1B-DAB9-4337-99B3-4085ACAE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4538"/>
            <a:ext cx="4343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F3E7115-E0B1-4A4C-891B-1E35228B9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Poznamo 3 vrste mrkov: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sl-SI" altLang="sl-SI" sz="2600" b="1" i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popolni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altLang="sl-SI" sz="2600" b="1" i="1">
                <a:solidFill>
                  <a:schemeClr val="fol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delni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altLang="sl-SI" sz="2600" b="1" i="1">
                <a:solidFill>
                  <a:schemeClr val="folHlink"/>
                </a:solidFill>
                <a:latin typeface="Comic Sans MS" panose="030F0702030302020204" pitchFamily="66" charset="0"/>
              </a:rPr>
              <a:t> kolobarjasti</a:t>
            </a:r>
          </a:p>
        </p:txBody>
      </p:sp>
      <p:pic>
        <p:nvPicPr>
          <p:cNvPr id="12292" name="Picture 4" descr="mrkskica.jpg (21241 bytes)">
            <a:extLst>
              <a:ext uri="{FF2B5EF4-FFF2-40B4-BE49-F238E27FC236}">
                <a16:creationId xmlns:a16="http://schemas.microsoft.com/office/drawing/2014/main" id="{22E7EB00-E0AF-444A-B5F2-43DEB9E4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68638"/>
            <a:ext cx="676751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A20A16A-15C7-452E-BC0C-BF2E8301B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084763"/>
            <a:ext cx="8229600" cy="1212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Fotografija celotnega poteka Sončevega mrka nad katedralo v središču </a:t>
            </a:r>
            <a:b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</a:b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La Paza (Bolivija) </a:t>
            </a:r>
            <a:b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</a:b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Posnetki si sledijo na vsakih 5 minut. </a:t>
            </a:r>
          </a:p>
        </p:txBody>
      </p:sp>
      <p:pic>
        <p:nvPicPr>
          <p:cNvPr id="13317" name="Picture 5" descr="mrk_cerkev">
            <a:extLst>
              <a:ext uri="{FF2B5EF4-FFF2-40B4-BE49-F238E27FC236}">
                <a16:creationId xmlns:a16="http://schemas.microsoft.com/office/drawing/2014/main" id="{262EE378-AE0E-44C3-9123-A487DCCB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985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8F6E0BD3-5470-4675-B8AF-B5B5CD707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4546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Pojavi ob sončnih mrkih so:</a:t>
            </a:r>
          </a:p>
          <a:p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Senca</a:t>
            </a:r>
          </a:p>
          <a:p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Bailyjevi biseri</a:t>
            </a:r>
          </a:p>
          <a:p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Protuberance</a:t>
            </a:r>
          </a:p>
          <a:p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Kromosfera</a:t>
            </a:r>
          </a:p>
          <a:p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Korona</a:t>
            </a:r>
          </a:p>
          <a:p>
            <a:r>
              <a:rPr lang="sl-SI" altLang="sl-SI" sz="2600" b="1">
                <a:solidFill>
                  <a:schemeClr val="folHlink"/>
                </a:solidFill>
                <a:latin typeface="Comic Sans MS" panose="030F0702030302020204" pitchFamily="66" charset="0"/>
              </a:rPr>
              <a:t>Senčnati pasovi</a:t>
            </a:r>
          </a:p>
          <a:p>
            <a:pPr>
              <a:buFontTx/>
              <a:buNone/>
            </a:pPr>
            <a:endParaRPr lang="sl-SI" altLang="sl-SI" sz="2600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mrk_pojavi4">
            <a:extLst>
              <a:ext uri="{FF2B5EF4-FFF2-40B4-BE49-F238E27FC236}">
                <a16:creationId xmlns:a16="http://schemas.microsoft.com/office/drawing/2014/main" id="{6E92DE07-12AE-4B68-8842-B7F90673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4925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On-screen Show (4:3)</PresentationFormat>
  <Paragraphs>89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Wingdings</vt:lpstr>
      <vt:lpstr>Privzeti načrt</vt:lpstr>
      <vt:lpstr>SONCE</vt:lpstr>
      <vt:lpstr>OSNOVNI PODATKI:</vt:lpstr>
      <vt:lpstr>PowerPoint Presentation</vt:lpstr>
      <vt:lpstr>VROČE JE…</vt:lpstr>
      <vt:lpstr>PowerPoint Presentation</vt:lpstr>
      <vt:lpstr>SONČNI MRK</vt:lpstr>
      <vt:lpstr>PowerPoint Presentation</vt:lpstr>
      <vt:lpstr>PowerPoint Presentation</vt:lpstr>
      <vt:lpstr>PowerPoint Presentation</vt:lpstr>
      <vt:lpstr>POJMI:</vt:lpstr>
      <vt:lpstr>PowerPoint Presentation</vt:lpstr>
      <vt:lpstr>V SLIKI…</vt:lpstr>
      <vt:lpstr>PowerPoint Presentation</vt:lpstr>
      <vt:lpstr>PowerPoint Presentation</vt:lpstr>
      <vt:lpstr>PowerPoint Presentation</vt:lpstr>
      <vt:lpstr>VIRI: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2019-05-30T09:26:00Z</dcterms:created>
  <dcterms:modified xsi:type="dcterms:W3CDTF">2019-05-30T09:26:00Z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