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4" r:id="rId1"/>
    <p:sldMasterId id="2147483658" r:id="rId2"/>
    <p:sldMasterId id="2147483671" r:id="rId3"/>
  </p:sldMasterIdLst>
  <p:sldIdLst>
    <p:sldId id="256" r:id="rId4"/>
    <p:sldId id="257" r:id="rId5"/>
    <p:sldId id="259" r:id="rId6"/>
    <p:sldId id="261" r:id="rId7"/>
    <p:sldId id="260" r:id="rId8"/>
    <p:sldId id="265" r:id="rId9"/>
    <p:sldId id="266" r:id="rId10"/>
    <p:sldId id="263" r:id="rId11"/>
    <p:sldId id="258" r:id="rId12"/>
    <p:sldId id="262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Hobo Std" panose="020B0803040709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Hobo Std" panose="020B0803040709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Hobo Std" panose="020B0803040709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Hobo Std" panose="020B0803040709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Hobo Std" panose="020B0803040709020204" pitchFamily="34" charset="0"/>
        <a:ea typeface="+mn-ea"/>
        <a:cs typeface="+mn-cs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Hobo Std" panose="020B0803040709020204" pitchFamily="34" charset="0"/>
        <a:ea typeface="+mn-ea"/>
        <a:cs typeface="+mn-cs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Hobo Std" panose="020B0803040709020204" pitchFamily="34" charset="0"/>
        <a:ea typeface="+mn-ea"/>
        <a:cs typeface="+mn-cs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Hobo Std" panose="020B0803040709020204" pitchFamily="34" charset="0"/>
        <a:ea typeface="+mn-ea"/>
        <a:cs typeface="+mn-cs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Hobo Std" panose="020B0803040709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00"/>
    <a:srgbClr val="339966"/>
    <a:srgbClr val="CCCC00"/>
    <a:srgbClr val="3333FF"/>
    <a:srgbClr val="66FF33"/>
    <a:srgbClr val="3366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5" autoAdjust="0"/>
  </p:normalViewPr>
  <p:slideViewPr>
    <p:cSldViewPr>
      <p:cViewPr varScale="1">
        <p:scale>
          <a:sx n="104" d="100"/>
          <a:sy n="104" d="100"/>
        </p:scale>
        <p:origin x="2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>
            <a:extLst>
              <a:ext uri="{FF2B5EF4-FFF2-40B4-BE49-F238E27FC236}">
                <a16:creationId xmlns:a16="http://schemas.microsoft.com/office/drawing/2014/main" id="{27786D14-49F2-4392-8C0A-EC1F2798C51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3555" name="Group 3">
              <a:extLst>
                <a:ext uri="{FF2B5EF4-FFF2-40B4-BE49-F238E27FC236}">
                  <a16:creationId xmlns:a16="http://schemas.microsoft.com/office/drawing/2014/main" id="{01990655-6038-468D-B950-F3F7ECA6E16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3556" name="Freeform 4">
                <a:extLst>
                  <a:ext uri="{FF2B5EF4-FFF2-40B4-BE49-F238E27FC236}">
                    <a16:creationId xmlns:a16="http://schemas.microsoft.com/office/drawing/2014/main" id="{BC882283-AC90-4030-9E43-B4368A45A3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3557" name="Freeform 5">
                <a:extLst>
                  <a:ext uri="{FF2B5EF4-FFF2-40B4-BE49-F238E27FC236}">
                    <a16:creationId xmlns:a16="http://schemas.microsoft.com/office/drawing/2014/main" id="{C2B9EA8E-F90A-4358-9C56-3452092F787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3558" name="Freeform 6">
                <a:extLst>
                  <a:ext uri="{FF2B5EF4-FFF2-40B4-BE49-F238E27FC236}">
                    <a16:creationId xmlns:a16="http://schemas.microsoft.com/office/drawing/2014/main" id="{9C0C7873-1B02-4D6F-AE26-25709C6ED6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3559" name="Freeform 7">
                <a:extLst>
                  <a:ext uri="{FF2B5EF4-FFF2-40B4-BE49-F238E27FC236}">
                    <a16:creationId xmlns:a16="http://schemas.microsoft.com/office/drawing/2014/main" id="{E3F60EAC-D5F5-43F9-9C40-64EC6F49BEA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3560" name="Freeform 8">
                <a:extLst>
                  <a:ext uri="{FF2B5EF4-FFF2-40B4-BE49-F238E27FC236}">
                    <a16:creationId xmlns:a16="http://schemas.microsoft.com/office/drawing/2014/main" id="{CA2578DF-549F-4599-9F45-BB4582A8FA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23561" name="Freeform 9">
              <a:extLst>
                <a:ext uri="{FF2B5EF4-FFF2-40B4-BE49-F238E27FC236}">
                  <a16:creationId xmlns:a16="http://schemas.microsoft.com/office/drawing/2014/main" id="{DADF7A3C-C16D-4451-8AB6-D5714E67150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3562" name="Freeform 10">
              <a:extLst>
                <a:ext uri="{FF2B5EF4-FFF2-40B4-BE49-F238E27FC236}">
                  <a16:creationId xmlns:a16="http://schemas.microsoft.com/office/drawing/2014/main" id="{362C5331-006A-4B6C-A53A-13350BE463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3563" name="Rectangle 11">
            <a:extLst>
              <a:ext uri="{FF2B5EF4-FFF2-40B4-BE49-F238E27FC236}">
                <a16:creationId xmlns:a16="http://schemas.microsoft.com/office/drawing/2014/main" id="{EE8B6A49-AA81-4F51-9DC8-A01D0AB02679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sl-SI" altLang="sl-SI" noProof="0"/>
              <a:t>Click to edit Master title style</a:t>
            </a:r>
          </a:p>
        </p:txBody>
      </p:sp>
      <p:sp>
        <p:nvSpPr>
          <p:cNvPr id="23564" name="Rectangle 12">
            <a:extLst>
              <a:ext uri="{FF2B5EF4-FFF2-40B4-BE49-F238E27FC236}">
                <a16:creationId xmlns:a16="http://schemas.microsoft.com/office/drawing/2014/main" id="{1BDF98BC-6C42-44CE-A7EE-1889BB3B9255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Click to edit Master subtitle style</a:t>
            </a:r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id="{0909DF2B-CA50-4F47-BC0B-4F9C2058444C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23566" name="Rectangle 14">
            <a:extLst>
              <a:ext uri="{FF2B5EF4-FFF2-40B4-BE49-F238E27FC236}">
                <a16:creationId xmlns:a16="http://schemas.microsoft.com/office/drawing/2014/main" id="{72314193-8722-455E-9156-0BCEB0A41F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23567" name="Rectangle 15">
            <a:extLst>
              <a:ext uri="{FF2B5EF4-FFF2-40B4-BE49-F238E27FC236}">
                <a16:creationId xmlns:a16="http://schemas.microsoft.com/office/drawing/2014/main" id="{B8F52F9F-F4B8-4BA4-B831-1F7F93FBCD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21773C-4878-4DC4-AB0C-5264871EBC3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FCEB-4491-4B75-A730-D7CA64F3D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01F621-9AED-439B-BE26-E3A07A2E3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EFB36-7AB4-43F3-9F9C-B116DAB0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E6294-91D5-436A-8E9A-673D4D929A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F0045D-4184-487D-A345-FF771B08D0B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CC097-46DD-4866-93A1-F90FE47D38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3729856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9D852F-5C3A-4C2E-8640-2F3D16418F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7A665-52AB-4F6B-B3F8-2C59B8955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478A0-2DD1-44FE-B6E8-141F135C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9F37D8-397A-49A5-AF0A-9FEC4936F6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C8F7F2-A942-4102-B1E7-3E426CE3100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A14EF-7A27-45C5-AC86-9F52CE0A45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94870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A7A08-799C-4F81-A237-F88F8E1E1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BD712-0EE1-4614-AAD3-13431CC95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52A5F-53F8-4FC8-9BD6-D4728FEC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3EF38-E2AC-408A-A400-84B3B0DA2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C4C75-8219-4785-8CC5-8C838854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79524-E4F2-4430-AEBC-3FEDEC591A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035740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C3BB8-88E7-4A08-AAE9-5E92316C3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FF16-9D4A-4CF1-8549-2931C5770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A8AC7-3FE9-442F-93E8-EF423497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F5298-AAE8-404B-9E88-DF988F4C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2C837-B196-4F6D-A16B-12DE988F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1360-8F62-42E1-BC2C-C771510794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4866031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7E65-DBDE-4198-9DC8-226E618DB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2CFC0-2C69-4556-A1A5-775A0BCC1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44379-1EC6-4966-BB59-83B40E73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21FB9-4DDE-4279-A0C0-D7A69829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B280B-725B-4077-B402-4EB67FE2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6A2C8-6608-4301-8E8D-9BC8D5B5EB9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191617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6539-A934-42FD-B0ED-816E1CD0E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7585B-7D1A-431C-B6C1-E25175B81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2E90D-113A-4AD8-BCDA-8DAD0C14B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56EAC-9DA4-40CB-B2DC-7650AEEE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53FD4-D4CD-486E-8D43-02287FB1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3BE75-739B-4158-9489-02ED6889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77861-D654-4CF6-B002-7B2DF4D302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1848516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1552-B012-4F8D-81D1-F20BD9B49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8C8D-01CB-46A9-9968-C7A4C6267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D1249-211C-452B-BA18-382C9C039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4B300-E328-4365-98F6-98ABA501E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2E0EC-E89B-478E-84C3-70A2738DB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63EB30-AFB2-4BAC-B318-28166B14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D729D0-5D9D-4453-8C7D-F1DF6AA4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6015D4-15A2-44FB-B590-88669C05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73FEB-332D-4BBB-83BE-0798159CFB7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5120242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873D3-AB7B-480D-8ACC-C253D8760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927C23-EE0C-4529-9A3C-19D16B2B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70DED-2DC6-43E8-86C6-22AAF791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43F04-0601-43A3-B9F3-9B9AAC6F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70A5B-447B-49BA-977D-FCB7503DE3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8895496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EEAD61-88E7-4131-9913-F2526DB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C4F54-7669-48AA-821F-ADAB26DB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B46F6-438B-4582-99BC-43EEB2382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140DD-9E85-4FA7-82A5-07EFCE84E1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6876694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DA53-75F2-4D0C-863A-8068FFA6D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0B365-EE8C-4536-8446-64A69BE4D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87198-EFB6-4417-92FA-E3F719454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09814-5576-40B4-B393-43F6036E3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AD21F-13FA-4BCF-90C3-FF780132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B05FE-0E6C-41D0-8429-B9A43DDE5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30D9F-A771-4064-8DB2-07A506BE69F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405595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6942B-DD77-426D-B357-0FF67800D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DA900-C91B-4C22-AF81-65756F347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CEEE4-E87D-4B45-A3FA-E99FF03B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CF655-0AF6-4DC5-8DCC-FF3279C92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FC67FE-E21B-4C21-BEE6-01658D1B252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52F41-C062-49F3-8093-19E1EA0101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5448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547F-6729-422C-94D4-78074187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62A85-AC19-42D7-B662-15A60FB6A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B58D0-FA4E-4C33-B6CF-A54E531D9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C3368-A9E0-44EF-A293-90E8897A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4C5E6-F19E-45D3-8AAD-79AB6C079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431A7-D2A0-44B9-B800-4B09D4BE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4AE73-CC18-41D9-A83A-DB575290B8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7101026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2D877-6295-4F1C-B593-9A4233900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5B7A0-805E-43A0-94E4-C61A844D3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3AE4-0DDC-4D62-A1AF-F22F62E2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A01A5-EE93-4822-A026-2B47FEF9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CA3B8-04F4-45DB-AF23-0A41F081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C1BD8-8144-4BEE-B7F1-C35EDFF2B7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7940436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95C589-2700-4E7A-B70D-1D040B5F8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C0323-1918-47A2-AF4A-2FC3BF239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11169-CE17-4756-BAF0-B86B25E72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749C5-CC59-4B3A-9A09-7E8EE170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B7F0C-27B3-4B08-983E-5537FC54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EF1B3-E64A-47CE-9347-AFE33D8D64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7546886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>
            <a:extLst>
              <a:ext uri="{FF2B5EF4-FFF2-40B4-BE49-F238E27FC236}">
                <a16:creationId xmlns:a16="http://schemas.microsoft.com/office/drawing/2014/main" id="{B6E1D9CC-8B72-4DAE-941B-57999BAEB53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6803" name="Rectangle 3">
              <a:extLst>
                <a:ext uri="{FF2B5EF4-FFF2-40B4-BE49-F238E27FC236}">
                  <a16:creationId xmlns:a16="http://schemas.microsoft.com/office/drawing/2014/main" id="{B1C344EE-6E02-4BE3-9B81-EF4972AEFE6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6804" name="Rectangle 4">
              <a:extLst>
                <a:ext uri="{FF2B5EF4-FFF2-40B4-BE49-F238E27FC236}">
                  <a16:creationId xmlns:a16="http://schemas.microsoft.com/office/drawing/2014/main" id="{81CF4B03-A7A6-41FB-A019-47724B11FF8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6805" name="Rectangle 5">
              <a:extLst>
                <a:ext uri="{FF2B5EF4-FFF2-40B4-BE49-F238E27FC236}">
                  <a16:creationId xmlns:a16="http://schemas.microsoft.com/office/drawing/2014/main" id="{C47FF0E8-52C1-4694-B9D9-35C0423CAE2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6806" name="Rectangle 6">
              <a:extLst>
                <a:ext uri="{FF2B5EF4-FFF2-40B4-BE49-F238E27FC236}">
                  <a16:creationId xmlns:a16="http://schemas.microsoft.com/office/drawing/2014/main" id="{B2B3C552-440E-4153-A41A-2A54D906426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6807" name="Rectangle 7">
              <a:extLst>
                <a:ext uri="{FF2B5EF4-FFF2-40B4-BE49-F238E27FC236}">
                  <a16:creationId xmlns:a16="http://schemas.microsoft.com/office/drawing/2014/main" id="{CEB38A27-547E-463F-ABCE-53F6E10B2D2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6808" name="Rectangle 8">
              <a:extLst>
                <a:ext uri="{FF2B5EF4-FFF2-40B4-BE49-F238E27FC236}">
                  <a16:creationId xmlns:a16="http://schemas.microsoft.com/office/drawing/2014/main" id="{97C5BD96-686B-4C84-9894-2021B26B4DC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6809" name="Rectangle 9">
              <a:extLst>
                <a:ext uri="{FF2B5EF4-FFF2-40B4-BE49-F238E27FC236}">
                  <a16:creationId xmlns:a16="http://schemas.microsoft.com/office/drawing/2014/main" id="{7EA44546-497D-48E0-B2F3-D3985BE72C8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6810" name="Rectangle 10">
              <a:extLst>
                <a:ext uri="{FF2B5EF4-FFF2-40B4-BE49-F238E27FC236}">
                  <a16:creationId xmlns:a16="http://schemas.microsoft.com/office/drawing/2014/main" id="{C0877B02-7F61-4E45-B534-E32AF4689BB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6811" name="Rectangle 11">
              <a:extLst>
                <a:ext uri="{FF2B5EF4-FFF2-40B4-BE49-F238E27FC236}">
                  <a16:creationId xmlns:a16="http://schemas.microsoft.com/office/drawing/2014/main" id="{5F3092B5-D7DD-47DF-8482-E5391F6DA76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6812" name="Rectangle 12">
              <a:extLst>
                <a:ext uri="{FF2B5EF4-FFF2-40B4-BE49-F238E27FC236}">
                  <a16:creationId xmlns:a16="http://schemas.microsoft.com/office/drawing/2014/main" id="{0991EF66-9F57-4AA4-BE6D-A25951DD15B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6813" name="Rectangle 13">
              <a:extLst>
                <a:ext uri="{FF2B5EF4-FFF2-40B4-BE49-F238E27FC236}">
                  <a16:creationId xmlns:a16="http://schemas.microsoft.com/office/drawing/2014/main" id="{362FDE98-3DE5-4AF4-B880-18459BAAB62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6814" name="Rectangle 14">
              <a:extLst>
                <a:ext uri="{FF2B5EF4-FFF2-40B4-BE49-F238E27FC236}">
                  <a16:creationId xmlns:a16="http://schemas.microsoft.com/office/drawing/2014/main" id="{72823767-3481-4A6D-A0B2-C8429051EDD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6815" name="Rectangle 15">
              <a:extLst>
                <a:ext uri="{FF2B5EF4-FFF2-40B4-BE49-F238E27FC236}">
                  <a16:creationId xmlns:a16="http://schemas.microsoft.com/office/drawing/2014/main" id="{6723C3AD-9E78-4525-9C47-37D71EF89E1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6816" name="Rectangle 16">
              <a:extLst>
                <a:ext uri="{FF2B5EF4-FFF2-40B4-BE49-F238E27FC236}">
                  <a16:creationId xmlns:a16="http://schemas.microsoft.com/office/drawing/2014/main" id="{1F54E07F-7BF9-4442-A7E1-EBB3E266C61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6817" name="Rectangle 17">
              <a:extLst>
                <a:ext uri="{FF2B5EF4-FFF2-40B4-BE49-F238E27FC236}">
                  <a16:creationId xmlns:a16="http://schemas.microsoft.com/office/drawing/2014/main" id="{572BF9A0-BCB9-4209-A0AC-47047856D0F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6818" name="Rectangle 18">
              <a:extLst>
                <a:ext uri="{FF2B5EF4-FFF2-40B4-BE49-F238E27FC236}">
                  <a16:creationId xmlns:a16="http://schemas.microsoft.com/office/drawing/2014/main" id="{09B07329-86AA-4BBB-8397-2862FDED0BA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6819" name="Rectangle 19">
              <a:extLst>
                <a:ext uri="{FF2B5EF4-FFF2-40B4-BE49-F238E27FC236}">
                  <a16:creationId xmlns:a16="http://schemas.microsoft.com/office/drawing/2014/main" id="{5C3698FE-7597-4432-868A-2BAC8F30495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6820" name="Rectangle 20">
              <a:extLst>
                <a:ext uri="{FF2B5EF4-FFF2-40B4-BE49-F238E27FC236}">
                  <a16:creationId xmlns:a16="http://schemas.microsoft.com/office/drawing/2014/main" id="{D9C9D4A9-4C5C-4796-9075-8D8ECF3A978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6821" name="Rectangle 21">
              <a:extLst>
                <a:ext uri="{FF2B5EF4-FFF2-40B4-BE49-F238E27FC236}">
                  <a16:creationId xmlns:a16="http://schemas.microsoft.com/office/drawing/2014/main" id="{6198DA5E-973C-4BC4-8ADF-039D57CEE31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6822" name="Freeform 22">
              <a:extLst>
                <a:ext uri="{FF2B5EF4-FFF2-40B4-BE49-F238E27FC236}">
                  <a16:creationId xmlns:a16="http://schemas.microsoft.com/office/drawing/2014/main" id="{26CC8DF6-1AA5-4FBB-8413-D60FB678B28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6823" name="Freeform 23">
              <a:extLst>
                <a:ext uri="{FF2B5EF4-FFF2-40B4-BE49-F238E27FC236}">
                  <a16:creationId xmlns:a16="http://schemas.microsoft.com/office/drawing/2014/main" id="{6E796D50-5C6A-4C07-8D48-AEE04235023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76824" name="Rectangle 24">
            <a:extLst>
              <a:ext uri="{FF2B5EF4-FFF2-40B4-BE49-F238E27FC236}">
                <a16:creationId xmlns:a16="http://schemas.microsoft.com/office/drawing/2014/main" id="{69FFC7AD-2A62-4FB4-9615-CFCCF80D7D22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altLang="sl-SI" noProof="0"/>
              <a:t>Click to edit Master title style</a:t>
            </a:r>
          </a:p>
        </p:txBody>
      </p:sp>
      <p:sp>
        <p:nvSpPr>
          <p:cNvPr id="76825" name="Rectangle 25">
            <a:extLst>
              <a:ext uri="{FF2B5EF4-FFF2-40B4-BE49-F238E27FC236}">
                <a16:creationId xmlns:a16="http://schemas.microsoft.com/office/drawing/2014/main" id="{C33E5FAC-9297-4514-95DF-652AEB50AAD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Click to edit Master subtitle style</a:t>
            </a:r>
          </a:p>
        </p:txBody>
      </p:sp>
      <p:sp>
        <p:nvSpPr>
          <p:cNvPr id="76826" name="Rectangle 26">
            <a:extLst>
              <a:ext uri="{FF2B5EF4-FFF2-40B4-BE49-F238E27FC236}">
                <a16:creationId xmlns:a16="http://schemas.microsoft.com/office/drawing/2014/main" id="{AFC07285-B753-4A48-A47E-45D2F842A94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6827" name="Rectangle 27">
            <a:extLst>
              <a:ext uri="{FF2B5EF4-FFF2-40B4-BE49-F238E27FC236}">
                <a16:creationId xmlns:a16="http://schemas.microsoft.com/office/drawing/2014/main" id="{777BD2F0-3C42-419F-8194-1C528F951C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6828" name="Rectangle 28">
            <a:extLst>
              <a:ext uri="{FF2B5EF4-FFF2-40B4-BE49-F238E27FC236}">
                <a16:creationId xmlns:a16="http://schemas.microsoft.com/office/drawing/2014/main" id="{E8C27E2C-9F0F-4F54-B7C5-FDAFBDDBD5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79DC32-41A9-4434-ABBF-DA7A8A63044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A55DC-31AB-4804-987B-2675AFA86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E1908-0F64-4289-85C0-35BC0809D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61BD9-2979-4A97-A7C2-532E94D150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D7317-AEA4-4D55-B498-DA424E489E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7DFEBA-70F1-4E49-B538-C2B5DFD4AA4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07E049F-0602-43C4-A303-A5137D0FC8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86262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5AE51-FB89-42A7-BF17-030E487F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3DF4B-530A-4245-A5E8-7CEFD078C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DE1EA-8349-47FE-8581-0526593F10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49B97-8DF3-451C-A74E-8845A32049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646A78-33F2-4974-B400-98995E10F8A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141C2E-855E-4A94-835F-4189B596FD2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0628714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4B4C-B27B-4798-8280-B7829A46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74A2D-E262-4ADB-8DEB-AB1777D65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C2D84-2FF9-44EF-9073-B17A09380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A1DF2-71C8-433E-AB1F-21AADE59FC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59611-8D46-450B-8D76-56F843ACBF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BE7A32-0B84-454E-BAAF-B1AB9741DFC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0C2ADE-F5F4-4571-9751-4A6BDC6464E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369965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7AC2-9C0A-4BB1-8383-D19B337C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373AE-9228-427C-9726-B48CD705B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B5A4E-BB17-4DC1-AF89-0699A8A1F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CC9AE1-9FF8-4881-887F-F5CCC34D1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98D40B-F0B3-403E-89CD-E585933C3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583996A-0322-4DAA-AACB-D26D24AF89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57FDC9-2A7B-4261-BF79-CE80ADE5FF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704FA9-C170-437C-88C6-F5DF5CA691B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CDF5D13-6752-46A5-B238-BDBEC0FDDD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4763934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D8B54-2CDD-4F9C-863A-3A77470D9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CB0CC-5856-4383-8EE6-D388F8636A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AB3FC-1D85-42ED-8B28-03F7978B18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B9EC5F-9464-4B73-8673-33CF29ADD9C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2EBEE-40A5-445C-AEE8-4824EFBB07D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1706407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F0D1DE-D97D-417E-8CD5-78001A2011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21EB44-9BC7-4D5C-9944-AB319D0F89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EC4110-DEBA-4224-9C0B-7AF0230ACDA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ECE03-0AB9-4441-9886-09BFB40B31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607383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02199-2ED6-4963-81C0-51241778B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20BDA-06C2-4372-A838-4DFA0ED71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ACF44-1E6E-4F3E-B3B6-A1AECF79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68B17-3608-4558-8588-D379CDC6C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70781D-6D98-47B4-948E-3CAC5187E0F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A8AF1-B298-4D08-A107-0BBF4B5107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401420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D5A0-0491-4117-8F47-1FB9B38A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B81FB-971D-4A89-A881-A891323E7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90D3E-65F5-4DCA-B793-50DAFF865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7303C-304E-42C8-A54D-455F2EC666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85FC-81FB-4BA5-AE49-CE5CC0889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8CB85F-D05F-4F62-A1BB-89A19F6E7ED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C05DF8-EB0A-46D7-8859-7C8648E0A96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851815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CAC50-093D-4624-A185-6987A24CF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5E9CA-914C-409A-8E4E-3FE95EBAB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5D9BF-7204-4F22-A0EE-917733060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148AA-FBAB-49FD-BD6B-6219051647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0150F-1C52-4B58-81E0-46B0667643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2B4FB4-BEDA-4B20-87CF-14E73E64416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1B23EF-8CA2-4296-9B52-8506C539405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142483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360BD-5D2C-47FB-970E-1B3A62EC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3A7DC-DAD6-45C7-BA89-348B7CDE7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82F39-CCF8-4A3D-A65A-DD073D29DF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AC051-9090-4B10-BF74-64E15FD0C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53A92F-0811-482E-95DE-4E5BA1ED611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A1F63CA-4056-437E-B0EB-266FC7654DD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506750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728C6-D3D9-4B33-8F3F-826763703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A5A31-04DC-44B6-BC79-AD2D81543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357177-2812-4DB0-ADBF-6E24B766E7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04BE4-EA0D-4626-AABD-F06CA8131B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6B6AC8-297C-4FD1-B98B-F4E90485658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DD9F4D2-4853-4B4C-9612-C9A971F4DC8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9299709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B8678-805B-4E05-90AC-CC273B06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BCAC6-8374-497B-9E08-65607C361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F530D-E4B5-431A-91B3-CF7651D48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8F14F-9F66-4D8D-99D0-08AC454E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1F1C0-2974-4EDA-ACDF-D989244C0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F24CD6-13DA-43D2-B70B-0BD724EB7E2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31C4307-4F81-4366-BE4C-AFD3D273A1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28650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EAA94-8C15-4659-BE0A-9F7CE0E25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705F2-D3E1-42CA-B2BA-FF4A5B8CD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B5EBC-BBD1-488D-AC64-8DBB2A77E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6FB4C3-CD01-4094-8CE1-2A60AEDCC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4FB4D-5EEC-41FA-9630-B03C6EAA5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B16963-3184-4F55-A538-D211F4ED5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627098-6292-47EA-A95D-E39BF35FC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BA3B41-30C7-4229-864D-B58143E5932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1513F9-4104-4E2C-98CA-6401D78D6F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1903765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49E3-317B-4D53-B137-F86AD665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98144C-27BF-4439-9CB1-48103C86C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BF891-F920-4B81-AF20-D42D5CD1E9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B832C6-EC4D-47F6-B0C0-6F0AD7DC945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9B614-52DE-4BDE-9816-F8F5B16C41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9835366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0EC8C-5245-4C63-A635-C24AC47A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C41B96-672E-4B67-AA68-12A59FBFC4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16CB5B-25C1-4464-A19F-A0C6BCC970D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EEFD8-F17C-4DA9-A1BD-BB97EDA4B2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91459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CB72C-0E6C-45F4-9DAC-9503A4F9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20B73-6725-47A8-A493-B9DD8B773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B4FB3-51D5-4F1A-94B0-B57599AB7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54CC1-6303-4949-A77E-0C36C11D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C6EDB-B5F0-482B-A06D-F971490499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CA8C3F-2B9A-41CF-80F4-29CBC5F3A63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F85B520-770E-474D-B93C-4DCF57B35D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886840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41BEF-580F-40EC-9753-6493E2E95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FDD02B-4F31-45E7-B43A-EA71CD989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24546-E09D-44CF-BEF0-872198FAD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D2BC4-A12D-4EF4-B5D2-69EA4C8B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DC7CC-9339-45AF-9619-0F2585596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AC0DBF-06A3-4B62-B1AE-D97A9A47F97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000160-93A9-4B6F-A356-0151DA3A2E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798801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9FF39B3-C14F-4260-9E94-FD69098FAD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D3DEAF5-B2CE-4204-8E2C-88E83AFDF5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7B0B25D-405F-49B7-A729-3869102FE234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22532" name="Group 4">
            <a:extLst>
              <a:ext uri="{FF2B5EF4-FFF2-40B4-BE49-F238E27FC236}">
                <a16:creationId xmlns:a16="http://schemas.microsoft.com/office/drawing/2014/main" id="{770CA81D-F73D-49B5-8FB9-E2626B60068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2533" name="Group 5">
              <a:extLst>
                <a:ext uri="{FF2B5EF4-FFF2-40B4-BE49-F238E27FC236}">
                  <a16:creationId xmlns:a16="http://schemas.microsoft.com/office/drawing/2014/main" id="{3CF67112-9429-4E36-8E45-280A280F68F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2534" name="Freeform 6">
                <a:extLst>
                  <a:ext uri="{FF2B5EF4-FFF2-40B4-BE49-F238E27FC236}">
                    <a16:creationId xmlns:a16="http://schemas.microsoft.com/office/drawing/2014/main" id="{91BA865C-785C-4AB2-95FF-3E3D8C5B8F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2535" name="Freeform 7">
                <a:extLst>
                  <a:ext uri="{FF2B5EF4-FFF2-40B4-BE49-F238E27FC236}">
                    <a16:creationId xmlns:a16="http://schemas.microsoft.com/office/drawing/2014/main" id="{177F4551-0D12-4047-ABD4-878FD466D4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2536" name="Freeform 8">
                <a:extLst>
                  <a:ext uri="{FF2B5EF4-FFF2-40B4-BE49-F238E27FC236}">
                    <a16:creationId xmlns:a16="http://schemas.microsoft.com/office/drawing/2014/main" id="{09C52F2F-80D9-407D-8034-E6E6FBC565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2537" name="Freeform 9">
                <a:extLst>
                  <a:ext uri="{FF2B5EF4-FFF2-40B4-BE49-F238E27FC236}">
                    <a16:creationId xmlns:a16="http://schemas.microsoft.com/office/drawing/2014/main" id="{22A5C0C6-9A80-4E9D-9228-A83B7562B9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2538" name="Freeform 10">
                <a:extLst>
                  <a:ext uri="{FF2B5EF4-FFF2-40B4-BE49-F238E27FC236}">
                    <a16:creationId xmlns:a16="http://schemas.microsoft.com/office/drawing/2014/main" id="{55F92D87-0886-4F30-BEA4-8A112A7D195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22539" name="Freeform 11">
              <a:extLst>
                <a:ext uri="{FF2B5EF4-FFF2-40B4-BE49-F238E27FC236}">
                  <a16:creationId xmlns:a16="http://schemas.microsoft.com/office/drawing/2014/main" id="{A9C9B43F-02AE-438A-9EB6-29177A6321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40" name="Freeform 12">
              <a:extLst>
                <a:ext uri="{FF2B5EF4-FFF2-40B4-BE49-F238E27FC236}">
                  <a16:creationId xmlns:a16="http://schemas.microsoft.com/office/drawing/2014/main" id="{1E0E3F66-D4AB-460C-89E9-0CECCE1098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2541" name="Rectangle 13">
            <a:extLst>
              <a:ext uri="{FF2B5EF4-FFF2-40B4-BE49-F238E27FC236}">
                <a16:creationId xmlns:a16="http://schemas.microsoft.com/office/drawing/2014/main" id="{2ED02595-19E1-48C5-A7B9-BEB7E1B0661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22542" name="Rectangle 14">
            <a:extLst>
              <a:ext uri="{FF2B5EF4-FFF2-40B4-BE49-F238E27FC236}">
                <a16:creationId xmlns:a16="http://schemas.microsoft.com/office/drawing/2014/main" id="{0C88C7C8-CB62-453C-A3D8-18B0D9E318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22543" name="Rectangle 15">
            <a:extLst>
              <a:ext uri="{FF2B5EF4-FFF2-40B4-BE49-F238E27FC236}">
                <a16:creationId xmlns:a16="http://schemas.microsoft.com/office/drawing/2014/main" id="{AFE6B42F-174C-4C47-81DB-E528B13A4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0B5432C-69E8-4493-8689-B10AEA682A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098CEF0-423B-4B7C-87CF-FB531211C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0B3F4178-4EB4-4A8A-A822-058C380478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E0842610-C518-49FE-94DD-7EA3A0458A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422144FD-A9D4-4553-8F5D-A72856A1AD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12EC85A-520F-405C-8ED9-4400FF02029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>
            <a:extLst>
              <a:ext uri="{FF2B5EF4-FFF2-40B4-BE49-F238E27FC236}">
                <a16:creationId xmlns:a16="http://schemas.microsoft.com/office/drawing/2014/main" id="{0875A4AE-DAD3-4332-8DFC-5BFB4DC6983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5779" name="Rectangle 3">
              <a:extLst>
                <a:ext uri="{FF2B5EF4-FFF2-40B4-BE49-F238E27FC236}">
                  <a16:creationId xmlns:a16="http://schemas.microsoft.com/office/drawing/2014/main" id="{C435AA8C-ADDD-46F1-80F8-A8C14E589B9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5780" name="Rectangle 4">
              <a:extLst>
                <a:ext uri="{FF2B5EF4-FFF2-40B4-BE49-F238E27FC236}">
                  <a16:creationId xmlns:a16="http://schemas.microsoft.com/office/drawing/2014/main" id="{2FC877A0-0049-4AC4-AA1B-FCA8FC9DDFF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5781" name="Rectangle 5">
              <a:extLst>
                <a:ext uri="{FF2B5EF4-FFF2-40B4-BE49-F238E27FC236}">
                  <a16:creationId xmlns:a16="http://schemas.microsoft.com/office/drawing/2014/main" id="{B682C175-F280-432D-B4F2-DF0A8B21173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5782" name="Rectangle 6">
              <a:extLst>
                <a:ext uri="{FF2B5EF4-FFF2-40B4-BE49-F238E27FC236}">
                  <a16:creationId xmlns:a16="http://schemas.microsoft.com/office/drawing/2014/main" id="{C17D5002-0972-42C6-9258-72F7B69BEA3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5783" name="Rectangle 7">
              <a:extLst>
                <a:ext uri="{FF2B5EF4-FFF2-40B4-BE49-F238E27FC236}">
                  <a16:creationId xmlns:a16="http://schemas.microsoft.com/office/drawing/2014/main" id="{0DEB44A7-A805-41F9-90C1-F2ED3A0EECC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5784" name="Rectangle 8">
              <a:extLst>
                <a:ext uri="{FF2B5EF4-FFF2-40B4-BE49-F238E27FC236}">
                  <a16:creationId xmlns:a16="http://schemas.microsoft.com/office/drawing/2014/main" id="{91C7BE05-5C44-495E-9F3B-34B18FD3D72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5785" name="Rectangle 9">
              <a:extLst>
                <a:ext uri="{FF2B5EF4-FFF2-40B4-BE49-F238E27FC236}">
                  <a16:creationId xmlns:a16="http://schemas.microsoft.com/office/drawing/2014/main" id="{F591D596-185E-464A-AEDF-B6CEDE13AEA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5786" name="Rectangle 10">
              <a:extLst>
                <a:ext uri="{FF2B5EF4-FFF2-40B4-BE49-F238E27FC236}">
                  <a16:creationId xmlns:a16="http://schemas.microsoft.com/office/drawing/2014/main" id="{E2B768DF-D751-42D0-B3B2-A9BFB64BCCA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5787" name="Rectangle 11">
              <a:extLst>
                <a:ext uri="{FF2B5EF4-FFF2-40B4-BE49-F238E27FC236}">
                  <a16:creationId xmlns:a16="http://schemas.microsoft.com/office/drawing/2014/main" id="{F7D3B329-1FD9-4E16-84FE-E9C8181BDCC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5788" name="Rectangle 12">
              <a:extLst>
                <a:ext uri="{FF2B5EF4-FFF2-40B4-BE49-F238E27FC236}">
                  <a16:creationId xmlns:a16="http://schemas.microsoft.com/office/drawing/2014/main" id="{4ADF80FB-FEFD-4A71-9A9D-2F9594FF342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5789" name="Rectangle 13">
              <a:extLst>
                <a:ext uri="{FF2B5EF4-FFF2-40B4-BE49-F238E27FC236}">
                  <a16:creationId xmlns:a16="http://schemas.microsoft.com/office/drawing/2014/main" id="{678FB968-4C55-4D54-A9E3-1E415BF70A1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5790" name="Rectangle 14">
              <a:extLst>
                <a:ext uri="{FF2B5EF4-FFF2-40B4-BE49-F238E27FC236}">
                  <a16:creationId xmlns:a16="http://schemas.microsoft.com/office/drawing/2014/main" id="{F5684CA4-26FD-48D0-A0C3-61F13E8C50F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5791" name="Rectangle 15">
              <a:extLst>
                <a:ext uri="{FF2B5EF4-FFF2-40B4-BE49-F238E27FC236}">
                  <a16:creationId xmlns:a16="http://schemas.microsoft.com/office/drawing/2014/main" id="{469DFB55-CB75-4527-B6B0-55979E7C72B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5792" name="Rectangle 16">
              <a:extLst>
                <a:ext uri="{FF2B5EF4-FFF2-40B4-BE49-F238E27FC236}">
                  <a16:creationId xmlns:a16="http://schemas.microsoft.com/office/drawing/2014/main" id="{85C99AC6-8A6C-4AAE-BD05-D7808C1EE69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5793" name="Rectangle 17">
              <a:extLst>
                <a:ext uri="{FF2B5EF4-FFF2-40B4-BE49-F238E27FC236}">
                  <a16:creationId xmlns:a16="http://schemas.microsoft.com/office/drawing/2014/main" id="{478EBC58-D2CD-427F-B603-3BA541A98B2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5794" name="Rectangle 18">
              <a:extLst>
                <a:ext uri="{FF2B5EF4-FFF2-40B4-BE49-F238E27FC236}">
                  <a16:creationId xmlns:a16="http://schemas.microsoft.com/office/drawing/2014/main" id="{189B2183-AF2C-4FCA-835C-9B5C3107993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5795" name="Rectangle 19">
              <a:extLst>
                <a:ext uri="{FF2B5EF4-FFF2-40B4-BE49-F238E27FC236}">
                  <a16:creationId xmlns:a16="http://schemas.microsoft.com/office/drawing/2014/main" id="{DA2115B3-F3D5-4CB5-A2ED-D9A8F55E434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5796" name="Rectangle 20">
              <a:extLst>
                <a:ext uri="{FF2B5EF4-FFF2-40B4-BE49-F238E27FC236}">
                  <a16:creationId xmlns:a16="http://schemas.microsoft.com/office/drawing/2014/main" id="{A3AC839B-22CA-4021-AC78-E24E0CF5A1C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5797" name="Rectangle 21">
              <a:extLst>
                <a:ext uri="{FF2B5EF4-FFF2-40B4-BE49-F238E27FC236}">
                  <a16:creationId xmlns:a16="http://schemas.microsoft.com/office/drawing/2014/main" id="{F78C6B37-24DF-4081-99B3-56CBCC41224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5798" name="Freeform 22">
              <a:extLst>
                <a:ext uri="{FF2B5EF4-FFF2-40B4-BE49-F238E27FC236}">
                  <a16:creationId xmlns:a16="http://schemas.microsoft.com/office/drawing/2014/main" id="{9C3E3730-64B1-4234-B53D-F77FF571211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5799" name="Freeform 23">
              <a:extLst>
                <a:ext uri="{FF2B5EF4-FFF2-40B4-BE49-F238E27FC236}">
                  <a16:creationId xmlns:a16="http://schemas.microsoft.com/office/drawing/2014/main" id="{9F6481F1-332A-4FF4-819E-F7FB8BA0CB5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75800" name="Rectangle 24">
            <a:extLst>
              <a:ext uri="{FF2B5EF4-FFF2-40B4-BE49-F238E27FC236}">
                <a16:creationId xmlns:a16="http://schemas.microsoft.com/office/drawing/2014/main" id="{CB4ADAB0-351F-4C03-8978-A6B9B6666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75801" name="Rectangle 25">
            <a:extLst>
              <a:ext uri="{FF2B5EF4-FFF2-40B4-BE49-F238E27FC236}">
                <a16:creationId xmlns:a16="http://schemas.microsoft.com/office/drawing/2014/main" id="{754F359D-73DB-44C9-8DEF-29CEC4ADD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75802" name="Rectangle 26">
            <a:extLst>
              <a:ext uri="{FF2B5EF4-FFF2-40B4-BE49-F238E27FC236}">
                <a16:creationId xmlns:a16="http://schemas.microsoft.com/office/drawing/2014/main" id="{1789D6BC-6D9C-47B1-A339-AC31E7C935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75803" name="Rectangle 27">
            <a:extLst>
              <a:ext uri="{FF2B5EF4-FFF2-40B4-BE49-F238E27FC236}">
                <a16:creationId xmlns:a16="http://schemas.microsoft.com/office/drawing/2014/main" id="{165DF815-3578-4C1F-90AA-2848C2B1E5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6EC7037-1E3E-48D8-B5BD-8AA81E7090B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5804" name="Rectangle 28">
            <a:extLst>
              <a:ext uri="{FF2B5EF4-FFF2-40B4-BE49-F238E27FC236}">
                <a16:creationId xmlns:a16="http://schemas.microsoft.com/office/drawing/2014/main" id="{7CB8E798-738E-4A56-B696-AA740C37D1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worldbook/sun_worldbook.html" TargetMode="External"/><Relationship Id="rId2" Type="http://schemas.openxmlformats.org/officeDocument/2006/relationships/hyperlink" Target="http://en.wikipedia.org/wiki/Sun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science.nationalgeographic.com/science/space/solar-system/sun-article.html" TargetMode="External"/><Relationship Id="rId5" Type="http://schemas.openxmlformats.org/officeDocument/2006/relationships/hyperlink" Target="http://194.249.166.194/classroom/fizika/9r/3vesolje/devetplanetov/sonce.html" TargetMode="External"/><Relationship Id="rId4" Type="http://schemas.openxmlformats.org/officeDocument/2006/relationships/hyperlink" Target="http://nineplanets.org/sol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>
            <a:extLst>
              <a:ext uri="{FF2B5EF4-FFF2-40B4-BE49-F238E27FC236}">
                <a16:creationId xmlns:a16="http://schemas.microsoft.com/office/drawing/2014/main" id="{099D51A4-1A24-4BEB-AEB9-5941C0E12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Rectangle 7">
            <a:extLst>
              <a:ext uri="{FF2B5EF4-FFF2-40B4-BE49-F238E27FC236}">
                <a16:creationId xmlns:a16="http://schemas.microsoft.com/office/drawing/2014/main" id="{9ECDEB67-19A3-450D-A5E1-3749BE525B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36838"/>
            <a:ext cx="7772400" cy="1470025"/>
          </a:xfrm>
        </p:spPr>
        <p:txBody>
          <a:bodyPr anchor="ctr"/>
          <a:lstStyle/>
          <a:p>
            <a:r>
              <a:rPr lang="sl-SI" altLang="sl-SI" sz="9600" b="1" i="1">
                <a:solidFill>
                  <a:srgbClr val="33CC33"/>
                </a:solidFill>
                <a:latin typeface="Hobo Std" panose="020B0803040709020204" pitchFamily="34" charset="0"/>
              </a:rPr>
              <a:t>SONCE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6BDF81A-6175-4FFC-98AB-DA59A967C37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Plasti sonca: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337DDD0E-03FC-4498-BB8E-BE810D245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341438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 sz="2000"/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4DF2A2A0-C539-4ABF-A8CF-4BAA4DEB9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341438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000"/>
              <a:t> </a:t>
            </a: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448D7BF4-38FF-441F-ADF8-CEAF9556C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333375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000">
                <a:latin typeface="Times New Roman" panose="02020603050405020304" pitchFamily="18" charset="0"/>
                <a:hlinkClick r:id="" action="ppaction://hlinkshowjump?jump=lastslideviewed"/>
              </a:rPr>
              <a:t>&lt;&lt; nazaj</a:t>
            </a:r>
            <a:endParaRPr lang="sl-SI" altLang="sl-SI" sz="2000">
              <a:latin typeface="Times New Roman" panose="02020603050405020304" pitchFamily="18" charset="0"/>
            </a:endParaRPr>
          </a:p>
        </p:txBody>
      </p:sp>
      <p:pic>
        <p:nvPicPr>
          <p:cNvPr id="21518" name="Picture 14">
            <a:extLst>
              <a:ext uri="{FF2B5EF4-FFF2-40B4-BE49-F238E27FC236}">
                <a16:creationId xmlns:a16="http://schemas.microsoft.com/office/drawing/2014/main" id="{AA94E2C3-8905-447F-96BE-2CCABC563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79500"/>
            <a:ext cx="5778500" cy="577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>
            <a:extLst>
              <a:ext uri="{FF2B5EF4-FFF2-40B4-BE49-F238E27FC236}">
                <a16:creationId xmlns:a16="http://schemas.microsoft.com/office/drawing/2014/main" id="{15F7C82C-A4D3-4D38-9511-AFB6FDF63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2225"/>
            <a:ext cx="3205163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BF018A8F-E700-4FCB-8540-57AB0BBEA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"/>
          <a:stretch>
            <a:fillRect/>
          </a:stretch>
        </p:blipFill>
        <p:spPr bwMode="auto">
          <a:xfrm>
            <a:off x="2519363" y="0"/>
            <a:ext cx="6624637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0E2318F4-8545-4A30-9B10-C679C9173E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solidFill>
                  <a:srgbClr val="996600"/>
                </a:solidFill>
              </a:rPr>
              <a:t>Kaj je sonce?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F0406BA-59BD-4F45-B8FF-4553E6A36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3333FF"/>
                </a:solidFill>
              </a:rPr>
              <a:t>Sonce je nam najbližja zvezda in edina v našem osončju.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3333FF"/>
                </a:solidFill>
              </a:rPr>
              <a:t>Je rumena pritlikavka (podrobneje tipa G2) v središču našega osončja.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3333FF"/>
                </a:solidFill>
              </a:rPr>
              <a:t>Je daleč največji objekt v našem sončnem sistemu. Vsebuje več kot 99,8% vse mase osončja.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3333FF"/>
                </a:solidFill>
              </a:rPr>
              <a:t>Zaradi te mase je njegovo magnetno polje (magnetosfera) zelo močno in povzroča, da se vsi planeti našega osončja vrtijo okoli njega.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120px-Sun_symbol">
            <a:extLst>
              <a:ext uri="{FF2B5EF4-FFF2-40B4-BE49-F238E27FC236}">
                <a16:creationId xmlns:a16="http://schemas.microsoft.com/office/drawing/2014/main" id="{2F034459-84A6-4CB4-B168-B8F9DD942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-171450"/>
            <a:ext cx="1576387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>
            <a:extLst>
              <a:ext uri="{FF2B5EF4-FFF2-40B4-BE49-F238E27FC236}">
                <a16:creationId xmlns:a16="http://schemas.microsoft.com/office/drawing/2014/main" id="{EC86D000-3707-41D4-83D9-4EE884079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"/>
          <a:stretch>
            <a:fillRect/>
          </a:stretch>
        </p:blipFill>
        <p:spPr bwMode="auto">
          <a:xfrm>
            <a:off x="1331913" y="1092200"/>
            <a:ext cx="7812087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0">
            <a:extLst>
              <a:ext uri="{FF2B5EF4-FFF2-40B4-BE49-F238E27FC236}">
                <a16:creationId xmlns:a16="http://schemas.microsoft.com/office/drawing/2014/main" id="{288C4DE7-12A0-48B5-8112-4C78D0466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4" t="21797" r="29741" b="20367"/>
          <a:stretch>
            <a:fillRect/>
          </a:stretch>
        </p:blipFill>
        <p:spPr bwMode="auto">
          <a:xfrm>
            <a:off x="0" y="0"/>
            <a:ext cx="309721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1A591E25-2A9A-43C4-A9D4-C9E7F84E2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5" y="287338"/>
            <a:ext cx="8078788" cy="911225"/>
          </a:xfrm>
        </p:spPr>
        <p:txBody>
          <a:bodyPr/>
          <a:lstStyle/>
          <a:p>
            <a:r>
              <a:rPr lang="sl-SI" altLang="sl-SI" b="1" i="1">
                <a:solidFill>
                  <a:srgbClr val="CC3300"/>
                </a:solidFill>
              </a:rPr>
              <a:t>Osnovni podatki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408DC01-5C75-4044-842E-5151F3669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r>
              <a:rPr lang="sl-SI" altLang="sl-SI" sz="2800">
                <a:solidFill>
                  <a:srgbClr val="3333FF"/>
                </a:solidFill>
              </a:rPr>
              <a:t>Sonce je od središča naše galaksije oddaljeno okoli 25 000 svetlobnih let.</a:t>
            </a:r>
          </a:p>
          <a:p>
            <a:r>
              <a:rPr lang="sl-SI" altLang="sl-SI" sz="2800">
                <a:solidFill>
                  <a:srgbClr val="3333FF"/>
                </a:solidFill>
              </a:rPr>
              <a:t>Ima premer približno 1 390 000 km in maso okoli 1,989</a:t>
            </a:r>
            <a:r>
              <a:rPr lang="sl-SI" altLang="sl-SI" sz="2800" b="1" i="1">
                <a:solidFill>
                  <a:srgbClr val="3333FF"/>
                </a:solidFill>
              </a:rPr>
              <a:t>x</a:t>
            </a:r>
            <a:r>
              <a:rPr lang="sl-SI" altLang="sl-SI" sz="2800">
                <a:solidFill>
                  <a:srgbClr val="3333FF"/>
                </a:solidFill>
              </a:rPr>
              <a:t>10^30 kg </a:t>
            </a:r>
          </a:p>
          <a:p>
            <a:r>
              <a:rPr lang="sl-SI" altLang="sl-SI" sz="2800">
                <a:solidFill>
                  <a:srgbClr val="3333FF"/>
                </a:solidFill>
              </a:rPr>
              <a:t>Njegova površinska temperatura znaša okrog 5800°K, to ga uvršča med zvezde </a:t>
            </a:r>
            <a:r>
              <a:rPr lang="sl-SI" altLang="sl-SI" sz="2800">
                <a:solidFill>
                  <a:srgbClr val="3333FF"/>
                </a:solidFill>
                <a:hlinkClick r:id="rId5" action="ppaction://hlinksldjump"/>
              </a:rPr>
              <a:t>tipa G2</a:t>
            </a:r>
            <a:r>
              <a:rPr lang="sl-SI" altLang="sl-SI" sz="2800">
                <a:solidFill>
                  <a:srgbClr val="3333FF"/>
                </a:solidFill>
              </a:rPr>
              <a:t>.</a:t>
            </a:r>
          </a:p>
          <a:p>
            <a:r>
              <a:rPr lang="sl-SI" altLang="sl-SI" sz="2800">
                <a:solidFill>
                  <a:srgbClr val="3333FF"/>
                </a:solidFill>
              </a:rPr>
              <a:t>Starost Sonca je okrog 4,5 milijarde let.</a:t>
            </a:r>
          </a:p>
          <a:p>
            <a:r>
              <a:rPr lang="sl-SI" altLang="sl-SI" sz="2800">
                <a:solidFill>
                  <a:srgbClr val="3333FF"/>
                </a:solidFill>
              </a:rPr>
              <a:t>Sonce je bele barve, vendar ga mi vidimo rumenega zaradi atmosfere, ki deluje kot filter svetlobe.</a:t>
            </a:r>
          </a:p>
          <a:p>
            <a:endParaRPr lang="sl-SI" altLang="sl-SI" sz="2800">
              <a:solidFill>
                <a:srgbClr val="3333FF"/>
              </a:solidFill>
            </a:endParaRP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8BF681D5-58B0-486C-AAFF-781AB2A28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0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3600" i="1">
                <a:solidFill>
                  <a:srgbClr val="66FF33"/>
                </a:solidFill>
                <a:latin typeface="Times New Roman" panose="02020603050405020304" pitchFamily="18" charset="0"/>
              </a:rPr>
              <a:t>znak: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2 -0.01411 C -0.3559 0.24589 -0.63872 0.50613 -0.63281 0.60189 C -0.62691 0.69766 -0.14288 0.66157 -0.0375 0.56118 C 0.06788 0.46079 -0.0033 0.09322 -3.61111E-6 -1.89683E-6 " pathEditMode="relative" ptsTypes="aaaA">
                                      <p:cBhvr>
                                        <p:cTn id="44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4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74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>
            <a:extLst>
              <a:ext uri="{FF2B5EF4-FFF2-40B4-BE49-F238E27FC236}">
                <a16:creationId xmlns:a16="http://schemas.microsoft.com/office/drawing/2014/main" id="{6BBF3308-9C40-4B93-B124-1F7DDDBAE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9C2D3B11-5A5B-4954-82DB-848D82B3C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>
            <a:extLst>
              <a:ext uri="{FF2B5EF4-FFF2-40B4-BE49-F238E27FC236}">
                <a16:creationId xmlns:a16="http://schemas.microsoft.com/office/drawing/2014/main" id="{CC3008A5-AF97-4765-AACB-6347B5784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sl-SI" altLang="sl-SI" b="1" i="1">
                <a:solidFill>
                  <a:srgbClr val="CCCC00"/>
                </a:solidFill>
              </a:rPr>
              <a:t>Sončeva zgradba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441048E-020C-4518-ABBE-10DB78E95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5256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>
                <a:solidFill>
                  <a:srgbClr val="3333FF"/>
                </a:solidFill>
              </a:rPr>
              <a:t>Sonce je ogromna krogla gorečih plinov.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rgbClr val="3333FF"/>
                </a:solidFill>
              </a:rPr>
              <a:t>Sestavljeno je večinoma iz vodika(73,5%) in helija(24,9%), kisika in ogljika(1,6%) ter drugih plinov(0,63%).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rgbClr val="3333FF"/>
                </a:solidFill>
              </a:rPr>
              <a:t>Sončeva atmosfera je sestavljena iz več </a:t>
            </a:r>
            <a:r>
              <a:rPr lang="sl-SI" altLang="sl-SI" sz="2800">
                <a:solidFill>
                  <a:srgbClr val="3333FF"/>
                </a:solidFill>
                <a:hlinkClick r:id="rId4" action="ppaction://hlinksldjump"/>
              </a:rPr>
              <a:t>plasti</a:t>
            </a:r>
            <a:r>
              <a:rPr lang="sl-SI" altLang="sl-SI" sz="2800">
                <a:solidFill>
                  <a:srgbClr val="3333FF"/>
                </a:solidFill>
              </a:rPr>
              <a:t>. Po vrsti od znotraj navzven so: jedro, sevalno območje, konvekcijsko območje, podpovršinski sloj, fotosfera, kromosfera ter korona in sončni veter.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rgbClr val="3333FF"/>
                </a:solidFill>
              </a:rPr>
              <a:t>Na površju sonca so pogosto vidne tudi sončeve pege, ki nastanejo, ko magnetno polje zavira konvekcijo(prevajanje) in ustvari področja z nižjimi temperaturami.</a:t>
            </a:r>
          </a:p>
          <a:p>
            <a:pPr>
              <a:lnSpc>
                <a:spcPct val="80000"/>
              </a:lnSpc>
            </a:pPr>
            <a:endParaRPr lang="sl-SI" altLang="sl-SI" sz="280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>
            <a:extLst>
              <a:ext uri="{FF2B5EF4-FFF2-40B4-BE49-F238E27FC236}">
                <a16:creationId xmlns:a16="http://schemas.microsoft.com/office/drawing/2014/main" id="{6E02364E-5769-49F6-BB9F-E4E2B3389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12111" r="13055" b="12277"/>
          <a:stretch>
            <a:fillRect/>
          </a:stretch>
        </p:blipFill>
        <p:spPr bwMode="auto">
          <a:xfrm>
            <a:off x="0" y="0"/>
            <a:ext cx="43211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B132A7FC-A819-49BB-BD25-C53673ED3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71750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3FC26038-1489-4BA7-8D7A-AB2D9C420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sl-SI" altLang="sl-SI" b="1" i="1">
                <a:solidFill>
                  <a:srgbClr val="00CCFF"/>
                </a:solidFill>
              </a:rPr>
              <a:t>Sevanje sonca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87DF7F4-FED8-4E7A-B435-0EE086B0D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543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>
                <a:solidFill>
                  <a:srgbClr val="3333FF"/>
                </a:solidFill>
              </a:rPr>
              <a:t>Večina oddane sončeve energije je v obliki vidne svetlobe ali infrardečih(IR)žarkov, le te čutimo kot toploto. To sta dve obliki elektromagnetnega sevanja.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rgbClr val="3333FF"/>
                </a:solidFill>
              </a:rPr>
              <a:t>Poznamo šest oblik elektromagnetnega sevanja: radijske valove, IR žarke, vidno svetlobo, ultravijolične(UV)žarke, rentgenske žarke in gama žarke.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rgbClr val="3333FF"/>
                </a:solidFill>
              </a:rPr>
              <a:t>Vse vrste elektromagnetnega sevanja potujejo s svetlobno hitrostjo. Tako potrebuje svetloba za pot do zemlje le 8 min 19 s.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rgbClr val="3333FF"/>
                </a:solidFill>
              </a:rPr>
              <a:t>Do površja Zemlje prispe le 40% vsega sevanja, saj atmosfera zaustavi nekaj svetlobe in IR žarkov, skoraj vse UV žarke ter vse gama in rentgenske žarke.</a:t>
            </a:r>
          </a:p>
          <a:p>
            <a:pPr>
              <a:lnSpc>
                <a:spcPct val="80000"/>
              </a:lnSpc>
            </a:pPr>
            <a:endParaRPr lang="sl-SI" altLang="sl-SI" sz="280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>
            <a:extLst>
              <a:ext uri="{FF2B5EF4-FFF2-40B4-BE49-F238E27FC236}">
                <a16:creationId xmlns:a16="http://schemas.microsoft.com/office/drawing/2014/main" id="{C2A9CB65-8263-433C-91C3-A2870D906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7150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7">
            <a:extLst>
              <a:ext uri="{FF2B5EF4-FFF2-40B4-BE49-F238E27FC236}">
                <a16:creationId xmlns:a16="http://schemas.microsoft.com/office/drawing/2014/main" id="{6C63399E-7B93-49BF-8F28-82B1F739E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3263"/>
            <a:ext cx="6443663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B76058EA-925F-43C0-84F0-7D38B3147D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solidFill>
                  <a:srgbClr val="FFCC00"/>
                </a:solidFill>
              </a:rPr>
              <a:t>Primerjava z Zemljo: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8D5DD86-64A7-49B9-A916-E3997B3AF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3333FF"/>
                </a:solidFill>
              </a:rPr>
              <a:t>Premer: 109x večji.</a:t>
            </a:r>
          </a:p>
          <a:p>
            <a:r>
              <a:rPr lang="sl-SI" altLang="sl-SI">
                <a:solidFill>
                  <a:srgbClr val="3333FF"/>
                </a:solidFill>
              </a:rPr>
              <a:t>Površina: 11 990x večja.</a:t>
            </a:r>
          </a:p>
          <a:p>
            <a:r>
              <a:rPr lang="sl-SI" altLang="sl-SI">
                <a:solidFill>
                  <a:srgbClr val="3333FF"/>
                </a:solidFill>
              </a:rPr>
              <a:t>Prostornina: 1 300 000x večja.</a:t>
            </a:r>
          </a:p>
          <a:p>
            <a:r>
              <a:rPr lang="sl-SI" altLang="sl-SI">
                <a:solidFill>
                  <a:srgbClr val="3333FF"/>
                </a:solidFill>
              </a:rPr>
              <a:t>Masa: 333 000x večja.</a:t>
            </a:r>
          </a:p>
          <a:p>
            <a:r>
              <a:rPr lang="sl-SI" altLang="sl-SI">
                <a:solidFill>
                  <a:srgbClr val="3333FF"/>
                </a:solidFill>
              </a:rPr>
              <a:t>Gravitacija: 28x večja.</a:t>
            </a:r>
          </a:p>
          <a:p>
            <a:r>
              <a:rPr lang="sl-SI" altLang="sl-SI">
                <a:solidFill>
                  <a:srgbClr val="3333FF"/>
                </a:solidFill>
              </a:rPr>
              <a:t>Hitrost izgorevanja toplote: 55x večja.</a:t>
            </a:r>
          </a:p>
          <a:p>
            <a:r>
              <a:rPr lang="sl-SI" altLang="sl-SI">
                <a:solidFill>
                  <a:srgbClr val="3333FF"/>
                </a:solidFill>
              </a:rPr>
              <a:t>Čas obrata okoli osi: 28x daljši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>
            <a:extLst>
              <a:ext uri="{FF2B5EF4-FFF2-40B4-BE49-F238E27FC236}">
                <a16:creationId xmlns:a16="http://schemas.microsoft.com/office/drawing/2014/main" id="{B57CAF2D-2329-4516-A1C7-E21ACBE2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2" name="Picture 4">
            <a:extLst>
              <a:ext uri="{FF2B5EF4-FFF2-40B4-BE49-F238E27FC236}">
                <a16:creationId xmlns:a16="http://schemas.microsoft.com/office/drawing/2014/main" id="{78E3E42D-6A95-49FB-B363-9FF14F8CE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46400"/>
            <a:ext cx="586740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0" name="Rectangle 2">
            <a:extLst>
              <a:ext uri="{FF2B5EF4-FFF2-40B4-BE49-F238E27FC236}">
                <a16:creationId xmlns:a16="http://schemas.microsoft.com/office/drawing/2014/main" id="{52304F87-BD1F-493D-A100-111CC5BF6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solidFill>
                  <a:schemeClr val="bg2"/>
                </a:solidFill>
              </a:rPr>
              <a:t>Zanimivosti: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AE2BB628-A9F1-45EB-8A56-85EC0F630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5113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3333FF"/>
                </a:solidFill>
              </a:rPr>
              <a:t>Sonce ni pri miru, marveč potuje proti neki oddaljeni zvezdi(z njim vred potuje tudi naše osončje.</a:t>
            </a: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3333FF"/>
                </a:solidFill>
              </a:rPr>
              <a:t>Znanstveniki ocenjujejo temperaturo Sončevega jedra na 15 milijonov °K.</a:t>
            </a: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3333FF"/>
                </a:solidFill>
              </a:rPr>
              <a:t>Sonce se postaja svetlejše, večje in bolj vroče ter bo čez približno 5 milijard let uničilo vse življenje na Zemlji.</a:t>
            </a: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3333FF"/>
                </a:solidFill>
              </a:rPr>
              <a:t>Poznamo okrog 20 verstev, kjer častijo sonce.</a:t>
            </a:r>
          </a:p>
          <a:p>
            <a:pPr>
              <a:lnSpc>
                <a:spcPct val="90000"/>
              </a:lnSpc>
            </a:pPr>
            <a:endParaRPr lang="sl-SI" altLang="sl-SI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>
            <a:extLst>
              <a:ext uri="{FF2B5EF4-FFF2-40B4-BE49-F238E27FC236}">
                <a16:creationId xmlns:a16="http://schemas.microsoft.com/office/drawing/2014/main" id="{85911C92-E1DA-4C0D-A923-0777138E4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5718175"/>
            <a:ext cx="8229600" cy="1139825"/>
          </a:xfrm>
        </p:spPr>
        <p:txBody>
          <a:bodyPr/>
          <a:lstStyle/>
          <a:p>
            <a:r>
              <a:rPr lang="sl-SI" altLang="sl-SI" sz="8400" b="1">
                <a:latin typeface="Cooper Std Black" panose="0208090304030B020404" pitchFamily="18" charset="0"/>
              </a:rPr>
              <a:t>KONEC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75338840-9151-43A2-9575-21F852D33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37075"/>
          </a:xfrm>
        </p:spPr>
        <p:txBody>
          <a:bodyPr/>
          <a:lstStyle/>
          <a:p>
            <a:pPr>
              <a:buFontTx/>
              <a:buChar char="-"/>
            </a:pPr>
            <a:r>
              <a:rPr lang="sl-SI" altLang="sl-SI">
                <a:hlinkClick r:id="rId2"/>
              </a:rPr>
              <a:t>http://en.wikipedia.org/wiki/Sun</a:t>
            </a:r>
            <a:endParaRPr lang="sl-SI" altLang="sl-SI"/>
          </a:p>
          <a:p>
            <a:pPr>
              <a:buFontTx/>
              <a:buChar char="-"/>
            </a:pPr>
            <a:r>
              <a:rPr lang="sl-SI" altLang="sl-SI">
                <a:hlinkClick r:id="rId3"/>
              </a:rPr>
              <a:t>http://www.nasa.gov/worldbook/sun_worldbook.html</a:t>
            </a:r>
            <a:endParaRPr lang="sl-SI" altLang="sl-SI"/>
          </a:p>
          <a:p>
            <a:pPr>
              <a:buFontTx/>
              <a:buChar char="-"/>
            </a:pPr>
            <a:r>
              <a:rPr lang="sl-SI" altLang="sl-SI">
                <a:hlinkClick r:id="rId4"/>
              </a:rPr>
              <a:t>http://nineplanets.org/sol.html</a:t>
            </a:r>
            <a:endParaRPr lang="sl-SI" altLang="sl-SI"/>
          </a:p>
          <a:p>
            <a:pPr>
              <a:buFontTx/>
              <a:buChar char="-"/>
            </a:pPr>
            <a:r>
              <a:rPr lang="sl-SI" altLang="sl-SI">
                <a:hlinkClick r:id="rId5"/>
              </a:rPr>
              <a:t>http://194.249.166.194/classroom/fizika/9r/3vesolje/devetplanetov/sonce.html</a:t>
            </a:r>
            <a:endParaRPr lang="sl-SI" altLang="sl-SI"/>
          </a:p>
          <a:p>
            <a:pPr>
              <a:buFontTx/>
              <a:buChar char="-"/>
            </a:pPr>
            <a:r>
              <a:rPr lang="sl-SI" altLang="sl-SI">
                <a:hlinkClick r:id="rId6"/>
              </a:rPr>
              <a:t>http://science.nationalgeographic.com/science/space/solar-system/sun-article.html</a:t>
            </a:r>
            <a:r>
              <a:rPr lang="sl-SI" altLang="sl-SI"/>
              <a:t> </a:t>
            </a: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611E1CC8-BB72-4FF0-85CC-9AD2A18C9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33375"/>
            <a:ext cx="46085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4000" b="1" i="1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66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0" grpId="0" build="p"/>
      <p:bldP spid="266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EAC9783-5951-40E1-9E07-F8684613A83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Sonce je zvezda tipa G2 …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CCE1424-C5B3-4D15-AFA8-54B045984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Zvezde dobijo svojo oznako glede na njihovo površinsko temperaturo. </a:t>
            </a:r>
          </a:p>
          <a:p>
            <a:r>
              <a:rPr lang="sl-SI" altLang="sl-SI"/>
              <a:t>Razredi so: O, B, A, F, G, K in M. </a:t>
            </a:r>
          </a:p>
          <a:p>
            <a:r>
              <a:rPr lang="sl-SI" altLang="sl-SI"/>
              <a:t>Zvezde tipa O so najbolj vroče, tipa M najhladnejše. Številke so podrazredi teh razredov. </a:t>
            </a:r>
          </a:p>
          <a:p>
            <a:r>
              <a:rPr lang="sl-SI" altLang="sl-SI"/>
              <a:t>Zvezde O in B so redke, a zelo svetle. </a:t>
            </a:r>
          </a:p>
          <a:p>
            <a:r>
              <a:rPr lang="sl-SI" altLang="sl-SI"/>
              <a:t>M zvezde so pogoste, a šibke. 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641E928E-1406-40BD-A187-4D3164E8D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6237288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000">
                <a:latin typeface="Times New Roman" panose="02020603050405020304" pitchFamily="18" charset="0"/>
                <a:hlinkClick r:id="" action="ppaction://hlinkshowjump?jump=lastslideviewed"/>
              </a:rPr>
              <a:t>&lt;&lt; nazaj</a:t>
            </a:r>
            <a:endParaRPr lang="sl-SI" altLang="sl-SI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611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Cooper Std Black</vt:lpstr>
      <vt:lpstr>Garamond</vt:lpstr>
      <vt:lpstr>Hobo Std</vt:lpstr>
      <vt:lpstr>Tahoma</vt:lpstr>
      <vt:lpstr>Times New Roman</vt:lpstr>
      <vt:lpstr>Wingdings</vt:lpstr>
      <vt:lpstr>Stream</vt:lpstr>
      <vt:lpstr>Default Design</vt:lpstr>
      <vt:lpstr>Curtain Call</vt:lpstr>
      <vt:lpstr>SONCE</vt:lpstr>
      <vt:lpstr>Kaj je sonce?</vt:lpstr>
      <vt:lpstr>Osnovni podatki</vt:lpstr>
      <vt:lpstr>Sončeva zgradba</vt:lpstr>
      <vt:lpstr>Sevanje sonca</vt:lpstr>
      <vt:lpstr>Primerjava z Zemljo:</vt:lpstr>
      <vt:lpstr>Zanimivosti:</vt:lpstr>
      <vt:lpstr>KONEC</vt:lpstr>
      <vt:lpstr>Sonce je zvezda tipa G2 …</vt:lpstr>
      <vt:lpstr>Plasti sonca: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2019-05-30T09:26:08Z</dcterms:created>
  <dcterms:modified xsi:type="dcterms:W3CDTF">2019-05-30T09:26:09Z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