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0" r:id="rId9"/>
    <p:sldId id="261" r:id="rId10"/>
    <p:sldId id="271" r:id="rId11"/>
    <p:sldId id="262" r:id="rId12"/>
    <p:sldId id="265" r:id="rId13"/>
    <p:sldId id="268" r:id="rId14"/>
    <p:sldId id="267" r:id="rId15"/>
    <p:sldId id="266" r:id="rId16"/>
    <p:sldId id="269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nakokraki trikotnik 6">
            <a:extLst>
              <a:ext uri="{FF2B5EF4-FFF2-40B4-BE49-F238E27FC236}">
                <a16:creationId xmlns:a16="http://schemas.microsoft.com/office/drawing/2014/main" id="{FFF5324E-F527-4E77-A11C-D46300C781FB}"/>
              </a:ext>
            </a:extLst>
          </p:cNvPr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27">
            <a:extLst>
              <a:ext uri="{FF2B5EF4-FFF2-40B4-BE49-F238E27FC236}">
                <a16:creationId xmlns:a16="http://schemas.microsoft.com/office/drawing/2014/main" id="{E46292CF-7827-4A7E-BB16-539378E0E3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C2E05017-B726-4955-A327-D94C74CEC5F1}" type="datetimeFigureOut">
              <a:rPr lang="sl-SI"/>
              <a:pPr>
                <a:defRPr/>
              </a:pPr>
              <a:t>30. 05. 2019</a:t>
            </a:fld>
            <a:endParaRPr lang="de-DE" dirty="0"/>
          </a:p>
        </p:txBody>
      </p:sp>
      <p:sp>
        <p:nvSpPr>
          <p:cNvPr id="6" name="Ograda noge 16">
            <a:extLst>
              <a:ext uri="{FF2B5EF4-FFF2-40B4-BE49-F238E27FC236}">
                <a16:creationId xmlns:a16="http://schemas.microsoft.com/office/drawing/2014/main" id="{351C66A8-7932-4D4D-9AFC-C3B9F95C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 dirty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Ograda številke diapozitiva 28">
            <a:extLst>
              <a:ext uri="{FF2B5EF4-FFF2-40B4-BE49-F238E27FC236}">
                <a16:creationId xmlns:a16="http://schemas.microsoft.com/office/drawing/2014/main" id="{FAE6E869-1D99-44B0-8EC9-6A317112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F724F2FD-44CA-4883-A5D8-EA567C249AEC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762281171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6BBF8411-0EA2-495A-9318-F48135DA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44A1-D959-49FC-84BE-53FDDBD52266}" type="datetimeFigureOut">
              <a:rPr lang="sl-SI"/>
              <a:pPr>
                <a:defRPr/>
              </a:pPr>
              <a:t>30. 05. 2019</a:t>
            </a:fld>
            <a:endParaRPr lang="de-DE" dirty="0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62B0CBB0-9C8C-41B9-BBD0-5FFC99DD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6002F974-4AA1-4F45-8251-225889A5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1870E-797A-4F18-B67C-75F41BD11C10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206810014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FE74BEFA-6FCD-4A3A-81FD-7BD229AD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8284-1446-4B1C-9354-06EE02BED166}" type="datetimeFigureOut">
              <a:rPr lang="sl-SI"/>
              <a:pPr>
                <a:defRPr/>
              </a:pPr>
              <a:t>30. 05. 2019</a:t>
            </a:fld>
            <a:endParaRPr lang="de-DE" dirty="0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B314BF8B-E57E-4D5A-A568-8BC40E846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9884BDF4-BF9B-4F76-A575-5F4D4716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512CC-F5B0-44D3-8348-76D6795FA785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306816775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7A05C14-D7DA-4F73-B424-3067A7442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7E61-F04C-430F-995E-5E917B1E8F3E}" type="datetimeFigureOut">
              <a:rPr lang="sl-SI"/>
              <a:pPr>
                <a:defRPr/>
              </a:pPr>
              <a:t>30. 05. 2019</a:t>
            </a:fld>
            <a:endParaRPr lang="de-DE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99B6EA9-8077-40AA-8E3C-6A483230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6BFB3AA-E9D7-42C3-8B6E-4ED363D0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E3138-9C97-4FB7-809D-56AAAF03A3C9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577090396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1">
          <a:gsLst>
            <a:gs pos="0">
              <a:srgbClr val="FF8400"/>
            </a:gs>
            <a:gs pos="60001">
              <a:srgbClr val="FFB100"/>
            </a:gs>
            <a:gs pos="100000">
              <a:srgbClr val="FFBA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8">
            <a:extLst>
              <a:ext uri="{FF2B5EF4-FFF2-40B4-BE49-F238E27FC236}">
                <a16:creationId xmlns:a16="http://schemas.microsoft.com/office/drawing/2014/main" id="{B1B0CECF-D353-4CFD-B342-D840C5AE907E}"/>
              </a:ext>
            </a:extLst>
          </p:cNvPr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Enakokraki trikotnik 7">
            <a:extLst>
              <a:ext uri="{FF2B5EF4-FFF2-40B4-BE49-F238E27FC236}">
                <a16:creationId xmlns:a16="http://schemas.microsoft.com/office/drawing/2014/main" id="{BC40675C-F276-4F86-B08C-403178175805}"/>
              </a:ext>
            </a:extLst>
          </p:cNvPr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Raven konektor 10">
            <a:extLst>
              <a:ext uri="{FF2B5EF4-FFF2-40B4-BE49-F238E27FC236}">
                <a16:creationId xmlns:a16="http://schemas.microsoft.com/office/drawing/2014/main" id="{30A7B1EF-3A7B-4298-A852-D349F8A7447A}"/>
              </a:ext>
            </a:extLst>
          </p:cNvPr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96A9FE45-02B5-4ACC-8A66-E69CFFB196F3}"/>
              </a:ext>
            </a:extLst>
          </p:cNvPr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3">
            <a:extLst>
              <a:ext uri="{FF2B5EF4-FFF2-40B4-BE49-F238E27FC236}">
                <a16:creationId xmlns:a16="http://schemas.microsoft.com/office/drawing/2014/main" id="{20830A6D-4602-4521-A2C0-97EED6B4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55AC2-77EF-4505-9B6F-4F263F31F040}" type="datetimeFigureOut">
              <a:rPr lang="sl-SI"/>
              <a:pPr>
                <a:defRPr/>
              </a:pPr>
              <a:t>30. 05. 2019</a:t>
            </a:fld>
            <a:endParaRPr lang="de-DE" dirty="0"/>
          </a:p>
        </p:txBody>
      </p:sp>
      <p:sp>
        <p:nvSpPr>
          <p:cNvPr id="9" name="Ograda noge 4">
            <a:extLst>
              <a:ext uri="{FF2B5EF4-FFF2-40B4-BE49-F238E27FC236}">
                <a16:creationId xmlns:a16="http://schemas.microsoft.com/office/drawing/2014/main" id="{0AAE9DCB-9860-428A-8651-BECA91EC2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Ograda številke diapozitiva 5">
            <a:extLst>
              <a:ext uri="{FF2B5EF4-FFF2-40B4-BE49-F238E27FC236}">
                <a16:creationId xmlns:a16="http://schemas.microsoft.com/office/drawing/2014/main" id="{631C75C8-F0B8-4A3B-9C46-CB6D0C5B3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fld id="{7B602B29-FC32-46E9-8668-51DF667C19EB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946964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3FDE39F7-85EE-4AC1-90D3-748C9B11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CC4A-8C2F-4D94-A905-0A8EAADAB340}" type="datetimeFigureOut">
              <a:rPr lang="sl-SI"/>
              <a:pPr>
                <a:defRPr/>
              </a:pPr>
              <a:t>30. 05. 2019</a:t>
            </a:fld>
            <a:endParaRPr lang="de-DE" dirty="0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2F606CD6-FBF7-46E7-8845-3E8AD716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6A611904-A221-4A3E-BA87-090E871D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98D59-685C-4E38-8702-A1F0794673E5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3905263885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0882C27A-EA93-4236-AAA7-99C97825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26363-A897-42DE-A95D-11310E4109FD}" type="datetimeFigureOut">
              <a:rPr lang="sl-SI"/>
              <a:pPr>
                <a:defRPr/>
              </a:pPr>
              <a:t>30. 05. 2019</a:t>
            </a:fld>
            <a:endParaRPr lang="de-DE" dirty="0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7868BCBC-6639-4FC6-B499-3A132D13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F2125099-36BC-402D-B29B-574B662B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fld id="{84762029-00C4-490C-B4AC-600613685E72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1937007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36E63490-7AA9-4743-B9E8-50682D723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05E7-05BA-4DE1-A596-CC0E61535E76}" type="datetimeFigureOut">
              <a:rPr lang="sl-SI"/>
              <a:pPr>
                <a:defRPr/>
              </a:pPr>
              <a:t>30. 05. 2019</a:t>
            </a:fld>
            <a:endParaRPr lang="de-DE" dirty="0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17C8FD44-E4E4-48D0-A10A-F11D7E36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6DBF45EF-CC72-488C-A589-E8078F4E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6767F-0AFF-476C-A494-AF9C7D575167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726197191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DAE02D06-FD84-4AF6-A3A1-36E016B07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56006-4D50-4437-B51F-735BA0723F94}" type="datetimeFigureOut">
              <a:rPr lang="sl-SI"/>
              <a:pPr>
                <a:defRPr/>
              </a:pPr>
              <a:t>30. 05. 2019</a:t>
            </a:fld>
            <a:endParaRPr lang="de-DE" dirty="0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DF6F6559-CF4A-45EA-8B37-B3E0BC079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6B214F11-DB40-4732-BC2B-5297E2D80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22493-8BF7-4315-A612-4CC181A95ABD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67019301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D220A6CE-C7F0-45E3-8B9B-6C749ACA2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F1199C7-DF8E-40BC-8BE0-5AC25AB10057}" type="datetimeFigureOut">
              <a:rPr lang="sl-SI"/>
              <a:pPr>
                <a:defRPr/>
              </a:pPr>
              <a:t>30. 05. 2019</a:t>
            </a:fld>
            <a:endParaRPr lang="de-DE" dirty="0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B3136427-C189-4C38-81A3-4B28424FA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 dirty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492ECE5D-557A-4D3D-98EF-870A0178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fld id="{9B6AFDDE-697C-484F-B14A-E3D0AEE6F71D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4242581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gradFill rotWithShape="1">
          <a:gsLst>
            <a:gs pos="0">
              <a:srgbClr val="FF8400"/>
            </a:gs>
            <a:gs pos="60001">
              <a:srgbClr val="FFB100"/>
            </a:gs>
            <a:gs pos="100000">
              <a:srgbClr val="FFBA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dirty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BDB46E8A-240A-492D-A1BA-4CFD8270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451DBB18-CE9F-4A39-ADE5-6686322CBAB8}" type="datetimeFigureOut">
              <a:rPr lang="sl-SI"/>
              <a:pPr>
                <a:defRPr/>
              </a:pPr>
              <a:t>30. 05. 2019</a:t>
            </a:fld>
            <a:endParaRPr lang="de-DE" dirty="0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11F7AAE7-D4CA-4C58-968E-8472CCC2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 dirty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5C5236C8-213C-4C8E-B5DB-56C01404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fld id="{F33F32D4-DE99-4DE3-B5FC-8B6A4B4C680A}" type="slidenum">
              <a:rPr lang="de-DE" altLang="sl-SI"/>
              <a:pPr/>
              <a:t>‹#›</a:t>
            </a:fld>
            <a:endParaRPr lang="de-DE" altLang="sl-SI"/>
          </a:p>
        </p:txBody>
      </p:sp>
    </p:spTree>
    <p:extLst>
      <p:ext uri="{BB962C8B-B14F-4D97-AF65-F5344CB8AC3E}">
        <p14:creationId xmlns:p14="http://schemas.microsoft.com/office/powerpoint/2010/main" val="4238837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4400"/>
            </a:gs>
            <a:gs pos="60001">
              <a:srgbClr val="DF5E00"/>
            </a:gs>
            <a:gs pos="100000">
              <a:srgbClr val="FF701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 trikotnik 10">
            <a:extLst>
              <a:ext uri="{FF2B5EF4-FFF2-40B4-BE49-F238E27FC236}">
                <a16:creationId xmlns:a16="http://schemas.microsoft.com/office/drawing/2014/main" id="{D9E5A0DC-A4D3-4F82-9D0B-C375F4106835}"/>
              </a:ext>
            </a:extLst>
          </p:cNvPr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Raven konektor 7">
            <a:extLst>
              <a:ext uri="{FF2B5EF4-FFF2-40B4-BE49-F238E27FC236}">
                <a16:creationId xmlns:a16="http://schemas.microsoft.com/office/drawing/2014/main" id="{F8D8F832-DB31-4FE3-8AB9-40C80CC2885D}"/>
              </a:ext>
            </a:extLst>
          </p:cNvPr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en konektor 8">
            <a:extLst>
              <a:ext uri="{FF2B5EF4-FFF2-40B4-BE49-F238E27FC236}">
                <a16:creationId xmlns:a16="http://schemas.microsoft.com/office/drawing/2014/main" id="{E0045660-3D01-4921-B55A-FA242B28FDE2}"/>
              </a:ext>
            </a:extLst>
          </p:cNvPr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77B8FDC6-56CD-415E-80EF-3BADDE30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0" name="Ograda besedila 12">
            <a:extLst>
              <a:ext uri="{FF2B5EF4-FFF2-40B4-BE49-F238E27FC236}">
                <a16:creationId xmlns:a16="http://schemas.microsoft.com/office/drawing/2014/main" id="{E46A065A-50E2-4F26-9B2A-3BD34429DD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B22C7345-B380-431E-82DE-D924AB2C5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09384C-AA8C-4988-80D6-2A3E1EAC3C29}" type="datetimeFigureOut">
              <a:rPr lang="sl-SI"/>
              <a:pPr>
                <a:defRPr/>
              </a:pPr>
              <a:t>30. 05. 2019</a:t>
            </a:fld>
            <a:endParaRPr lang="de-DE" dirty="0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74CCF42C-1631-4293-883E-F9343B52B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BC5F6BDD-50BE-4CFD-94D2-72F9D2950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fld id="{C5B1A4B1-E426-4123-93F9-E1C3BF531043}" type="slidenum">
              <a:rPr lang="de-DE" altLang="sl-SI"/>
              <a:pPr/>
              <a:t>‹#›</a:t>
            </a:fld>
            <a:endParaRPr lang="de-DE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1" r:id="rId6"/>
    <p:sldLayoutId id="2147483692" r:id="rId7"/>
    <p:sldLayoutId id="2147483700" r:id="rId8"/>
    <p:sldLayoutId id="2147483701" r:id="rId9"/>
    <p:sldLayoutId id="2147483693" r:id="rId10"/>
    <p:sldLayoutId id="2147483694" r:id="rId11"/>
  </p:sldLayoutIdLst>
  <p:transition>
    <p:dissolve/>
  </p:transition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FF4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FF4F"/>
          </a:solidFill>
          <a:latin typeface="Century Gothic" panose="020B0502020202020204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FF4F"/>
          </a:solidFill>
          <a:latin typeface="Century Gothic" panose="020B0502020202020204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FF4F"/>
          </a:solidFill>
          <a:latin typeface="Century Gothic" panose="020B0502020202020204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FF4F"/>
          </a:solidFill>
          <a:latin typeface="Century Gothic" panose="020B0502020202020204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FF4F"/>
          </a:solidFill>
          <a:latin typeface="Century Gothic" panose="020B0502020202020204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FF4F"/>
          </a:solidFill>
          <a:latin typeface="Century Gothic" panose="020B0502020202020204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FF4F"/>
          </a:solidFill>
          <a:latin typeface="Century Gothic" panose="020B0502020202020204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FF4F"/>
          </a:solidFill>
          <a:latin typeface="Century Gothic" panose="020B0502020202020204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FF89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OvWioz4PoQ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flickr.com/photos/oddurjons/2336083024/in/gallery-amanda_white_photography-72157622632386306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ivarg/368404428/in/gallery-amanda_white_photography-72157622632386306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rm3_static_flickr_com-2239-2246341521_1444967a7f_jpg.htm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Polarnisij" TargetMode="External"/><Relationship Id="rId5" Type="http://schemas.openxmlformats.org/officeDocument/2006/relationships/hyperlink" Target="http://sl.wikipedia.org/wiki/Son&#269;nimrk" TargetMode="External"/><Relationship Id="rId4" Type="http://schemas.openxmlformats.org/officeDocument/2006/relationships/hyperlink" Target="http://sl.wikipedia.org/wiki/Sonc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C0CBAB-A195-45CD-9288-A04013D26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062912" cy="1470025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sz="11500" spc="-300" dirty="0">
                <a:solidFill>
                  <a:schemeClr val="accent1">
                    <a:tint val="83000"/>
                    <a:satMod val="150000"/>
                  </a:schemeClr>
                </a:solidFill>
                <a:latin typeface="Australian Sunrise" pitchFamily="2" charset="0"/>
              </a:rPr>
              <a:t>SONCE</a:t>
            </a:r>
            <a:endParaRPr lang="de-DE" sz="11500" spc="-300" dirty="0">
              <a:solidFill>
                <a:schemeClr val="accent1">
                  <a:tint val="83000"/>
                  <a:satMod val="150000"/>
                </a:schemeClr>
              </a:solidFill>
              <a:latin typeface="Australian Sunrise" pitchFamily="2" charset="0"/>
            </a:endParaRPr>
          </a:p>
        </p:txBody>
      </p:sp>
      <p:pic>
        <p:nvPicPr>
          <p:cNvPr id="1027" name="Picture 3" descr="C:\Users\REBEKA\Documents\sonce\sun.jpg">
            <a:extLst>
              <a:ext uri="{FF2B5EF4-FFF2-40B4-BE49-F238E27FC236}">
                <a16:creationId xmlns:a16="http://schemas.microsoft.com/office/drawing/2014/main" id="{F7921F75-999E-4230-8398-446D91C38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950"/>
          <a:stretch>
            <a:fillRect/>
          </a:stretch>
        </p:blipFill>
        <p:spPr bwMode="auto">
          <a:xfrm>
            <a:off x="571472" y="2143116"/>
            <a:ext cx="3790950" cy="375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"/>
          </a:effec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8AF92E7-3618-4C44-8908-8840258DA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5034"/>
          <a:stretch>
            <a:fillRect/>
          </a:stretch>
        </p:blipFill>
        <p:spPr bwMode="auto">
          <a:xfrm>
            <a:off x="5000628" y="2143116"/>
            <a:ext cx="3929090" cy="3756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26563D-8260-4D8B-B762-1C072CF2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  <a:latin typeface="Kristen ITC" pitchFamily="66" charset="0"/>
              </a:rPr>
              <a:t>Son</a:t>
            </a:r>
            <a:r>
              <a:rPr lang="sl-SI" sz="4800" dirty="0">
                <a:solidFill>
                  <a:schemeClr val="accent1">
                    <a:tint val="83000"/>
                    <a:satMod val="150000"/>
                  </a:schemeClr>
                </a:solidFill>
                <a:latin typeface="Kristen ITC" pitchFamily="66" charset="0"/>
              </a:rPr>
              <a:t>č</a:t>
            </a: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  <a:latin typeface="Kristen ITC" pitchFamily="66" charset="0"/>
              </a:rPr>
              <a:t>ni mrk</a:t>
            </a:r>
            <a:endParaRPr lang="de-DE" dirty="0">
              <a:solidFill>
                <a:schemeClr val="accent1">
                  <a:tint val="83000"/>
                  <a:satMod val="1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FEBEE4D3-ECF2-4471-B0C7-D43A38F22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1403350"/>
          </a:xfrm>
        </p:spPr>
        <p:txBody>
          <a:bodyPr/>
          <a:lstStyle/>
          <a:p>
            <a:r>
              <a:rPr lang="sl-SI" altLang="sl-SI" u="sng">
                <a:hlinkClick r:id="rId3"/>
              </a:rPr>
              <a:t>http://www.youtube.com/watch?v=eOvWioz4PoQ</a:t>
            </a:r>
            <a:endParaRPr lang="sl-SI" altLang="sl-SI"/>
          </a:p>
          <a:p>
            <a:endParaRPr lang="de-DE" altLang="sl-SI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BEKA\Documents\sonce\solar-eclipse-448px.jpg">
            <a:extLst>
              <a:ext uri="{FF2B5EF4-FFF2-40B4-BE49-F238E27FC236}">
                <a16:creationId xmlns:a16="http://schemas.microsoft.com/office/drawing/2014/main" id="{731D95A1-35E5-4345-8C02-9C92B379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4180" cy="400050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5" name="Picture 3" descr="C:\Users\REBEKA\Documents\sonce\TotalSolarEclipse.jpg">
            <a:extLst>
              <a:ext uri="{FF2B5EF4-FFF2-40B4-BE49-F238E27FC236}">
                <a16:creationId xmlns:a16="http://schemas.microsoft.com/office/drawing/2014/main" id="{B7F30767-54B5-4FE8-A395-F837E214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945"/>
          <a:stretch>
            <a:fillRect/>
          </a:stretch>
        </p:blipFill>
        <p:spPr bwMode="auto">
          <a:xfrm>
            <a:off x="5039746" y="3750447"/>
            <a:ext cx="4104254" cy="310755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7" name="Picture 5" descr="C:\Users\REBEKA\Documents\sonce\solar-eclipse-4-m.jpg">
            <a:extLst>
              <a:ext uri="{FF2B5EF4-FFF2-40B4-BE49-F238E27FC236}">
                <a16:creationId xmlns:a16="http://schemas.microsoft.com/office/drawing/2014/main" id="{BAE5EFC6-8479-4623-AE57-E90BF2C9F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3780"/>
          <a:stretch>
            <a:fillRect/>
          </a:stretch>
        </p:blipFill>
        <p:spPr bwMode="auto">
          <a:xfrm>
            <a:off x="6072198" y="1000108"/>
            <a:ext cx="2903392" cy="269557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2" name="Picture 2" descr="C:\Users\REBEKA\Documents\sonce\Google rezultat iskanja slik za http--www_akropola_org-App_Upload-image-clanki-Mrk-mrki_jpg_datoteke\clanek_datoteke\87.jpg">
            <a:extLst>
              <a:ext uri="{FF2B5EF4-FFF2-40B4-BE49-F238E27FC236}">
                <a16:creationId xmlns:a16="http://schemas.microsoft.com/office/drawing/2014/main" id="{AB394F2F-2F18-4AFC-8EEA-E540D4684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000504"/>
            <a:ext cx="3132485" cy="285749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 descr="Northern Lights by Oddur Jóns">
            <a:hlinkClick r:id="rId2" tooltip="Northern Lights by Oddur Jóns"/>
            <a:extLst>
              <a:ext uri="{FF2B5EF4-FFF2-40B4-BE49-F238E27FC236}">
                <a16:creationId xmlns:a16="http://schemas.microsoft.com/office/drawing/2014/main" id="{A9865294-F8F1-4955-B411-CEB778BDD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686175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2E7375A-AF3A-44B4-8BBD-E8A5996E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Polarni sij </a:t>
            </a:r>
            <a:endParaRPr lang="de-DE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4" name="Ograda vsebine 2">
            <a:extLst>
              <a:ext uri="{FF2B5EF4-FFF2-40B4-BE49-F238E27FC236}">
                <a16:creationId xmlns:a16="http://schemas.microsoft.com/office/drawing/2014/main" id="{D77505C5-A245-48CF-B548-0CC9A12B4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¯"/>
            </a:pPr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Če oblaki električnih delcev, ki se sproščajo ob sončevih izbruhih, dosežejo Zemljo, nastane zavesa čudovite migetajoče se svetlobe.</a:t>
            </a:r>
          </a:p>
          <a:p>
            <a:pPr>
              <a:buFont typeface="Wingdings" panose="05000000000000000000" pitchFamily="2" charset="2"/>
              <a:buChar char="¯"/>
            </a:pPr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Je tudi nevarna, saj lahko proizvede več energije kot vse elektrarne v enem letu.</a:t>
            </a:r>
          </a:p>
          <a:p>
            <a:pPr>
              <a:buFont typeface="Wingdings" panose="05000000000000000000" pitchFamily="2" charset="2"/>
              <a:buChar char="¯"/>
            </a:pPr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Vsakič je drugačen</a:t>
            </a:r>
          </a:p>
          <a:p>
            <a:pPr>
              <a:buFont typeface="Wingdings" panose="05000000000000000000" pitchFamily="2" charset="2"/>
              <a:buChar char="¯"/>
            </a:pPr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Zelo težko ga je videti saj ga</a:t>
            </a:r>
            <a:b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 je nemogoče napovedati </a:t>
            </a:r>
            <a:b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altLang="sl-SI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altLang="sl-SI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REBEKA\Documents\sonce\My Pictures\aurora11.jpg">
            <a:extLst>
              <a:ext uri="{FF2B5EF4-FFF2-40B4-BE49-F238E27FC236}">
                <a16:creationId xmlns:a16="http://schemas.microsoft.com/office/drawing/2014/main" id="{CED0B52F-38A1-4273-96B2-7D3BD53F9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162" y="3500438"/>
            <a:ext cx="4695838" cy="31095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55" name="Picture 31" descr="Aurora Borealis 2 by Ívar G">
            <a:hlinkClick r:id="rId3" tooltip="Aurora Borealis 2 by Ívar G"/>
            <a:extLst>
              <a:ext uri="{FF2B5EF4-FFF2-40B4-BE49-F238E27FC236}">
                <a16:creationId xmlns:a16="http://schemas.microsoft.com/office/drawing/2014/main" id="{5741E55F-8882-4254-86C4-97D7E2C6F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4875554" cy="32861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11" descr="C:\Users\REBEKA\Documents\sonce\My Pictures\64.jpg">
            <a:extLst>
              <a:ext uri="{FF2B5EF4-FFF2-40B4-BE49-F238E27FC236}">
                <a16:creationId xmlns:a16="http://schemas.microsoft.com/office/drawing/2014/main" id="{B56C80A9-67E0-466A-A931-A04738E51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2628" y="285728"/>
            <a:ext cx="4651372" cy="318619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9" name="Picture 5" descr="C:\Users\REBEKA\Documents\sonce\Google rezultat iskanja slik za http--farm3_static_flickr_com-2239-2246341521_1444967a7f_jpg_datoteke\72157622632386306_datoteke\2244937606_be70075bb5.jpg">
            <a:extLst>
              <a:ext uri="{FF2B5EF4-FFF2-40B4-BE49-F238E27FC236}">
                <a16:creationId xmlns:a16="http://schemas.microsoft.com/office/drawing/2014/main" id="{610EE80C-E6D3-4B32-9F7C-DFCAAC354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482307"/>
            <a:ext cx="4429156" cy="337569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REBEKA\Documents\sonce\Galerija posnetkov Sonca_datoteke\son_zah_25_5_04.jpg">
            <a:extLst>
              <a:ext uri="{FF2B5EF4-FFF2-40B4-BE49-F238E27FC236}">
                <a16:creationId xmlns:a16="http://schemas.microsoft.com/office/drawing/2014/main" id="{EC1DC34C-E72E-4CB3-97CD-556000B2B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7AF4A1B-F5E8-4312-8FEC-C4B04B6D4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Viri:</a:t>
            </a:r>
            <a:endParaRPr lang="de-DE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E3BD5C7-2ED9-4E84-B26C-C9D8855FB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925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de-DE" dirty="0">
                <a:hlinkClick r:id="rId3"/>
              </a:rPr>
              <a:t>http</a:t>
            </a:r>
            <a:r>
              <a:rPr lang="sl-SI" dirty="0">
                <a:hlinkClick r:id="rId3"/>
              </a:rPr>
              <a:t>://WWW.</a:t>
            </a:r>
            <a:r>
              <a:rPr lang="de-DE" dirty="0">
                <a:hlinkClick r:id="rId3"/>
              </a:rPr>
              <a:t>farm3_static_flickr_com-2239-2246341521_1444967a7f_jpg.htm</a:t>
            </a:r>
            <a:endParaRPr lang="sl-SI" dirty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u="sng" dirty="0">
                <a:hlinkClick r:id="rId4"/>
              </a:rPr>
              <a:t>http://sl.wikipedia.org/wiki/Sonce</a:t>
            </a:r>
            <a:endParaRPr lang="sl-SI" u="sng" dirty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u="sng" dirty="0">
                <a:hlinkClick r:id="rId5"/>
              </a:rPr>
              <a:t>http://sl.wikipedia.org/wiki/Sončnimrk</a:t>
            </a:r>
            <a:r>
              <a:rPr lang="sl-SI" u="sng" dirty="0"/>
              <a:t>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u="sng" dirty="0">
                <a:hlinkClick r:id="rId6"/>
              </a:rPr>
              <a:t>http://sl.wikipedia.org/wiki/Polarnisij</a:t>
            </a:r>
            <a:r>
              <a:rPr lang="sl-SI" u="sng" dirty="0"/>
              <a:t>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Velika knjiga vprašanj in odgovorov,Založba Učila </a:t>
            </a:r>
            <a:r>
              <a:rPr lang="en-US" dirty="0"/>
              <a:t>International</a:t>
            </a:r>
            <a:r>
              <a:rPr lang="sl-SI" dirty="0"/>
              <a:t>, Tržič 2003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dirty="0"/>
              <a:t>Velika ilustrirana otroška enciklopedija, Založba Mladinska knjiga, Ljubljana 1997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de-DE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CA7F6D-5A6B-4E3D-B086-F1D8EF527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323" b="5421"/>
          <a:stretch>
            <a:fillRect/>
          </a:stretch>
        </p:blipFill>
        <p:spPr bwMode="auto">
          <a:xfrm>
            <a:off x="214282" y="0"/>
            <a:ext cx="4357718" cy="404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074" name="Picture 2" descr="C:\Users\REBEKA\Documents\sonce\Google rezultat iskanja slik za http--www_akropola_org-App_Upload-image-clanki-Mrk-mrki_jpg_datoteke\clanek_datoteke\Total-Solar-Eclipse.jpg">
            <a:extLst>
              <a:ext uri="{FF2B5EF4-FFF2-40B4-BE49-F238E27FC236}">
                <a16:creationId xmlns:a16="http://schemas.microsoft.com/office/drawing/2014/main" id="{95EEA5EA-B6DC-4007-B59A-9E1F6F420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44112"/>
            <a:ext cx="3500430" cy="331388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61" name="Picture 13" descr="C:\Users\REBEKA\Documents\sonce\Google rezultat iskanja slik za http--farm3_static_flickr_com-2239-2246341521_1444967a7f_jpg_datoteke\72157622632386306_datoteke\438820888_444085201f.jpg">
            <a:extLst>
              <a:ext uri="{FF2B5EF4-FFF2-40B4-BE49-F238E27FC236}">
                <a16:creationId xmlns:a16="http://schemas.microsoft.com/office/drawing/2014/main" id="{1CF87FA9-F12C-4A36-B2AD-B18184B95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5841"/>
          <a:stretch>
            <a:fillRect/>
          </a:stretch>
        </p:blipFill>
        <p:spPr bwMode="auto">
          <a:xfrm>
            <a:off x="357158" y="3956640"/>
            <a:ext cx="4572000" cy="290136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1" name="Picture 7" descr="C:\Users\REBEKA\Documents\sonce\My Pictures\northern-lights.jpg">
            <a:extLst>
              <a:ext uri="{FF2B5EF4-FFF2-40B4-BE49-F238E27FC236}">
                <a16:creationId xmlns:a16="http://schemas.microsoft.com/office/drawing/2014/main" id="{0A4A6EC7-315D-48A3-A629-C45AB815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8604"/>
            <a:ext cx="3929090" cy="314327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REBEKA\Documents\sonce\Google rezultat iskanja slik za http--farm3_static_flickr_com-2239-2246341521_1444967a7f_jpg_datoteke\72157622632386306_datoteke\3814429325_fc825f160b.jpg">
            <a:extLst>
              <a:ext uri="{FF2B5EF4-FFF2-40B4-BE49-F238E27FC236}">
                <a16:creationId xmlns:a16="http://schemas.microsoft.com/office/drawing/2014/main" id="{FA6D0012-FBD3-4B04-A351-6BAD7AC06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13" y="0"/>
            <a:ext cx="6350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C:\Users\REBEKA\Documents\sonce\My Pictures\Pentland-hills-%20northern-lights.jpg">
            <a:extLst>
              <a:ext uri="{FF2B5EF4-FFF2-40B4-BE49-F238E27FC236}">
                <a16:creationId xmlns:a16="http://schemas.microsoft.com/office/drawing/2014/main" id="{589C9925-0E8C-4C81-9506-438299849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458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23A34D8-3898-4696-B070-CB8337F7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1285860"/>
            <a:ext cx="8358246" cy="2327726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MV Boli" pitchFamily="2" charset="0"/>
                <a:cs typeface="MV Boli" pitchFamily="2" charset="0"/>
              </a:rPr>
              <a:t>HVALA ZA POZORNOST</a:t>
            </a:r>
            <a:br>
              <a:rPr lang="sl-SI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MV Boli" pitchFamily="2" charset="0"/>
                <a:cs typeface="MV Boli" pitchFamily="2" charset="0"/>
              </a:rPr>
            </a:br>
            <a:r>
              <a:rPr lang="sl-SI" sz="9600" b="1" dirty="0">
                <a:solidFill>
                  <a:schemeClr val="accent1">
                    <a:tint val="83000"/>
                    <a:satMod val="150000"/>
                  </a:schemeClr>
                </a:solidFill>
                <a:latin typeface="MV Boli" pitchFamily="2" charset="0"/>
                <a:cs typeface="MV Boli" pitchFamily="2" charset="0"/>
                <a:sym typeface="Wingdings" pitchFamily="2" charset="2"/>
              </a:rPr>
              <a:t></a:t>
            </a:r>
            <a:endParaRPr lang="de-DE" sz="9600" b="1" dirty="0">
              <a:solidFill>
                <a:schemeClr val="accent1">
                  <a:tint val="83000"/>
                  <a:satMod val="15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2">
            <a:extLst>
              <a:ext uri="{FF2B5EF4-FFF2-40B4-BE49-F238E27FC236}">
                <a16:creationId xmlns:a16="http://schemas.microsoft.com/office/drawing/2014/main" id="{ACC01D23-3F36-4C0B-A5D3-F3E2AFD63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2875"/>
            <a:ext cx="4214813" cy="6215063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☼"/>
            </a:pPr>
            <a:r>
              <a:rPr lang="sl-SI" altLang="sl-SI" sz="3200">
                <a:latin typeface="Comic Sans MS" panose="030F0702030302020204" pitchFamily="66" charset="0"/>
              </a:rPr>
              <a:t>Velikanska vrteča se krogla žarečih plinov.</a:t>
            </a:r>
          </a:p>
          <a:p>
            <a:pPr>
              <a:buFont typeface="Times New Roman" panose="02020603050405020304" pitchFamily="18" charset="0"/>
              <a:buChar char="☼"/>
            </a:pPr>
            <a:r>
              <a:rPr lang="sl-SI" altLang="sl-SI">
                <a:latin typeface="Comic Sans MS" panose="030F0702030302020204" pitchFamily="66" charset="0"/>
              </a:rPr>
              <a:t>Edina zvezda in glavno telo našega Osončja.</a:t>
            </a:r>
          </a:p>
          <a:p>
            <a:pPr>
              <a:buFont typeface="Times New Roman" panose="02020603050405020304" pitchFamily="18" charset="0"/>
              <a:buChar char="☼"/>
            </a:pPr>
            <a:r>
              <a:rPr lang="sl-SI" altLang="sl-SI">
                <a:latin typeface="Comic Sans MS" panose="030F0702030302020204" pitchFamily="66" charset="0"/>
              </a:rPr>
              <a:t>Krožijo planeti, asteroidi, kometi, čez neptunska telesa, medzvezdni prah.</a:t>
            </a:r>
          </a:p>
          <a:p>
            <a:pPr>
              <a:buFont typeface="Wingdings" panose="05000000000000000000" pitchFamily="2" charset="2"/>
              <a:buChar char=""/>
            </a:pPr>
            <a:endParaRPr lang="sl-SI" altLang="sl-SI"/>
          </a:p>
          <a:p>
            <a:pPr>
              <a:buFont typeface="Wingdings" panose="05000000000000000000" pitchFamily="2" charset="2"/>
              <a:buChar char=""/>
            </a:pPr>
            <a:endParaRPr lang="de-DE" altLang="sl-SI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716FB1E-A4C5-43E1-AB5C-E09E9D9F6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r="3780"/>
          <a:stretch>
            <a:fillRect/>
          </a:stretch>
        </p:blipFill>
        <p:spPr bwMode="auto">
          <a:xfrm>
            <a:off x="4394200" y="0"/>
            <a:ext cx="4749800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REBEKA\Documents\sonce\My Pictures\solar_system5.jpg">
            <a:extLst>
              <a:ext uri="{FF2B5EF4-FFF2-40B4-BE49-F238E27FC236}">
                <a16:creationId xmlns:a16="http://schemas.microsoft.com/office/drawing/2014/main" id="{BB5BC3EC-A906-4187-B5C7-F7DB2C6DD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"/>
          <a:stretch>
            <a:fillRect/>
          </a:stretch>
        </p:blipFill>
        <p:spPr bwMode="auto">
          <a:xfrm>
            <a:off x="4403725" y="3762375"/>
            <a:ext cx="47402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REBEKA\Documents\sonce\Google rezultat iskanja slik za http--www_ljubiteljska-astronomija_net-astronomija-teksture-planetov-sonce_jpg_datoteke\sonce_datoteke\sonce.jpg">
            <a:extLst>
              <a:ext uri="{FF2B5EF4-FFF2-40B4-BE49-F238E27FC236}">
                <a16:creationId xmlns:a16="http://schemas.microsoft.com/office/drawing/2014/main" id="{BB8EE02B-1CBF-4E57-ACFB-ACC3C621D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6269" y="3370269"/>
            <a:ext cx="3487731" cy="348773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3664C58E-8E3F-44FC-B81F-9BC8468E5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14313"/>
            <a:ext cx="8229600" cy="6357937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☼"/>
            </a:pPr>
            <a:r>
              <a:rPr lang="sl-SI" altLang="sl-SI">
                <a:latin typeface="Comic Sans MS" panose="030F0702030302020204" pitchFamily="66" charset="0"/>
              </a:rPr>
              <a:t>Sestavljeno~</a:t>
            </a:r>
            <a:r>
              <a:rPr lang="fi-FI" altLang="sl-SI">
                <a:latin typeface="Comic Sans MS" panose="030F0702030302020204" pitchFamily="66" charset="0"/>
              </a:rPr>
              <a:t>75%</a:t>
            </a:r>
            <a:r>
              <a:rPr lang="sl-SI" altLang="sl-SI">
                <a:latin typeface="Comic Sans MS" panose="030F0702030302020204" pitchFamily="66" charset="0"/>
              </a:rPr>
              <a:t> vodika</a:t>
            </a:r>
            <a:r>
              <a:rPr lang="fi-FI" altLang="sl-SI">
                <a:latin typeface="Comic Sans MS" panose="030F0702030302020204" pitchFamily="66" charset="0"/>
              </a:rPr>
              <a:t> </a:t>
            </a:r>
            <a:r>
              <a:rPr lang="sl-SI" altLang="sl-SI">
                <a:latin typeface="Comic Sans MS" panose="030F0702030302020204" pitchFamily="66" charset="0"/>
              </a:rPr>
              <a:t>in </a:t>
            </a:r>
            <a:r>
              <a:rPr lang="fi-FI" altLang="sl-SI">
                <a:latin typeface="Comic Sans MS" panose="030F0702030302020204" pitchFamily="66" charset="0"/>
              </a:rPr>
              <a:t>25%</a:t>
            </a:r>
            <a:r>
              <a:rPr lang="sl-SI" altLang="sl-SI">
                <a:latin typeface="Comic Sans MS" panose="030F0702030302020204" pitchFamily="66" charset="0"/>
              </a:rPr>
              <a:t> helija ter drugih plinov in nekaj kovin.</a:t>
            </a:r>
          </a:p>
          <a:p>
            <a:pPr>
              <a:buFont typeface="Times New Roman" panose="02020603050405020304" pitchFamily="18" charset="0"/>
              <a:buChar char="☼"/>
            </a:pPr>
            <a:r>
              <a:rPr lang="sl-SI" altLang="sl-SI">
                <a:latin typeface="Comic Sans MS" panose="030F0702030302020204" pitchFamily="66" charset="0"/>
              </a:rPr>
              <a:t>Oddaljenost od Zemlje ~150 milijonov km </a:t>
            </a:r>
          </a:p>
          <a:p>
            <a:pPr>
              <a:buFont typeface="Times New Roman" panose="02020603050405020304" pitchFamily="18" charset="0"/>
              <a:buChar char="☼"/>
            </a:pPr>
            <a:r>
              <a:rPr lang="sl-SI" altLang="sl-SI">
                <a:latin typeface="Comic Sans MS" panose="030F0702030302020204" pitchFamily="66" charset="0"/>
              </a:rPr>
              <a:t>Velikost ~ 1.392.000 km</a:t>
            </a:r>
          </a:p>
          <a:p>
            <a:pPr>
              <a:buFont typeface="Times New Roman" panose="02020603050405020304" pitchFamily="18" charset="0"/>
              <a:buChar char="☼"/>
            </a:pPr>
            <a:r>
              <a:rPr lang="sl-SI" altLang="sl-SI">
                <a:latin typeface="Comic Sans MS" panose="030F0702030302020204" pitchFamily="66" charset="0"/>
              </a:rPr>
              <a:t>Povprečna površinska temperatura je</a:t>
            </a:r>
            <a:br>
              <a:rPr lang="sl-SI" altLang="sl-SI">
                <a:latin typeface="Comic Sans MS" panose="030F0702030302020204" pitchFamily="66" charset="0"/>
              </a:rPr>
            </a:br>
            <a:r>
              <a:rPr lang="sl-SI" altLang="sl-SI">
                <a:latin typeface="Comic Sans MS" panose="030F0702030302020204" pitchFamily="66" charset="0"/>
              </a:rPr>
              <a:t>5500 °C, temperatura jedra pa je okoli </a:t>
            </a:r>
            <a:br>
              <a:rPr lang="sl-SI" altLang="sl-SI">
                <a:latin typeface="Comic Sans MS" panose="030F0702030302020204" pitchFamily="66" charset="0"/>
              </a:rPr>
            </a:br>
            <a:r>
              <a:rPr lang="sl-SI" altLang="sl-SI">
                <a:latin typeface="Comic Sans MS" panose="030F0702030302020204" pitchFamily="66" charset="0"/>
              </a:rPr>
              <a:t>15 milijonov °C.</a:t>
            </a:r>
          </a:p>
          <a:p>
            <a:pPr>
              <a:buFont typeface="Times New Roman" panose="02020603050405020304" pitchFamily="18" charset="0"/>
              <a:buChar char="☼"/>
            </a:pPr>
            <a:r>
              <a:rPr lang="sl-SI" altLang="sl-SI" sz="3200">
                <a:latin typeface="Comic Sans MS" panose="030F0702030302020204" pitchFamily="66" charset="0"/>
              </a:rPr>
              <a:t>Potuje s hitrostjo 300.000 km/s.</a:t>
            </a:r>
          </a:p>
          <a:p>
            <a:pPr>
              <a:buFont typeface="Times New Roman" panose="02020603050405020304" pitchFamily="18" charset="0"/>
              <a:buChar char="☼"/>
            </a:pPr>
            <a:r>
              <a:rPr lang="sl-SI" altLang="sl-SI" sz="3200">
                <a:latin typeface="Comic Sans MS" panose="030F0702030302020204" pitchFamily="66" charset="0"/>
              </a:rPr>
              <a:t>Sonce ima kar 99.87% skupne mase celega sončnega sistema.</a:t>
            </a:r>
          </a:p>
          <a:p>
            <a:pPr>
              <a:buFont typeface="Wingdings 2" panose="05020102010507070707" pitchFamily="18" charset="2"/>
              <a:buNone/>
            </a:pPr>
            <a:endParaRPr lang="de-DE" altLang="sl-SI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2">
            <a:extLst>
              <a:ext uri="{FF2B5EF4-FFF2-40B4-BE49-F238E27FC236}">
                <a16:creationId xmlns:a16="http://schemas.microsoft.com/office/drawing/2014/main" id="{195D96F2-D945-4344-9592-8285D9B1D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500063"/>
            <a:ext cx="8229600" cy="5500687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☼"/>
            </a:pPr>
            <a:r>
              <a:rPr lang="sl-SI" altLang="sl-SI">
                <a:latin typeface="Comic Sans MS" panose="030F0702030302020204" pitchFamily="66" charset="0"/>
              </a:rPr>
              <a:t>Sonce že milijarde let neprestano pošilja svojo energijo v okoliški prostor, ki se sprošča v obliki elektromagnetnih valovanj S tem izgublja veliko svoje mase. Vendar pa naj bi v 10 milijardah let izgubilo le 0.07 % svoje mase.</a:t>
            </a:r>
          </a:p>
          <a:p>
            <a:pPr>
              <a:buFont typeface="Times New Roman" panose="02020603050405020304" pitchFamily="18" charset="0"/>
              <a:buChar char="☼"/>
            </a:pPr>
            <a:r>
              <a:rPr lang="sl-SI" altLang="sl-SI">
                <a:latin typeface="Comic Sans MS" panose="030F0702030302020204" pitchFamily="66" charset="0"/>
              </a:rPr>
              <a:t>Osnovno gorivo je vodik, katerega ima Sonce v zadostnih količinah še najmanj za 5 milijard let. </a:t>
            </a:r>
            <a:endParaRPr lang="de-DE" altLang="sl-SI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D7CB08-E1EF-43C3-98E2-0172330C6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Prerez sonca</a:t>
            </a:r>
            <a:endParaRPr lang="de-DE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026" name="Picture 2" descr="C:\Users\REBEKA\Documents\My Scans\scan0002.jpg">
            <a:extLst>
              <a:ext uri="{FF2B5EF4-FFF2-40B4-BE49-F238E27FC236}">
                <a16:creationId xmlns:a16="http://schemas.microsoft.com/office/drawing/2014/main" id="{764823A6-2130-4D6C-A4BD-04BB255DCA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8938" y="1490663"/>
            <a:ext cx="6215062" cy="5367337"/>
          </a:xfrm>
        </p:spPr>
      </p:pic>
      <p:sp>
        <p:nvSpPr>
          <p:cNvPr id="13316" name="PoljeZBesedilom 4">
            <a:extLst>
              <a:ext uri="{FF2B5EF4-FFF2-40B4-BE49-F238E27FC236}">
                <a16:creationId xmlns:a16="http://schemas.microsoft.com/office/drawing/2014/main" id="{9DED29C1-2B29-41D7-8094-DAFB8AF53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214438"/>
            <a:ext cx="2643188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sl-SI" altLang="sl-SI" sz="2400">
                <a:latin typeface="Comic Sans MS" panose="030F0702030302020204" pitchFamily="66" charset="0"/>
              </a:rPr>
              <a:t>Sončne pege so "hladna" območja, okoli 4000 °C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>
                <a:latin typeface="Comic Sans MS" panose="030F0702030302020204" pitchFamily="66" charset="0"/>
              </a:rPr>
              <a:t>Fotosfera-vidno površje sonca~prihaja največ sevanja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400">
                <a:latin typeface="Comic Sans MS" panose="030F0702030302020204" pitchFamily="66" charset="0"/>
              </a:rPr>
              <a:t>Kromosfera - plast sončeve atmosfere</a:t>
            </a:r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sl-SI" altLang="sl-SI"/>
          </a:p>
          <a:p>
            <a:pPr>
              <a:buFont typeface="Arial" panose="020B0604020202020204" pitchFamily="34" charset="0"/>
              <a:buChar char="•"/>
            </a:pPr>
            <a:endParaRPr lang="de-DE" altLang="sl-SI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ončeva pega ">
            <a:extLst>
              <a:ext uri="{FF2B5EF4-FFF2-40B4-BE49-F238E27FC236}">
                <a16:creationId xmlns:a16="http://schemas.microsoft.com/office/drawing/2014/main" id="{F42EA49D-C772-4292-BBE0-BFBD62CF3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00063"/>
            <a:ext cx="320516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PoljeZBesedilom 4">
            <a:extLst>
              <a:ext uri="{FF2B5EF4-FFF2-40B4-BE49-F238E27FC236}">
                <a16:creationId xmlns:a16="http://schemas.microsoft.com/office/drawing/2014/main" id="{0E62ECCB-22BF-4910-9F14-4BF624DBA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357563"/>
            <a:ext cx="4929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sl-SI" altLang="sl-SI" sz="2800">
                <a:latin typeface="Comic Sans MS" panose="030F0702030302020204" pitchFamily="66" charset="0"/>
                <a:ea typeface="MV Boli" panose="02000500030200090000" pitchFamily="2" charset="0"/>
                <a:cs typeface="MV Boli" panose="02000500030200090000" pitchFamily="2" charset="0"/>
              </a:rPr>
              <a:t>Son</a:t>
            </a:r>
            <a:r>
              <a:rPr lang="sl-SI" altLang="sl-SI" sz="2800" b="1">
                <a:latin typeface="Comic Sans MS" panose="030F0702030302020204" pitchFamily="66" charset="0"/>
                <a:ea typeface="MV Boli" panose="02000500030200090000" pitchFamily="2" charset="0"/>
                <a:cs typeface="MV Boli" panose="02000500030200090000" pitchFamily="2" charset="0"/>
              </a:rPr>
              <a:t>č</a:t>
            </a:r>
            <a:r>
              <a:rPr lang="sl-SI" altLang="sl-SI" sz="2800">
                <a:latin typeface="Comic Sans MS" panose="030F0702030302020204" pitchFamily="66" charset="0"/>
                <a:ea typeface="MV Boli" panose="02000500030200090000" pitchFamily="2" charset="0"/>
                <a:cs typeface="MV Boli" panose="02000500030200090000" pitchFamily="2" charset="0"/>
              </a:rPr>
              <a:t>eve pege</a:t>
            </a:r>
            <a:endParaRPr lang="de-DE" altLang="sl-SI" sz="2800">
              <a:latin typeface="Comic Sans MS" panose="030F0702030302020204" pitchFamily="66" charset="0"/>
              <a:ea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4340" name="Picture 3" descr="sončeve pege">
            <a:extLst>
              <a:ext uri="{FF2B5EF4-FFF2-40B4-BE49-F238E27FC236}">
                <a16:creationId xmlns:a16="http://schemas.microsoft.com/office/drawing/2014/main" id="{B0F49A61-C4AC-4F81-B1BF-40EA3BA0C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71563"/>
            <a:ext cx="297180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C:\Users\REBEKA\Documents\sonce\sonce1.jpg">
            <a:extLst>
              <a:ext uri="{FF2B5EF4-FFF2-40B4-BE49-F238E27FC236}">
                <a16:creationId xmlns:a16="http://schemas.microsoft.com/office/drawing/2014/main" id="{387FAB01-247B-4090-B781-53A3B5778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071938"/>
            <a:ext cx="29876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F1C1E6D-7915-494D-804A-8BFDC4206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t="21558" r="7413" b="26945"/>
          <a:stretch>
            <a:fillRect/>
          </a:stretch>
        </p:blipFill>
        <p:spPr bwMode="auto">
          <a:xfrm>
            <a:off x="4500563" y="2928938"/>
            <a:ext cx="4643437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1DDD84E9-2F81-40E3-9F0C-5C58D2AE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  <a:latin typeface="Kristen ITC" pitchFamily="66" charset="0"/>
              </a:rPr>
              <a:t>Povr</a:t>
            </a:r>
            <a:r>
              <a:rPr lang="sl-SI" sz="3600" dirty="0">
                <a:solidFill>
                  <a:schemeClr val="accent1">
                    <a:tint val="83000"/>
                    <a:satMod val="150000"/>
                  </a:schemeClr>
                </a:solidFill>
                <a:latin typeface="Kristen ITC" pitchFamily="66" charset="0"/>
              </a:rPr>
              <a:t>š</a:t>
            </a: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  <a:latin typeface="Kristen ITC" pitchFamily="66" charset="0"/>
              </a:rPr>
              <a:t>ina </a:t>
            </a:r>
            <a:endParaRPr lang="de-DE" dirty="0">
              <a:solidFill>
                <a:schemeClr val="accent1">
                  <a:tint val="83000"/>
                  <a:satMod val="150000"/>
                </a:schemeClr>
              </a:solidFill>
              <a:latin typeface="Kristen ITC" pitchFamily="66" charset="0"/>
            </a:endParaRPr>
          </a:p>
        </p:txBody>
      </p:sp>
      <p:sp>
        <p:nvSpPr>
          <p:cNvPr id="15364" name="Ograda vsebine 2">
            <a:extLst>
              <a:ext uri="{FF2B5EF4-FFF2-40B4-BE49-F238E27FC236}">
                <a16:creationId xmlns:a16="http://schemas.microsoft.com/office/drawing/2014/main" id="{FE8D8ECB-95A6-4498-8EA2-7F14F916E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7313"/>
            <a:ext cx="8229600" cy="4572000"/>
          </a:xfrm>
        </p:spPr>
        <p:txBody>
          <a:bodyPr/>
          <a:lstStyle/>
          <a:p>
            <a:r>
              <a:rPr lang="sl-SI" altLang="sl-SI">
                <a:latin typeface="Comic Sans MS" panose="030F0702030302020204" pitchFamily="66" charset="0"/>
              </a:rPr>
              <a:t>Je mehurčkasta gmota zelo vročega plina, ki se stalno premika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Visoki izbruhi žarečega plina so protuberance</a:t>
            </a:r>
          </a:p>
          <a:p>
            <a:r>
              <a:rPr lang="sl-SI" altLang="sl-SI">
                <a:latin typeface="Comic Sans MS" panose="030F0702030302020204" pitchFamily="66" charset="0"/>
              </a:rPr>
              <a:t>Eksplozije električno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>
                <a:latin typeface="Comic Sans MS" panose="030F0702030302020204" pitchFamily="66" charset="0"/>
              </a:rPr>
              <a:t>nabitih delcev so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>
                <a:latin typeface="Comic Sans MS" panose="030F0702030302020204" pitchFamily="66" charset="0"/>
              </a:rPr>
              <a:t>sončevi blišči</a:t>
            </a:r>
            <a:endParaRPr lang="de-DE" altLang="sl-SI">
              <a:latin typeface="Comic Sans MS" panose="030F0702030302020204" pitchFamily="66" charset="0"/>
            </a:endParaRPr>
          </a:p>
        </p:txBody>
      </p:sp>
      <p:pic>
        <p:nvPicPr>
          <p:cNvPr id="5" name="Picture 7" descr="C:\Users\REBEKA\Documents\sonce\Google rezultat iskanja slik za http--www_akropola_org-App_Upload-image-zanimivosti-Zemljin%20magnetni%20scit-solar-wind1_jpg_datoteke\zanimivost_datoteke\soncni-veter.jpg">
            <a:extLst>
              <a:ext uri="{FF2B5EF4-FFF2-40B4-BE49-F238E27FC236}">
                <a16:creationId xmlns:a16="http://schemas.microsoft.com/office/drawing/2014/main" id="{2C70D76A-B848-4567-95BB-B0F24C4C4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943475"/>
            <a:ext cx="29337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EBEKA\Documents\sonce\Google rezultat iskanja slik za http--www_umich_edu-~lowbrows-astrophotos-aurora-aurora4_jpg_datoteke\aurora1_datoteke\lowbrow+man.gif">
            <a:extLst>
              <a:ext uri="{FF2B5EF4-FFF2-40B4-BE49-F238E27FC236}">
                <a16:creationId xmlns:a16="http://schemas.microsoft.com/office/drawing/2014/main" id="{DB5E67F8-5425-4E7F-843A-CCC636A15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28625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191434E-BA1A-4B32-85AD-8DAC6386D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Opozorila:</a:t>
            </a:r>
            <a:endParaRPr lang="de-DE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AA4A159-ADE0-4166-AC61-569902E28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285875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b="1" dirty="0">
                <a:latin typeface="Tempus Sans ITC" pitchFamily="82" charset="0"/>
              </a:rPr>
              <a:t>Za opazovanje Sonca in mrka veljajo posebni zaščitni ukrepi za oči, saj že kratkotrajen nezaščiten pogled v Sonce povzroči nepopravljivo poškodbo vida. Za opazovanje uporabljamo posebna očala s filtri ali temna varilska stekla . Nikakor ne smemo uporabiti sončnih očal, saj ti ne jamčijo primerne zaščite.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sl-SI" b="1" dirty="0">
                <a:latin typeface="Tempus Sans ITC" pitchFamily="82" charset="0"/>
              </a:rPr>
              <a:t>Predvsem pa Sonca ne smemo opazovati skozi optične naprave, ki niso zaščitene </a:t>
            </a:r>
            <a:br>
              <a:rPr lang="sl-SI" b="1" dirty="0">
                <a:latin typeface="Tempus Sans ITC" pitchFamily="82" charset="0"/>
              </a:rPr>
            </a:br>
            <a:r>
              <a:rPr lang="sl-SI" b="1" dirty="0">
                <a:latin typeface="Tempus Sans ITC" pitchFamily="82" charset="0"/>
              </a:rPr>
              <a:t>z ustreznim filtrom, saj lahko v </a:t>
            </a:r>
            <a:br>
              <a:rPr lang="sl-SI" b="1" dirty="0">
                <a:latin typeface="Tempus Sans ITC" pitchFamily="82" charset="0"/>
              </a:rPr>
            </a:br>
            <a:r>
              <a:rPr lang="sl-SI" b="1" dirty="0">
                <a:latin typeface="Tempus Sans ITC" pitchFamily="82" charset="0"/>
              </a:rPr>
              <a:t>trenutku oslepimo!!! </a:t>
            </a:r>
            <a:br>
              <a:rPr lang="sl-SI" b="1" dirty="0">
                <a:latin typeface="Tempus Sans ITC" pitchFamily="82" charset="0"/>
              </a:rPr>
            </a:br>
            <a:endParaRPr lang="sl-SI" b="1" dirty="0">
              <a:latin typeface="Tempus Sans ITC" pitchFamily="82" charset="0"/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de-DE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ončev mrk, 11.8.1999, Madžarska, &#10;posnela: Peter Mihor, Zorko Vičar.">
            <a:extLst>
              <a:ext uri="{FF2B5EF4-FFF2-40B4-BE49-F238E27FC236}">
                <a16:creationId xmlns:a16="http://schemas.microsoft.com/office/drawing/2014/main" id="{F18B5449-5C6D-45F0-A58B-B4C3F90CF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REBEKA\Documents\My Scans\scan0003.jpg">
            <a:extLst>
              <a:ext uri="{FF2B5EF4-FFF2-40B4-BE49-F238E27FC236}">
                <a16:creationId xmlns:a16="http://schemas.microsoft.com/office/drawing/2014/main" id="{AB29E8A7-6817-4237-AEBF-F97A24D0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748213"/>
            <a:ext cx="6162675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CEE4FD5-57FF-4AF4-AC02-43EB3B43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-214338"/>
            <a:ext cx="822960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  <a:latin typeface="Lucida Handwriting" pitchFamily="66" charset="0"/>
                <a:cs typeface="MV Boli" pitchFamily="2" charset="0"/>
              </a:rPr>
              <a:t>Son</a:t>
            </a:r>
            <a:r>
              <a:rPr lang="sl-SI" sz="4400" dirty="0">
                <a:solidFill>
                  <a:schemeClr val="accent1">
                    <a:tint val="83000"/>
                    <a:satMod val="150000"/>
                  </a:schemeClr>
                </a:solidFill>
                <a:latin typeface="Lucida Handwriting" pitchFamily="66" charset="0"/>
                <a:cs typeface="MV Boli" pitchFamily="2" charset="0"/>
              </a:rPr>
              <a:t>č</a:t>
            </a: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  <a:latin typeface="Lucida Handwriting" pitchFamily="66" charset="0"/>
                <a:cs typeface="MV Boli" pitchFamily="2" charset="0"/>
              </a:rPr>
              <a:t>ev mrk</a:t>
            </a:r>
            <a:endParaRPr lang="de-DE" dirty="0">
              <a:solidFill>
                <a:schemeClr val="accent1">
                  <a:tint val="83000"/>
                  <a:satMod val="150000"/>
                </a:schemeClr>
              </a:solidFill>
              <a:latin typeface="Lucida Handwriting" pitchFamily="66" charset="0"/>
              <a:cs typeface="MV Boli" pitchFamily="2" charset="0"/>
            </a:endParaRPr>
          </a:p>
        </p:txBody>
      </p:sp>
      <p:sp>
        <p:nvSpPr>
          <p:cNvPr id="17413" name="Ograda vsebine 2">
            <a:extLst>
              <a:ext uri="{FF2B5EF4-FFF2-40B4-BE49-F238E27FC236}">
                <a16:creationId xmlns:a16="http://schemas.microsoft.com/office/drawing/2014/main" id="{16B3ED14-3C3A-46E5-B38F-C79401287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72000"/>
          </a:xfrm>
        </p:spPr>
        <p:txBody>
          <a:bodyPr/>
          <a:lstStyle/>
          <a:p>
            <a:r>
              <a:rPr lang="sl-SI" altLang="sl-SI" sz="2800">
                <a:latin typeface="Comic Sans MS" panose="030F0702030302020204" pitchFamily="66" charset="0"/>
              </a:rPr>
              <a:t>Sončev mrk nastane, ko ležijo Sonce, Luna in Zemlja na isti premici in je Luna v sredini. Gledano z Zemlje Luna zakriva svetlobo s Sonca. Popoln Sončev Mrk je na zelo majhnem območju.</a:t>
            </a:r>
          </a:p>
          <a:p>
            <a:r>
              <a:rPr lang="sl-SI" altLang="sl-SI" sz="2800">
                <a:latin typeface="Comic Sans MS" panose="030F0702030302020204" pitchFamily="66" charset="0"/>
              </a:rPr>
              <a:t>Poznamo tri vrste mrkov: popolnega, delnega in kolobarjastega.</a:t>
            </a:r>
          </a:p>
          <a:p>
            <a:endParaRPr lang="de-DE" altLang="sl-SI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metniško">
  <a:themeElements>
    <a:clrScheme name="sončno">
      <a:dk1>
        <a:srgbClr val="F2A742"/>
      </a:dk1>
      <a:lt1>
        <a:srgbClr val="FFFF65"/>
      </a:lt1>
      <a:dk2>
        <a:srgbClr val="905609"/>
      </a:dk2>
      <a:lt2>
        <a:srgbClr val="FF9933"/>
      </a:lt2>
      <a:accent1>
        <a:srgbClr val="FFFF00"/>
      </a:accent1>
      <a:accent2>
        <a:srgbClr val="FF0000"/>
      </a:accent2>
      <a:accent3>
        <a:srgbClr val="F8EF3C"/>
      </a:accent3>
      <a:accent4>
        <a:srgbClr val="F2A742"/>
      </a:accent4>
      <a:accent5>
        <a:srgbClr val="F2A742"/>
      </a:accent5>
      <a:accent6>
        <a:srgbClr val="FDBB37"/>
      </a:accent6>
      <a:hlink>
        <a:srgbClr val="B367FF"/>
      </a:hlink>
      <a:folHlink>
        <a:srgbClr val="932968"/>
      </a:folHlink>
    </a:clrScheme>
    <a:fontScheme name="Umetnišk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Umetnišk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430</Words>
  <Application>Microsoft Office PowerPoint</Application>
  <PresentationFormat>On-screen Show (4:3)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Australian Sunrise</vt:lpstr>
      <vt:lpstr>Century Gothic</vt:lpstr>
      <vt:lpstr>Comic Sans MS</vt:lpstr>
      <vt:lpstr>Kristen ITC</vt:lpstr>
      <vt:lpstr>Lucida Handwriting</vt:lpstr>
      <vt:lpstr>MV Boli</vt:lpstr>
      <vt:lpstr>Tempus Sans ITC</vt:lpstr>
      <vt:lpstr>Times New Roman</vt:lpstr>
      <vt:lpstr>Verdana</vt:lpstr>
      <vt:lpstr>Wingdings</vt:lpstr>
      <vt:lpstr>Wingdings 2</vt:lpstr>
      <vt:lpstr>Umetniško</vt:lpstr>
      <vt:lpstr>SONCE</vt:lpstr>
      <vt:lpstr>PowerPoint Presentation</vt:lpstr>
      <vt:lpstr>PowerPoint Presentation</vt:lpstr>
      <vt:lpstr>PowerPoint Presentation</vt:lpstr>
      <vt:lpstr>Prerez sonca</vt:lpstr>
      <vt:lpstr>PowerPoint Presentation</vt:lpstr>
      <vt:lpstr>Površina </vt:lpstr>
      <vt:lpstr>Opozorila:</vt:lpstr>
      <vt:lpstr>Sončev mrk</vt:lpstr>
      <vt:lpstr>Sončni mrk</vt:lpstr>
      <vt:lpstr>PowerPoint Presentation</vt:lpstr>
      <vt:lpstr>Polarni sij </vt:lpstr>
      <vt:lpstr>PowerPoint Presentation</vt:lpstr>
      <vt:lpstr>Viri:</vt:lpstr>
      <vt:lpstr>PowerPoint Presentation</vt:lpstr>
      <vt:lpstr>HVALA ZA POZORNOST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2019-05-30T09:26:10Z</dcterms:created>
  <dcterms:modified xsi:type="dcterms:W3CDTF">2019-05-30T09:26:11Z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