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2" r:id="rId10"/>
    <p:sldId id="263" r:id="rId11"/>
    <p:sldId id="261" r:id="rId12"/>
    <p:sldId id="264" r:id="rId13"/>
    <p:sldId id="270" r:id="rId14"/>
    <p:sldId id="269" r:id="rId15"/>
    <p:sldId id="271" r:id="rId16"/>
    <p:sldId id="265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8" autoAdjust="0"/>
    <p:restoredTop sz="94660"/>
  </p:normalViewPr>
  <p:slideViewPr>
    <p:cSldViewPr>
      <p:cViewPr varScale="1">
        <p:scale>
          <a:sx n="104" d="100"/>
          <a:sy n="104" d="100"/>
        </p:scale>
        <p:origin x="10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A31A180-95A3-4119-880D-3DD0031C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C430-FF98-475D-A1EF-911DF2F572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A03A53A-3479-4B95-A100-E555C3FD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A3DEA17-EBD7-4CD9-8AE0-C1D394B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32CF-203A-4ACD-9E45-97D9B16873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68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37A131C-AE85-4D2F-B736-EE0912D3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6F88-0E12-42F6-A266-E144FCF1ACA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30307F0-74AA-45C3-B780-ADEB17A3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65B7CE7-467A-46CE-B523-79919A0E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22C7B-4D4D-4422-A580-BB071426E4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52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8CA0ABF-84DB-4A43-A559-12824BF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6CCF-49F3-49BC-9266-9956C282619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CAC9A8-3553-4F58-806D-EE985A98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ED26F96-F9C6-4651-AEA6-FE0AF9E1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661B-E92F-4CD4-B4D0-767008DBC2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683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5AF2740-84AD-490E-A9A1-314C3EA1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B3B4-F477-4760-8B78-82060C52567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E15ACD-7361-4929-B2FB-0137A2CE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3E91FA6-9DC6-4678-9F0D-98E044FD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89A8-8CEB-48C5-87B6-C585C1688C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848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3E6BAF5-48DC-4405-9E34-954A689F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F6C5-5ADB-44C1-93CB-631427D4847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D3FCAE8-49BA-43D8-AB63-AE4FAF38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C7A4FC-765C-4BBD-8BE9-A6B7B497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1733-9C75-467F-A33C-6A13E6F6C5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615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6FEFB52-5C24-48FD-827B-87E2B82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E6C-3485-472A-9E32-D83F2F6B59D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253DAC4-96A4-431E-B26D-43B357AC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3D4C2F8-232F-4031-8741-93801DB3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CBC37-A539-4A01-8217-0C350BB4FD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121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6B54E93-BF93-4FD9-99BD-B9FDA740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CFDC-CF79-4482-A7E7-85174F5985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CC18A98-E2A2-4400-B6DD-F563EBEC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C0008CC-B68D-4F7F-9FBE-0386ED39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15F9-27B3-4B88-933E-9E9A405064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94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38B6220-ED31-4482-99B2-3566EF52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184C-12BE-43A4-B09F-6CC705EE3E8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F632217-BC13-4F0C-9338-849518F6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A7FEC82-8938-44C3-939D-5EAD2A5A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37D5-1FC5-415E-AC56-54961ACAF3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49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457FB41A-3816-4015-8029-1EE8DD50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9F99-0773-4ED3-B929-1D3FA05A25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B8F691F-39EF-4A8B-AC28-F4870AC2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ED2F85A-71C6-426A-9C24-AF7538B6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C0C71-EF50-41DC-A86A-F0FD0C9EAF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370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E42A838-5603-4641-8F60-61AF7B3C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66D6-0C7A-425C-B540-BF6969543D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C362C3B-85B8-46A5-BCA2-C63AD3EF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3C2A0EA-816F-4068-B4B9-36D67385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5FA94-2796-489A-AC24-8FB129FDB8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66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0BAE7B2-2C8C-4A70-BA83-AC183260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BEED-FAD4-4450-99E4-BE4AEE09176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A0B3B20-18BF-48DF-B30E-19483500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B586084-2C7D-4E1D-8AA9-9FD493B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0973-CDCA-4621-B9D6-670EC6D478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908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4D354D6-10C5-4BDE-8B7D-3590436835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1900D74E-83F8-42FF-8DF3-3DFD1262D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F276BB5-755F-477A-9188-A0EB0DDAC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7CE28-8B88-4CD1-AAAF-E42167AEF7A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D049B3E-A170-4905-AAB3-4A3F8316A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7172A3F-7333-4103-87DA-95F3FBCC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BA57D4-F356-4FC4-A17B-817E7FDAB2A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B16D019E-5CFD-449B-8B5D-F1EBFFDE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8000">
                <a:cs typeface="Arial" panose="020B0604020202020204" pitchFamily="34" charset="0"/>
              </a:rPr>
              <a:t>SONCE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429C2692-9DC2-4090-A3A7-2FB95E853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3500438"/>
            <a:ext cx="6400800" cy="1752600"/>
          </a:xfrm>
        </p:spPr>
        <p:txBody>
          <a:bodyPr/>
          <a:lstStyle/>
          <a:p>
            <a:pPr eaLnBrk="1" hangingPunct="1"/>
            <a:endParaRPr lang="sl-SI" altLang="sl-SI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052" name="Slika 7" descr="sun_clipart_1.gif">
            <a:extLst>
              <a:ext uri="{FF2B5EF4-FFF2-40B4-BE49-F238E27FC236}">
                <a16:creationId xmlns:a16="http://schemas.microsoft.com/office/drawing/2014/main" id="{EF52C3A7-FD74-49B4-95BC-DE2126B2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F3FEC61A-D70C-48C7-88EA-3F878625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/>
              <a:t>Sončeve pege so lahko ogromne. Največja znana je iz aprila 1947. Ko je bila največja, je pokrila območje, večje od 18 milijard kvadratnih kilometrov. </a:t>
            </a:r>
          </a:p>
        </p:txBody>
      </p:sp>
      <p:pic>
        <p:nvPicPr>
          <p:cNvPr id="11267" name="Slika 4" descr="sun_clipart_1.gif">
            <a:extLst>
              <a:ext uri="{FF2B5EF4-FFF2-40B4-BE49-F238E27FC236}">
                <a16:creationId xmlns:a16="http://schemas.microsoft.com/office/drawing/2014/main" id="{9D8A0DB4-0582-4FAD-BD84-67C7A1B3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Slika 5" descr="Sončeve pege.jpg">
            <a:extLst>
              <a:ext uri="{FF2B5EF4-FFF2-40B4-BE49-F238E27FC236}">
                <a16:creationId xmlns:a16="http://schemas.microsoft.com/office/drawing/2014/main" id="{F2E3FF2D-7608-4C57-8AD9-6AD1C08D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84538"/>
            <a:ext cx="3489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FF5583F4-5718-45F7-A285-AF8DA579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BLIŠČI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E3B4B99-44AF-4D25-9B9F-6F3EE6873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Blišči se navadno, a ne vedno, pojavljajo nad dejavnimi skupinami Sončnih peg. Redko jih vidimo v običajni svetlobi, zato moramo za njihovo opazovanje uporabiti spektroskopsko opremo. </a:t>
            </a:r>
          </a:p>
        </p:txBody>
      </p:sp>
      <p:pic>
        <p:nvPicPr>
          <p:cNvPr id="12292" name="Slika 3" descr="sun_clipart_1.gif">
            <a:extLst>
              <a:ext uri="{FF2B5EF4-FFF2-40B4-BE49-F238E27FC236}">
                <a16:creationId xmlns:a16="http://schemas.microsoft.com/office/drawing/2014/main" id="{9B8E85E5-FEA1-436D-A23D-C2615200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4" descr="sončev blišč.gif">
            <a:extLst>
              <a:ext uri="{FF2B5EF4-FFF2-40B4-BE49-F238E27FC236}">
                <a16:creationId xmlns:a16="http://schemas.microsoft.com/office/drawing/2014/main" id="{52235293-E7E9-47C1-8D14-3A16423B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05263"/>
            <a:ext cx="3238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942CCBD6-D362-4D49-9868-9E5647DA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/>
              <a:t>Živijo zelo malo časa, ponavadi približno 20 minut, le redki pa do ene ure. Zaradi njih nastanejo udarni valovi k kromosferi in koroni. S Sonca lahko odnesejo veliko snovi; temperature v njih lahko narastejo na nekaj milijonov stopinj Celzija.</a:t>
            </a:r>
          </a:p>
        </p:txBody>
      </p:sp>
      <p:pic>
        <p:nvPicPr>
          <p:cNvPr id="13315" name="Slika 5" descr="sun_clipart_1.gif">
            <a:extLst>
              <a:ext uri="{FF2B5EF4-FFF2-40B4-BE49-F238E27FC236}">
                <a16:creationId xmlns:a16="http://schemas.microsoft.com/office/drawing/2014/main" id="{BB34C1F2-5232-47B5-9585-7DAC6CD4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2009BF3B-D448-4056-A4F7-5CAF31FA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SONČEV VETER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D80F4033-778B-48E0-B2A8-87A0B554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Sončev veter je tok nabitih delcev (elektroni in protoni). Prihajajo iz zgornje atmosfere Sonca. Sončev veter je povezan z več drugimi pojavi. Povzroča geomagnetne viharje, ki lahko motijo oskrbo z elektriko na Zemlji. Zaradi nabitih delcev nastane tudi polarni sij.</a:t>
            </a:r>
          </a:p>
        </p:txBody>
      </p:sp>
      <p:pic>
        <p:nvPicPr>
          <p:cNvPr id="14340" name="Slika 3" descr="sun_clipart_1.gif">
            <a:extLst>
              <a:ext uri="{FF2B5EF4-FFF2-40B4-BE49-F238E27FC236}">
                <a16:creationId xmlns:a16="http://schemas.microsoft.com/office/drawing/2014/main" id="{F30F39D9-ED97-4A1F-A0CD-679DA274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sončev veter1.jpg">
            <a:extLst>
              <a:ext uri="{FF2B5EF4-FFF2-40B4-BE49-F238E27FC236}">
                <a16:creationId xmlns:a16="http://schemas.microsoft.com/office/drawing/2014/main" id="{EFCCB735-8580-4503-90AB-F52F5A882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5" descr="sončev veter2.jpg">
            <a:extLst>
              <a:ext uri="{FF2B5EF4-FFF2-40B4-BE49-F238E27FC236}">
                <a16:creationId xmlns:a16="http://schemas.microsoft.com/office/drawing/2014/main" id="{30F9AA4A-55BF-4DE4-B4DC-8CE076F44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26558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E546E165-2D36-4A9B-97A9-86A0E39A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POLARNI SIJ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78B02CA-5A1C-431F-9AFD-C5517186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Polarni sij imenujemo tudi Aurora. To je pojav, viden ponoči, v zgornjih delih ozračja. Pojavlja se na višini 100 km. Opazujemo ga lahko predvsem na severnem in južnem polu. Na severnem polu ga imenujemo aurora borealis, na južnem pa aurora australis.</a:t>
            </a:r>
          </a:p>
        </p:txBody>
      </p:sp>
      <p:pic>
        <p:nvPicPr>
          <p:cNvPr id="15364" name="Slika 5" descr="sun_clipart_1.gif">
            <a:extLst>
              <a:ext uri="{FF2B5EF4-FFF2-40B4-BE49-F238E27FC236}">
                <a16:creationId xmlns:a16="http://schemas.microsoft.com/office/drawing/2014/main" id="{4E24F870-953F-4332-8E01-988089AE2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3" descr="polarni sij se muva.gif">
            <a:extLst>
              <a:ext uri="{FF2B5EF4-FFF2-40B4-BE49-F238E27FC236}">
                <a16:creationId xmlns:a16="http://schemas.microsoft.com/office/drawing/2014/main" id="{1428697F-668A-41FC-9FB2-CD9AD9B5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Slika 4" descr="aurora borealis-polarni sij btw.jpg">
            <a:extLst>
              <a:ext uri="{FF2B5EF4-FFF2-40B4-BE49-F238E27FC236}">
                <a16:creationId xmlns:a16="http://schemas.microsoft.com/office/drawing/2014/main" id="{A6529678-BD24-4FD5-87A6-F7570E7D1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317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5" descr="aurora borealis-polarni sij btw-1.jpg">
            <a:extLst>
              <a:ext uri="{FF2B5EF4-FFF2-40B4-BE49-F238E27FC236}">
                <a16:creationId xmlns:a16="http://schemas.microsoft.com/office/drawing/2014/main" id="{3DB7B310-3AE3-455D-A2A8-C3A0C91DE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3354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9536A172-1688-4F75-B879-EF11B94C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VIRI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522B316E-0BBD-40EA-A84F-2E613C25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Patrick Moore, Atlas vesolja, Mladinska knjiga, Ljubljana 1999</a:t>
            </a:r>
          </a:p>
          <a:p>
            <a:pPr eaLnBrk="1" hangingPunct="1"/>
            <a:r>
              <a:rPr lang="sl-SI" altLang="sl-SI" sz="2800"/>
              <a:t>Wikipedija (20.11.2011)</a:t>
            </a:r>
          </a:p>
          <a:p>
            <a:pPr eaLnBrk="1" hangingPunct="1"/>
            <a:r>
              <a:rPr lang="sl-SI" altLang="sl-SI" sz="2800"/>
              <a:t>Google slike: Sončev mrk, Sončeve protuberance,</a:t>
            </a:r>
            <a:r>
              <a:rPr lang="sl-SI" altLang="sl-SI"/>
              <a:t> Sončeve pege, Polarni sij, Sončev veter (20.11.2011)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7412" name="Slika 3" descr="google slike.jpg">
            <a:extLst>
              <a:ext uri="{FF2B5EF4-FFF2-40B4-BE49-F238E27FC236}">
                <a16:creationId xmlns:a16="http://schemas.microsoft.com/office/drawing/2014/main" id="{83B6FDDE-220D-43E5-95E9-B4325EA2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2095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4" descr="wikipedija.jpg">
            <a:extLst>
              <a:ext uri="{FF2B5EF4-FFF2-40B4-BE49-F238E27FC236}">
                <a16:creationId xmlns:a16="http://schemas.microsoft.com/office/drawing/2014/main" id="{379E73E9-2A2A-4B6B-B996-EFFE47E0F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1152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0AB1671B-6EC8-4314-A607-920D2C40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cs typeface="Arial" panose="020B0604020202020204" pitchFamily="34" charset="0"/>
              </a:rPr>
              <a:t>NAŠA ZVEZDA-SONCE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616CE1AF-6EBD-43F5-A598-77C54FEA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>
                <a:cs typeface="Arial" panose="020B0604020202020204" pitchFamily="34" charset="0"/>
              </a:rPr>
              <a:t>Nam najbližja, največja in najpomembnejša za življenje zvezda v našem osončju je Sonce. Če bi Sonce ugasnilo bi kaj kmalu izumrli tudi ljudje na Zemlji. Okoli Sonca kroži osem planetov: Merkur, Venera, Zemlja, Mars, Jupiter, Saturn, Uran in Neptun.</a:t>
            </a:r>
          </a:p>
          <a:p>
            <a:pPr eaLnBrk="1" hangingPunct="1"/>
            <a:endParaRPr lang="sl-SI" altLang="sl-SI"/>
          </a:p>
        </p:txBody>
      </p:sp>
      <p:pic>
        <p:nvPicPr>
          <p:cNvPr id="3076" name="Slika 3" descr="sun_clipart_1.gif">
            <a:extLst>
              <a:ext uri="{FF2B5EF4-FFF2-40B4-BE49-F238E27FC236}">
                <a16:creationId xmlns:a16="http://schemas.microsoft.com/office/drawing/2014/main" id="{26B7B058-D1D6-4649-A5AB-0AB5EF76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65811A1-C012-436C-8A39-AA3D1EDA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OSNOVNI PODATKI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69D0884C-0534-4140-8704-A9BAC8EAA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Oddaljenost od Zemlje: 1 a.e.</a:t>
            </a:r>
          </a:p>
          <a:p>
            <a:pPr eaLnBrk="1" hangingPunct="1"/>
            <a:r>
              <a:rPr lang="sl-SI" altLang="sl-SI" sz="2800"/>
              <a:t>Masa: 1,9891 · 10</a:t>
            </a:r>
            <a:r>
              <a:rPr lang="sl-SI" altLang="sl-SI" sz="2800" baseline="30000"/>
              <a:t>30 </a:t>
            </a:r>
            <a:r>
              <a:rPr lang="sl-SI" altLang="sl-SI" sz="2800"/>
              <a:t>kg</a:t>
            </a:r>
          </a:p>
          <a:p>
            <a:pPr eaLnBrk="1" hangingPunct="1"/>
            <a:r>
              <a:rPr lang="sl-SI" altLang="sl-SI" sz="2800"/>
              <a:t>Temperatura jedra: 15.000.000 °C</a:t>
            </a:r>
          </a:p>
          <a:p>
            <a:pPr eaLnBrk="1" hangingPunct="1"/>
            <a:r>
              <a:rPr lang="sl-SI" altLang="sl-SI" sz="2800"/>
              <a:t>Temperatura na površju: 5.500 °C</a:t>
            </a:r>
          </a:p>
          <a:p>
            <a:pPr eaLnBrk="1" hangingPunct="1"/>
            <a:r>
              <a:rPr lang="sl-SI" altLang="sl-SI" sz="2800"/>
              <a:t>Premer: 1.392.000 km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	Sončna svetloba potuje do Zemlje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	približno 8 minut.</a:t>
            </a:r>
          </a:p>
        </p:txBody>
      </p:sp>
      <p:pic>
        <p:nvPicPr>
          <p:cNvPr id="4100" name="Slika 3" descr="sun_clipart_1.gif">
            <a:extLst>
              <a:ext uri="{FF2B5EF4-FFF2-40B4-BE49-F238E27FC236}">
                <a16:creationId xmlns:a16="http://schemas.microsoft.com/office/drawing/2014/main" id="{5D1D101D-AACC-43A3-B486-9B2A5C2C5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35966560-CFB4-479B-B057-1FB97490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ZGRADBA SONCA</a:t>
            </a:r>
          </a:p>
        </p:txBody>
      </p:sp>
      <p:pic>
        <p:nvPicPr>
          <p:cNvPr id="5123" name="Ograda vsebine 3" descr="scan0002.jpg">
            <a:extLst>
              <a:ext uri="{FF2B5EF4-FFF2-40B4-BE49-F238E27FC236}">
                <a16:creationId xmlns:a16="http://schemas.microsoft.com/office/drawing/2014/main" id="{FC768D9C-0662-43CB-9103-4EA97A579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557338"/>
            <a:ext cx="4389438" cy="4462462"/>
          </a:xfrm>
        </p:spPr>
      </p:pic>
      <p:pic>
        <p:nvPicPr>
          <p:cNvPr id="5124" name="Slika 4" descr="sun_clipart_1.gif">
            <a:extLst>
              <a:ext uri="{FF2B5EF4-FFF2-40B4-BE49-F238E27FC236}">
                <a16:creationId xmlns:a16="http://schemas.microsoft.com/office/drawing/2014/main" id="{6E8E925F-5881-4E56-B482-9557EEA6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08287A30-33B3-42F0-A261-125B3B8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SONČEVE PROTUBERANCE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55A07905-98D2-4289-A319-279E52F3A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V kromosferi imamo protuberance. Nekatere močno bruhajo tanke, navpične curke plina, ki se s površja poganjajo tudi do 10.000 km visoko v kromosfero.</a:t>
            </a:r>
          </a:p>
        </p:txBody>
      </p:sp>
      <p:pic>
        <p:nvPicPr>
          <p:cNvPr id="6148" name="Slika 3" descr="sun_clipart_1.gif">
            <a:extLst>
              <a:ext uri="{FF2B5EF4-FFF2-40B4-BE49-F238E27FC236}">
                <a16:creationId xmlns:a16="http://schemas.microsoft.com/office/drawing/2014/main" id="{F0B5252D-F48C-4BBA-8C66-F9E051FB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5" descr="sončeve protuberance.jpg">
            <a:extLst>
              <a:ext uri="{FF2B5EF4-FFF2-40B4-BE49-F238E27FC236}">
                <a16:creationId xmlns:a16="http://schemas.microsoft.com/office/drawing/2014/main" id="{9A73C163-E57F-4845-A6EC-BD118D81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36782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F9C633D-FC1D-49EB-BBF6-987CA6A4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SONČEVI MRKI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8A42B706-D278-48BD-97F1-D962F193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Luna se giblje okoli Zemlje in Zemlja se giblje okoli Sonca. Ko so vsa tri telesa poravnana in je Luna na sredini, le-ta zakrije Sonce in vidimo le Sončevo atmosfero in žarečo kromosfero ter korono skupaj z vsemi protuberancami, ki so ravno takrat na Soncu. Mrki so lahko popolni, delni ali kolobarjasti.</a:t>
            </a:r>
          </a:p>
          <a:p>
            <a:pPr eaLnBrk="1" hangingPunct="1"/>
            <a:endParaRPr lang="sl-SI" altLang="sl-SI" sz="2800"/>
          </a:p>
          <a:p>
            <a:pPr eaLnBrk="1" hangingPunct="1"/>
            <a:endParaRPr lang="sl-SI" altLang="sl-SI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                                      Popoln Sončev mrk               </a:t>
            </a:r>
          </a:p>
        </p:txBody>
      </p:sp>
      <p:pic>
        <p:nvPicPr>
          <p:cNvPr id="7172" name="Slika 4" descr="sun_clipart_1.gif">
            <a:extLst>
              <a:ext uri="{FF2B5EF4-FFF2-40B4-BE49-F238E27FC236}">
                <a16:creationId xmlns:a16="http://schemas.microsoft.com/office/drawing/2014/main" id="{7B4B6F18-0772-4E41-A356-560F6ED2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5" descr="popoln sončev mrk.jpg">
            <a:extLst>
              <a:ext uri="{FF2B5EF4-FFF2-40B4-BE49-F238E27FC236}">
                <a16:creationId xmlns:a16="http://schemas.microsoft.com/office/drawing/2014/main" id="{3C5F3CE3-19F1-44D8-9874-335F7708A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24304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>
            <a:extLst>
              <a:ext uri="{FF2B5EF4-FFF2-40B4-BE49-F238E27FC236}">
                <a16:creationId xmlns:a16="http://schemas.microsoft.com/office/drawing/2014/main" id="{3D2AD09E-5E4B-488B-88A2-6CABC51F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040313"/>
          </a:xfrm>
        </p:spPr>
        <p:txBody>
          <a:bodyPr/>
          <a:lstStyle/>
          <a:p>
            <a:pPr eaLnBrk="1" hangingPunct="1"/>
            <a:r>
              <a:rPr lang="sl-SI" altLang="sl-SI" sz="2800"/>
              <a:t>Nebo se dovolj stemni, da lahko vidimo planete in svetle zvezde, temperatura ostro pade in pojav je v vsakem pogledu nekaj najveličastnejšega v naravi. Na žalost pa so popolni mrki, od kjerkoli jih že opazujemo, redki. So na ozkem pasu (okoli 272km) in tajajo največ 7 minut in pa 31 sekund (ponavadi so veliko krajši).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800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                                         Delni Sončev mrk</a:t>
            </a:r>
          </a:p>
        </p:txBody>
      </p:sp>
      <p:pic>
        <p:nvPicPr>
          <p:cNvPr id="8195" name="Slika 4" descr="sun_clipart_1.gif">
            <a:extLst>
              <a:ext uri="{FF2B5EF4-FFF2-40B4-BE49-F238E27FC236}">
                <a16:creationId xmlns:a16="http://schemas.microsoft.com/office/drawing/2014/main" id="{85A012F4-42AB-46CA-A084-1B6C3CA20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Slika 6" descr="delni sončev mrk.jpg">
            <a:extLst>
              <a:ext uri="{FF2B5EF4-FFF2-40B4-BE49-F238E27FC236}">
                <a16:creationId xmlns:a16="http://schemas.microsoft.com/office/drawing/2014/main" id="{E0FF2372-EB4E-4E82-B6D4-D5B52922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9C684349-C2FD-49F1-8D04-45F4AB79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327650"/>
          </a:xfrm>
        </p:spPr>
        <p:txBody>
          <a:bodyPr/>
          <a:lstStyle/>
          <a:p>
            <a:pPr eaLnBrk="1" hangingPunct="1"/>
            <a:r>
              <a:rPr lang="sl-SI" altLang="sl-SI" sz="2800"/>
              <a:t>Po 18 letih  in 11,3 dneva se Zemlja, Sonce in Luna vrnejo v skoraj enak medsebojni položaj, tako da bo mrku čez 18 let in 11,3 dneva navadno sledil nov mrk. V Sloveniji se je popoln Sončni mrk nazadnje videl 11. avgusta 1999 v Prekmurju, v Ljubljani pa smo bili priča delnemu. Ob opazovanju Sončnega mrka ne smemo gledati direktno v sonce, saj si lahko poškodujemo očesno mrenico in oslepimo.</a:t>
            </a:r>
          </a:p>
          <a:p>
            <a:pPr eaLnBrk="1" hangingPunct="1"/>
            <a:endParaRPr lang="sl-SI" altLang="sl-SI" sz="2800"/>
          </a:p>
          <a:p>
            <a:pPr eaLnBrk="1" hangingPunct="1"/>
            <a:endParaRPr lang="sl-SI" altLang="sl-SI" sz="2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/>
              <a:t>                                     Kolobarjast Sončev mrk      </a:t>
            </a:r>
          </a:p>
        </p:txBody>
      </p:sp>
      <p:pic>
        <p:nvPicPr>
          <p:cNvPr id="9219" name="Slika 3" descr="sun_clipart_1.gif">
            <a:extLst>
              <a:ext uri="{FF2B5EF4-FFF2-40B4-BE49-F238E27FC236}">
                <a16:creationId xmlns:a16="http://schemas.microsoft.com/office/drawing/2014/main" id="{DEDA0682-74A4-4965-952A-FEB2F68B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Slika 5" descr="kolobarjast sončev mrk.jpg">
            <a:extLst>
              <a:ext uri="{FF2B5EF4-FFF2-40B4-BE49-F238E27FC236}">
                <a16:creationId xmlns:a16="http://schemas.microsoft.com/office/drawing/2014/main" id="{B8DA1F51-DDA3-4A1E-B889-8B1BEB05B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E1851A17-1BFF-4B8C-8A6F-F2776FBE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SONČEVE PEGE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D340D57-6ABB-4974-96E3-6083CB0E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/>
              <a:t>Na Soncu lahko vidimo eno ali več temnih lis, ki jih poznamo kot Sončeve pege. Pege v resnici niso črne, take se nam le zdijo, ker so hladnejše od sosednjih območji v fotosferi. Ponavadi se pojavljajo v skupinah. Niso stalne, večja skupina peg lahko preživi do 6 mesecev, manjše pa le nekaj ur.</a:t>
            </a:r>
          </a:p>
        </p:txBody>
      </p:sp>
      <p:pic>
        <p:nvPicPr>
          <p:cNvPr id="10244" name="Slika 3" descr="sun_clipart_1.gif">
            <a:extLst>
              <a:ext uri="{FF2B5EF4-FFF2-40B4-BE49-F238E27FC236}">
                <a16:creationId xmlns:a16="http://schemas.microsoft.com/office/drawing/2014/main" id="{1534A081-CF76-43B1-9BDA-5C3548A28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Officeova tema</vt:lpstr>
      <vt:lpstr>SONCE</vt:lpstr>
      <vt:lpstr>NAŠA ZVEZDA-SONCE</vt:lpstr>
      <vt:lpstr>OSNOVNI PODATKI</vt:lpstr>
      <vt:lpstr>ZGRADBA SONCA</vt:lpstr>
      <vt:lpstr>SONČEVE PROTUBERANCE</vt:lpstr>
      <vt:lpstr>SONČEVI MRKI</vt:lpstr>
      <vt:lpstr>PowerPoint Presentation</vt:lpstr>
      <vt:lpstr>PowerPoint Presentation</vt:lpstr>
      <vt:lpstr>SONČEVE PEGE</vt:lpstr>
      <vt:lpstr>PowerPoint Presentation</vt:lpstr>
      <vt:lpstr>BLIŠČI</vt:lpstr>
      <vt:lpstr>PowerPoint Presentation</vt:lpstr>
      <vt:lpstr>SONČEV VETER</vt:lpstr>
      <vt:lpstr>POLARNI SIJ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2019-05-30T09:26:17Z</dcterms:created>
  <dcterms:modified xsi:type="dcterms:W3CDTF">2019-05-30T09:26:18Z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