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D8478AA2-A7E2-45BC-8D40-26DF49675DFA}"/>
              </a:ext>
            </a:extLst>
          </p:cNvPr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5">
            <a:extLst>
              <a:ext uri="{FF2B5EF4-FFF2-40B4-BE49-F238E27FC236}">
                <a16:creationId xmlns:a16="http://schemas.microsoft.com/office/drawing/2014/main" id="{18A56DD4-43D2-43E7-8650-BE60FA3500C9}"/>
              </a:ext>
            </a:extLst>
          </p:cNvPr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6" name="Date Placeholder 21">
            <a:extLst>
              <a:ext uri="{FF2B5EF4-FFF2-40B4-BE49-F238E27FC236}">
                <a16:creationId xmlns:a16="http://schemas.microsoft.com/office/drawing/2014/main" id="{DDAAC0A2-0061-4DF1-B5D9-E4C849A9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81E2A-2B6A-45C1-B52A-A0CAD24EDD0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E4499A57-BEF9-4DC6-8D51-0AA7DCD01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ACF97A-3A24-4A9A-8591-2936287DCCF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Footer Placeholder 23">
            <a:extLst>
              <a:ext uri="{FF2B5EF4-FFF2-40B4-BE49-F238E27FC236}">
                <a16:creationId xmlns:a16="http://schemas.microsoft.com/office/drawing/2014/main" id="{55ECC2DB-3E36-4650-ADFF-8A27E27F1C9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941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32B166-B54E-4AC5-85AD-372E98A89F5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F7AB7D-760C-4249-8301-54F4E3CC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FB07C-E3A5-43D1-8B6D-E19696218F3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B60080-77B6-49C3-886B-2DF226B27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61CA75-EF02-45EE-8F57-DE55B824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4B038-AA36-48D8-97CD-3786A0348C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680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4D649B-1110-4BC1-8B82-6F6074AE73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EDB93D-84F2-4EDD-9547-DEB96A23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2D73-31ED-4B4D-9A90-5D94873A028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5F477C-6D55-403D-BE63-0E3B6C9B4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D53595-1BE3-4E01-9CB4-7597B542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0455E-DF6F-4C62-BA55-3168089D48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452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FBE9AA30-ADDF-40EC-B907-A67BBEE333C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Date Placeholder 11">
            <a:extLst>
              <a:ext uri="{FF2B5EF4-FFF2-40B4-BE49-F238E27FC236}">
                <a16:creationId xmlns:a16="http://schemas.microsoft.com/office/drawing/2014/main" id="{907765D6-6634-4CB7-9F2C-5981788E5E7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C94F4-051D-4165-9954-7C0278AA0FB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Slide Number Placeholder 18">
            <a:extLst>
              <a:ext uri="{FF2B5EF4-FFF2-40B4-BE49-F238E27FC236}">
                <a16:creationId xmlns:a16="http://schemas.microsoft.com/office/drawing/2014/main" id="{6425F8F0-A476-4296-B2D8-65202AD6526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81A04C5-D00B-4147-857A-51436945A5D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20">
            <a:extLst>
              <a:ext uri="{FF2B5EF4-FFF2-40B4-BE49-F238E27FC236}">
                <a16:creationId xmlns:a16="http://schemas.microsoft.com/office/drawing/2014/main" id="{DD78E4AA-9670-4098-9116-21C725D8C0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951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A3A6915A-46F5-415E-9837-C281E0D8BF1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C51345D-2EA1-4B20-BD46-6C5E5E6102D1}"/>
              </a:ext>
            </a:extLst>
          </p:cNvPr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7">
            <a:extLst>
              <a:ext uri="{FF2B5EF4-FFF2-40B4-BE49-F238E27FC236}">
                <a16:creationId xmlns:a16="http://schemas.microsoft.com/office/drawing/2014/main" id="{E7B33345-9294-4F4C-974B-10292E9D9AFA}"/>
              </a:ext>
            </a:extLst>
          </p:cNvPr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Date Placeholder 15">
            <a:extLst>
              <a:ext uri="{FF2B5EF4-FFF2-40B4-BE49-F238E27FC236}">
                <a16:creationId xmlns:a16="http://schemas.microsoft.com/office/drawing/2014/main" id="{5DE40F9B-C8EA-4C33-9249-3536E789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6CD3-AC87-46B4-8419-CCE506C7275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id="{91AC3792-CC15-4987-8C59-DD1AA04F8F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D1EB6C-7799-4A0E-B97F-1126792B750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D5EBC442-45E8-4ED3-A8FB-B5089B2461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506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7179DD96-7549-4655-8ADB-20A1DD03082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6" name="Date Placeholder 19">
            <a:extLst>
              <a:ext uri="{FF2B5EF4-FFF2-40B4-BE49-F238E27FC236}">
                <a16:creationId xmlns:a16="http://schemas.microsoft.com/office/drawing/2014/main" id="{64EFEEEF-9293-4032-9B39-48C608CBC15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E78DD-3A24-4097-8DDA-2785FA7CA1F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3D1227FB-6874-439A-92FC-B8FEDDF05F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7D36B47-FAC0-4E5D-9911-E5F9790CA5B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Footer Placeholder 25">
            <a:extLst>
              <a:ext uri="{FF2B5EF4-FFF2-40B4-BE49-F238E27FC236}">
                <a16:creationId xmlns:a16="http://schemas.microsoft.com/office/drawing/2014/main" id="{8F77DA0A-15C2-4507-BBC8-418F168520F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292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>
                <a16:creationId xmlns:a16="http://schemas.microsoft.com/office/drawing/2014/main" id="{37DC22AA-3123-48B5-8444-921B9B00FF7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8" name="Date Placeholder 19">
            <a:extLst>
              <a:ext uri="{FF2B5EF4-FFF2-40B4-BE49-F238E27FC236}">
                <a16:creationId xmlns:a16="http://schemas.microsoft.com/office/drawing/2014/main" id="{F949A273-5BCD-4E65-8312-B5796D40D69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EBAA-6539-4E89-8C40-2AF6ACBAAE4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id="{EB1B7FC0-AE4F-499A-A474-A1116BC8B8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F9BF4B4-CB64-4002-99A7-7587D55F12B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Footer Placeholder 28">
            <a:extLst>
              <a:ext uri="{FF2B5EF4-FFF2-40B4-BE49-F238E27FC236}">
                <a16:creationId xmlns:a16="http://schemas.microsoft.com/office/drawing/2014/main" id="{779477E3-F608-4CA8-8FB7-70E5EE8CED1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395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161E989A-99C8-4C77-81FF-0AB56E17EB5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2AC4AAA6-0A0C-4F99-9AAF-FE48C701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F5B28-CD92-46DB-AF7B-96D60CF9FF2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CA50A8CC-DD11-4710-93FB-0EC99AE3D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43B877-3D3B-4191-BF6D-A0C19902C35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17">
            <a:extLst>
              <a:ext uri="{FF2B5EF4-FFF2-40B4-BE49-F238E27FC236}">
                <a16:creationId xmlns:a16="http://schemas.microsoft.com/office/drawing/2014/main" id="{262C4C88-736F-45C8-9535-7986564C7C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976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D4655B46-CEEC-474F-9F34-52EFF8193C2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74F44CC6-7A01-44CF-82CC-8FEBB985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64251-6FE0-4BDF-99B2-0699B62FE56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0ABDF599-93C1-440F-906D-61EA663FE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603AD7-33F0-443B-8D5B-C704D5A51E2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D122A1DB-4CA8-475B-A159-B177410226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295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F7CDDE6D-2433-4673-9CEF-A6B0C3F529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F695FCD-37CD-4884-9800-72617037BCE9}"/>
              </a:ext>
            </a:extLst>
          </p:cNvPr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CA50328B-D229-4443-BEFC-158A35690FA4}"/>
              </a:ext>
            </a:extLst>
          </p:cNvPr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Date Placeholder 12">
            <a:extLst>
              <a:ext uri="{FF2B5EF4-FFF2-40B4-BE49-F238E27FC236}">
                <a16:creationId xmlns:a16="http://schemas.microsoft.com/office/drawing/2014/main" id="{EDD38741-93B4-4988-93F2-E3DD5D8064A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06D8-57D9-4DF8-AF45-85B55EB17CA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7D8201CE-C74B-4D1F-9D6B-BB17C0C267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0DE7EFE-11D4-4220-8043-B5C354FF019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Footer Placeholder 19">
            <a:extLst>
              <a:ext uri="{FF2B5EF4-FFF2-40B4-BE49-F238E27FC236}">
                <a16:creationId xmlns:a16="http://schemas.microsoft.com/office/drawing/2014/main" id="{4F5EBECA-5235-48F2-B262-F3905624146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593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08CF9E8B-6603-4588-8BB5-3888A596AD2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A3F19D3-1A43-4EE7-B170-A4A4F86B899B}"/>
              </a:ext>
            </a:extLst>
          </p:cNvPr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B3D3B9BE-FBA2-4B2A-8211-809EB0503630}"/>
              </a:ext>
            </a:extLst>
          </p:cNvPr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Date Placeholder 12">
            <a:extLst>
              <a:ext uri="{FF2B5EF4-FFF2-40B4-BE49-F238E27FC236}">
                <a16:creationId xmlns:a16="http://schemas.microsoft.com/office/drawing/2014/main" id="{AF6CB70E-B64E-4C4D-AB31-6457FC467CB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9730-8B3C-440B-A687-B33C8E34DC0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9D7AFB72-52FE-4B9B-99D1-0E7EFF3D228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C624DB6-BDFE-40D6-9152-73DA99EF086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A0FD2250-422A-42D0-9027-A9EAD9BCB1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779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8817A71-2E3C-4DF8-B1B9-740B6FB393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C2E5D-636D-41DE-86D3-64AE55BB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2AC2B-3BCB-47D6-A6CE-763D7535E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>
                    <a:alpha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71B039-B8ED-425D-A6F0-969F4B211C6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7F8C0-CBDB-4E83-9E7E-627D1E40F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1">
                <a:solidFill>
                  <a:schemeClr val="tx1">
                    <a:alpha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C1045-BD86-4A48-8086-3704C96EF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</a:defRPr>
            </a:lvl1pPr>
          </a:lstStyle>
          <a:p>
            <a:fld id="{8925030C-A80E-4F69-A03C-8E445704378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cs typeface="Tunga" panose="020B0502040204020203" pitchFamily="34" charset="0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rgbClr val="838995"/>
        </a:buClr>
        <a:buFont typeface="Arial" panose="020B0604020202020204" pitchFamily="34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Luna" TargetMode="External"/><Relationship Id="rId2" Type="http://schemas.openxmlformats.org/officeDocument/2006/relationships/hyperlink" Target="http://sl.wikipedia.org/wiki/So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sl.wikipedia.org/wiki/Premica" TargetMode="External"/><Relationship Id="rId4" Type="http://schemas.openxmlformats.org/officeDocument/2006/relationships/hyperlink" Target="http://sl.wikipedia.org/wiki/Zemlj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/index.php?title=Nebesni_pojav&amp;action=edit&amp;redlink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l.wikipedia.org/wiki/Sonce" TargetMode="External"/><Relationship Id="rId4" Type="http://schemas.openxmlformats.org/officeDocument/2006/relationships/hyperlink" Target="http://sl.wikipedia.org/wiki/Lun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Popolni_Son%C4%8Dev_mr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Mlaj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Son%C4%8Dev_mr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56DD95B6-7146-41DA-9CA8-E7FAD4A51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25" y="2895600"/>
            <a:ext cx="4572000" cy="1368425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/>
              <a:t>Učenka: 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/>
              <a:t>Razred: 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/>
              <a:t>Učiteljica: 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3D514DB-D03B-4E54-B26A-062289B22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SONČEV   </a:t>
            </a:r>
            <a:r>
              <a:rPr lang="sl-SI" dirty="0"/>
              <a:t>MRK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808F2F0F-45AD-4D66-8BD1-4B8311333B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marL="285750" indent="-285750" fontAlgn="auto"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sl-SI" b="1" dirty="0"/>
              <a:t>Sónčev </a:t>
            </a:r>
            <a:r>
              <a:rPr lang="sl-SI" b="1" dirty="0" err="1"/>
              <a:t>mŕk</a:t>
            </a:r>
            <a:r>
              <a:rPr lang="sl-SI" dirty="0"/>
              <a:t> nastane, kadar se </a:t>
            </a:r>
            <a:r>
              <a:rPr lang="sl-SI" dirty="0">
                <a:hlinkClick r:id="rId2" tooltip="Sonce"/>
              </a:rPr>
              <a:t>Sonce</a:t>
            </a:r>
            <a:r>
              <a:rPr lang="sl-SI" dirty="0"/>
              <a:t>, </a:t>
            </a:r>
            <a:r>
              <a:rPr lang="sl-SI" dirty="0">
                <a:hlinkClick r:id="rId3" tooltip="Luna"/>
              </a:rPr>
              <a:t>Luna</a:t>
            </a:r>
            <a:r>
              <a:rPr lang="sl-SI" dirty="0"/>
              <a:t> in </a:t>
            </a:r>
            <a:r>
              <a:rPr lang="sl-SI" dirty="0">
                <a:hlinkClick r:id="rId4" tooltip="Zemlja"/>
              </a:rPr>
              <a:t>Zemlja</a:t>
            </a:r>
            <a:r>
              <a:rPr lang="sl-SI" dirty="0"/>
              <a:t> navidezno poravnajo na </a:t>
            </a:r>
            <a:r>
              <a:rPr lang="sl-SI" dirty="0">
                <a:hlinkClick r:id="rId5" tooltip="Premica"/>
              </a:rPr>
              <a:t>premico</a:t>
            </a:r>
            <a:r>
              <a:rPr lang="sl-SI" dirty="0"/>
              <a:t>, </a:t>
            </a:r>
            <a:r>
              <a:rPr lang="sl-SI" dirty="0">
                <a:hlinkClick r:id="rId3" tooltip="Luna"/>
              </a:rPr>
              <a:t>Luna</a:t>
            </a:r>
            <a:r>
              <a:rPr lang="sl-SI" dirty="0"/>
              <a:t> pa se nahaja med </a:t>
            </a:r>
            <a:r>
              <a:rPr lang="sl-SI" dirty="0">
                <a:hlinkClick r:id="rId4" tooltip="Zemlja"/>
              </a:rPr>
              <a:t>Zemljo</a:t>
            </a:r>
            <a:r>
              <a:rPr lang="sl-SI" dirty="0"/>
              <a:t> in </a:t>
            </a:r>
            <a:r>
              <a:rPr lang="sl-SI" dirty="0">
                <a:hlinkClick r:id="rId2" tooltip="Sonce"/>
              </a:rPr>
              <a:t>Soncem</a:t>
            </a:r>
            <a:r>
              <a:rPr lang="sl-SI" dirty="0"/>
              <a:t>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6FB04D2-EBAA-4938-AB0A-8CD426D8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cs typeface="Tunga" panose="020B0502040204020203" pitchFamily="34" charset="0"/>
              </a:rPr>
              <a:t>KAKO NASTANE?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014DD8-B144-409E-8065-75F0A355B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84538"/>
            <a:ext cx="5307012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revija.com/files/pictures/18455/1845559.jpg">
            <a:extLst>
              <a:ext uri="{FF2B5EF4-FFF2-40B4-BE49-F238E27FC236}">
                <a16:creationId xmlns:a16="http://schemas.microsoft.com/office/drawing/2014/main" id="{36914043-47D2-43DD-8BCA-8172EE751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133600"/>
            <a:ext cx="60960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grada vsebine 1">
            <a:extLst>
              <a:ext uri="{FF2B5EF4-FFF2-40B4-BE49-F238E27FC236}">
                <a16:creationId xmlns:a16="http://schemas.microsoft.com/office/drawing/2014/main" id="{29646E3E-E3E7-418B-A1FC-7B1E7EB281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marL="342900" indent="-3429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lphaLcParenR"/>
              <a:defRPr/>
            </a:pPr>
            <a:r>
              <a:rPr lang="sl-SI" dirty="0"/>
              <a:t>Sončevi mrki so redek </a:t>
            </a:r>
            <a:r>
              <a:rPr lang="sl-SI" dirty="0">
                <a:hlinkClick r:id="rId3" tooltip="Nebesni pojav (stran ne obstaja)"/>
              </a:rPr>
              <a:t>nebesni pojav</a:t>
            </a:r>
            <a:r>
              <a:rPr lang="sl-SI" dirty="0"/>
              <a:t>, a eden najbolj spektakularnih.</a:t>
            </a:r>
          </a:p>
          <a:p>
            <a:pPr marL="342900" indent="-3429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lphaLcParenR"/>
              <a:defRPr/>
            </a:pPr>
            <a:r>
              <a:rPr lang="sl-SI" dirty="0"/>
              <a:t>Del Zemljine površine zaide v senco, kadar </a:t>
            </a:r>
            <a:r>
              <a:rPr lang="sl-SI" dirty="0">
                <a:hlinkClick r:id="rId4" tooltip="Luna"/>
              </a:rPr>
              <a:t>Luna</a:t>
            </a:r>
            <a:r>
              <a:rPr lang="sl-SI" dirty="0"/>
              <a:t> </a:t>
            </a:r>
            <a:r>
              <a:rPr lang="sl-SI" dirty="0">
                <a:hlinkClick r:id="rId5" tooltip="Sonce"/>
              </a:rPr>
              <a:t>Sončevi</a:t>
            </a:r>
            <a:r>
              <a:rPr lang="sl-SI" dirty="0"/>
              <a:t> njegovi svetlobi zapre pot do Zemlje.</a:t>
            </a:r>
          </a:p>
        </p:txBody>
      </p:sp>
      <p:sp>
        <p:nvSpPr>
          <p:cNvPr id="15364" name="Naslov 2">
            <a:extLst>
              <a:ext uri="{FF2B5EF4-FFF2-40B4-BE49-F238E27FC236}">
                <a16:creationId xmlns:a16="http://schemas.microsoft.com/office/drawing/2014/main" id="{4E1D1DE9-DEF0-4A06-8A16-7460F0858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>
              <a:cs typeface="Tung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64C337D3-5F51-4626-8A16-9D0DD26A13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marL="342900" indent="-3429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lphaLcParenR"/>
              <a:defRPr/>
            </a:pPr>
            <a:r>
              <a:rPr lang="sl-SI" dirty="0"/>
              <a:t>Popolni:</a:t>
            </a:r>
          </a:p>
          <a:p>
            <a:pPr marL="342900" indent="-3429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lphaLcParenR"/>
              <a:defRPr/>
            </a:pPr>
            <a:endParaRPr lang="sl-SI" dirty="0"/>
          </a:p>
          <a:p>
            <a:pPr marL="342900" indent="-3429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lphaLcParenR"/>
              <a:defRPr/>
            </a:pPr>
            <a:endParaRPr lang="sl-SI" dirty="0"/>
          </a:p>
          <a:p>
            <a:pPr marL="342900" indent="-3429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lphaLcParenR"/>
              <a:defRPr/>
            </a:pPr>
            <a:endParaRPr lang="sl-SI" dirty="0"/>
          </a:p>
          <a:p>
            <a:pPr marL="342900" indent="-3429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lphaLcParenR"/>
              <a:defRPr/>
            </a:pPr>
            <a:endParaRPr lang="sl-SI" dirty="0"/>
          </a:p>
          <a:p>
            <a:pPr marL="342900" indent="-3429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lphaLcParenR"/>
              <a:defRPr/>
            </a:pPr>
            <a:endParaRPr lang="sl-SI" dirty="0"/>
          </a:p>
          <a:p>
            <a:pPr marL="342900" indent="-3429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lphaLcParenR"/>
              <a:defRPr/>
            </a:pPr>
            <a:r>
              <a:rPr lang="sl-SI" dirty="0"/>
              <a:t>Delni: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07F862A-D0C9-4529-BC35-6260F9DA3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cs typeface="Tunga" panose="020B0502040204020203" pitchFamily="34" charset="0"/>
              </a:rPr>
              <a:t>VRSTE MRKOV: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D45E84B-5A29-4FB3-A3FC-F335C9EB2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341438"/>
            <a:ext cx="24511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3EA4CEC5-71A7-4354-AB7B-F86C56CAF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644900"/>
            <a:ext cx="25336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3AE81EC2-F286-4DD4-9D5E-E3CFD56C9D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8" y="2924175"/>
            <a:ext cx="7681912" cy="1535113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/>
              <a:t>Okoli 25-30 odstotkov mrkov je </a:t>
            </a:r>
            <a:r>
              <a:rPr lang="sl-SI" dirty="0">
                <a:hlinkClick r:id="rId2" tooltip="Popolni Sončev mrk"/>
              </a:rPr>
              <a:t>popolnih</a:t>
            </a:r>
            <a:r>
              <a:rPr lang="sl-SI" dirty="0"/>
              <a:t>; takrat Luna za opazovalce na ožjem območju, imenovanem območje popolnega mrka, za nekaj minut popolnoma zastre Sonce. Nastane tema, pojavijo se zvezde in nebo </a:t>
            </a:r>
            <a:r>
              <a:rPr lang="sl-SI" dirty="0" err="1"/>
              <a:t>izgleda</a:t>
            </a:r>
            <a:r>
              <a:rPr lang="sl-SI" dirty="0"/>
              <a:t> kot ponoči. 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A2A0945-7A21-483D-9775-47F079900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cs typeface="Tunga" panose="020B0502040204020203" pitchFamily="34" charset="0"/>
              </a:rPr>
              <a:t>POPOLNI SONČNI MRK: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rtvslo.si/upload/Okolje/mrk3_show.jpg">
            <a:extLst>
              <a:ext uri="{FF2B5EF4-FFF2-40B4-BE49-F238E27FC236}">
                <a16:creationId xmlns:a16="http://schemas.microsoft.com/office/drawing/2014/main" id="{42AB9BD0-AFE6-4902-9B98-C4D0C933F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21336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grada vsebine 1">
            <a:extLst>
              <a:ext uri="{FF2B5EF4-FFF2-40B4-BE49-F238E27FC236}">
                <a16:creationId xmlns:a16="http://schemas.microsoft.com/office/drawing/2014/main" id="{A125294F-3EE5-44FD-94B7-EF96E2CD55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05050" y="2708275"/>
            <a:ext cx="5184775" cy="814388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defRPr/>
            </a:pPr>
            <a:r>
              <a:rPr lang="sl-SI" dirty="0"/>
              <a:t>Takrat luna v celoti ne prekrije sonca.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9E5AA8A-ED8A-4A51-9286-671B215D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cs typeface="Tunga" panose="020B0502040204020203" pitchFamily="34" charset="0"/>
              </a:rPr>
              <a:t>DELNI SONČNI MRK: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4E6235B9-4A1D-48CC-963B-F570828FA2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989138"/>
            <a:ext cx="7680325" cy="3549650"/>
          </a:xfrm>
        </p:spPr>
        <p:txBody>
          <a:bodyPr/>
          <a:lstStyle/>
          <a:p>
            <a:pPr marL="342900" indent="-3429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lphaLcParenR"/>
              <a:defRPr/>
            </a:pPr>
            <a:r>
              <a:rPr lang="sl-SI" dirty="0"/>
              <a:t>Največji sončev mrk je bil leta 1999</a:t>
            </a:r>
          </a:p>
          <a:p>
            <a:pPr marL="342900" indent="-3429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lphaLcParenR"/>
              <a:defRPr/>
            </a:pPr>
            <a:r>
              <a:rPr lang="sl-SI" dirty="0"/>
              <a:t>Pojavi se lahko le ob </a:t>
            </a:r>
            <a:r>
              <a:rPr lang="sl-SI" dirty="0">
                <a:hlinkClick r:id="rId2" tooltip="Mlaj"/>
              </a:rPr>
              <a:t>mlaju</a:t>
            </a:r>
            <a:r>
              <a:rPr lang="sl-SI" dirty="0"/>
              <a:t> ali prazni luni.</a:t>
            </a:r>
          </a:p>
          <a:p>
            <a:pPr marL="342900" indent="-3429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lphaLcParenR"/>
              <a:defRPr/>
            </a:pPr>
            <a:r>
              <a:rPr lang="sl-SI" dirty="0"/>
              <a:t>Prvi zapis o Sončevem mrku sega v leto 2137 pr. n. št., v čas stare Kitajske kulture.</a:t>
            </a:r>
          </a:p>
          <a:p>
            <a:pPr marL="342900" indent="-3429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lphaLcParenR"/>
              <a:defRPr/>
            </a:pPr>
            <a:r>
              <a:rPr lang="sl-SI" dirty="0"/>
              <a:t>Južnoameriških kultura si je Sončev mrk predstavljali kot smrt boga sonca.</a:t>
            </a:r>
          </a:p>
          <a:p>
            <a:pPr marL="342900" indent="-3429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lphaLcParenR"/>
              <a:defRPr/>
            </a:pPr>
            <a:r>
              <a:rPr lang="sl-SI" dirty="0"/>
              <a:t>Naslednji popolni Sončev mrk bo na ozemlju Slovenije viden 3. septembra 2081.</a:t>
            </a:r>
          </a:p>
          <a:p>
            <a:pPr marL="342900" indent="-3429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lphaLcParenR"/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BB3BA35-353A-4389-A238-BADB1C7F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cs typeface="Tunga" panose="020B0502040204020203" pitchFamily="34" charset="0"/>
              </a:rPr>
              <a:t>ZANIMIVOSTI: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http://amazingcentral.com/wp-content/uploads/2010/07/cute-and-funny-smile-02.jpg">
            <a:extLst>
              <a:ext uri="{FF2B5EF4-FFF2-40B4-BE49-F238E27FC236}">
                <a16:creationId xmlns:a16="http://schemas.microsoft.com/office/drawing/2014/main" id="{7D4C2710-5F2F-4610-BA38-D2B0E30AD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13100"/>
            <a:ext cx="2701925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Naslov 1">
            <a:extLst>
              <a:ext uri="{FF2B5EF4-FFF2-40B4-BE49-F238E27FC236}">
                <a16:creationId xmlns:a16="http://schemas.microsoft.com/office/drawing/2014/main" id="{F040960F-3C0E-404A-8CD5-1C94B283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cs typeface="Tunga" panose="020B0502040204020203" pitchFamily="34" charset="0"/>
              </a:rPr>
              <a:t>HAVAL ZA VAŠO POZORNOST</a:t>
            </a:r>
          </a:p>
        </p:txBody>
      </p:sp>
      <p:pic>
        <p:nvPicPr>
          <p:cNvPr id="20484" name="Picture 2" descr="http://amazingcentral.com/wp-content/uploads/2010/07/cute-and-funny-smile-10.jpg">
            <a:extLst>
              <a:ext uri="{FF2B5EF4-FFF2-40B4-BE49-F238E27FC236}">
                <a16:creationId xmlns:a16="http://schemas.microsoft.com/office/drawing/2014/main" id="{5614EF95-4ACF-4C86-A5EB-097B0C62D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93863"/>
            <a:ext cx="2890837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http://amazingcentral.com/wp-content/uploads/2010/07/cute-and-funny-smile-09.jpg">
            <a:extLst>
              <a:ext uri="{FF2B5EF4-FFF2-40B4-BE49-F238E27FC236}">
                <a16:creationId xmlns:a16="http://schemas.microsoft.com/office/drawing/2014/main" id="{9CBA0D2A-CC18-43A7-BAC0-1C4850CE6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97025"/>
            <a:ext cx="3151188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BBB0E036-23E7-4923-910B-F4F99BC0D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1550" y="2924175"/>
            <a:ext cx="7680325" cy="1606550"/>
          </a:xfrm>
        </p:spPr>
        <p:txBody>
          <a:bodyPr/>
          <a:lstStyle/>
          <a:p>
            <a:pPr marL="342900" indent="-3429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lphaLcParenR"/>
              <a:defRPr/>
            </a:pPr>
            <a:r>
              <a:rPr lang="sl-SI" dirty="0">
                <a:hlinkClick r:id="rId2"/>
              </a:rPr>
              <a:t>http://sl.wikipedia.org/wiki/Son%C4%8Dev_mrk</a:t>
            </a:r>
            <a:endParaRPr lang="sl-SI" dirty="0"/>
          </a:p>
          <a:p>
            <a:pPr marL="342900" indent="-342900" fontAlgn="auto">
              <a:spcAft>
                <a:spcPts val="0"/>
              </a:spcAft>
              <a:buClr>
                <a:schemeClr val="accent5"/>
              </a:buClr>
              <a:buFont typeface="+mj-lt"/>
              <a:buAutoNum type="alphaLcParenR"/>
              <a:defRPr/>
            </a:pPr>
            <a:r>
              <a:rPr lang="sl-SI" dirty="0"/>
              <a:t>http://www.google.si/imghp?hl=sl&amp;tab=wi</a:t>
            </a:r>
          </a:p>
        </p:txBody>
      </p:sp>
      <p:sp>
        <p:nvSpPr>
          <p:cNvPr id="21507" name="Naslov 2">
            <a:extLst>
              <a:ext uri="{FF2B5EF4-FFF2-40B4-BE49-F238E27FC236}">
                <a16:creationId xmlns:a16="http://schemas.microsoft.com/office/drawing/2014/main" id="{12BAB602-0F2B-492C-B988-25CAF62E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cs typeface="Tunga" panose="020B0502040204020203" pitchFamily="34" charset="0"/>
              </a:rPr>
              <a:t>VIRI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0</TotalTime>
  <Words>230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Mylar</vt:lpstr>
      <vt:lpstr>SONČEV   MRK</vt:lpstr>
      <vt:lpstr>KAKO NASTANE?</vt:lpstr>
      <vt:lpstr>PowerPoint Presentation</vt:lpstr>
      <vt:lpstr>VRSTE MRKOV:</vt:lpstr>
      <vt:lpstr>POPOLNI SONČNI MRK:</vt:lpstr>
      <vt:lpstr>DELNI SONČNI MRK:</vt:lpstr>
      <vt:lpstr>ZANIMIVOSTI:</vt:lpstr>
      <vt:lpstr>HAVAL ZA VAŠO POZORNOST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2019-05-30T09:25:58Z</dcterms:created>
  <dcterms:modified xsi:type="dcterms:W3CDTF">2019-05-30T09:25:58Z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