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19"/>
  </p:notesMasterIdLst>
  <p:sldIdLst>
    <p:sldId id="260" r:id="rId2"/>
    <p:sldId id="273" r:id="rId3"/>
    <p:sldId id="261" r:id="rId4"/>
    <p:sldId id="258" r:id="rId5"/>
    <p:sldId id="262" r:id="rId6"/>
    <p:sldId id="263" r:id="rId7"/>
    <p:sldId id="277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6" r:id="rId16"/>
    <p:sldId id="278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8999E59-C338-487B-AB37-EEA594DDA9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33A57D9-5131-414F-8A70-5D580DA376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E84FF27-0D59-41B8-8316-2BE262088F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3D37495-6E0D-4E6D-92AB-8C77DF7916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B362D7-636D-4C39-B763-836C241F03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100C363-07E9-47DD-A4FE-3452B8FF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25C95B0-E606-450F-A41E-AA35475C3DF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značba mesta stranske slike 1">
            <a:extLst>
              <a:ext uri="{FF2B5EF4-FFF2-40B4-BE49-F238E27FC236}">
                <a16:creationId xmlns:a16="http://schemas.microsoft.com/office/drawing/2014/main" id="{C0B24A29-234D-424C-9780-968DCD4B3B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Označba mesta opomb 2">
            <a:extLst>
              <a:ext uri="{FF2B5EF4-FFF2-40B4-BE49-F238E27FC236}">
                <a16:creationId xmlns:a16="http://schemas.microsoft.com/office/drawing/2014/main" id="{6D8D1C07-84DE-4509-9419-50DCEC16D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</a:rPr>
              <a:t>To je rahlo slabša verzija ppt-ja, da ne presega meje 10Mb spletne učilnice.</a:t>
            </a:r>
          </a:p>
        </p:txBody>
      </p:sp>
      <p:sp>
        <p:nvSpPr>
          <p:cNvPr id="20484" name="Označba mesta številke diapozitiva 3">
            <a:extLst>
              <a:ext uri="{FF2B5EF4-FFF2-40B4-BE49-F238E27FC236}">
                <a16:creationId xmlns:a16="http://schemas.microsoft.com/office/drawing/2014/main" id="{DBBBB745-EF0F-4F88-82D1-FD170744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1F29C85-4CF5-4F8A-BBDF-24BC8835BBE1}" type="slidenum">
              <a:rPr lang="sl-SI" altLang="sl-SI">
                <a:latin typeface="Arial" panose="020B0604020202020204" pitchFamily="34" charset="0"/>
              </a:rPr>
              <a:pPr/>
              <a:t>1</a:t>
            </a:fld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značba mesta stranske slike 1">
            <a:extLst>
              <a:ext uri="{FF2B5EF4-FFF2-40B4-BE49-F238E27FC236}">
                <a16:creationId xmlns:a16="http://schemas.microsoft.com/office/drawing/2014/main" id="{BA2755DD-2050-43C8-B79C-E867739B1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Označba mesta opomb 2">
            <a:extLst>
              <a:ext uri="{FF2B5EF4-FFF2-40B4-BE49-F238E27FC236}">
                <a16:creationId xmlns:a16="http://schemas.microsoft.com/office/drawing/2014/main" id="{49545661-0EC6-442B-8C5E-67824806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08" name="Označba mesta številke diapozitiva 3">
            <a:extLst>
              <a:ext uri="{FF2B5EF4-FFF2-40B4-BE49-F238E27FC236}">
                <a16:creationId xmlns:a16="http://schemas.microsoft.com/office/drawing/2014/main" id="{29FFAEAE-6C48-437F-B1EA-C9DA6BAFF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4BCFF-F37E-4BF9-BE1D-C06A2B00FFCD}" type="slidenum">
              <a:rPr lang="sl-SI" altLang="sl-SI">
                <a:latin typeface="Arial" panose="020B0604020202020204" pitchFamily="34" charset="0"/>
              </a:rPr>
              <a:pPr/>
              <a:t>2</a:t>
            </a:fld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6F4528A6-A7F8-4B9F-91E6-83BA7DB2D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B1AF7F4-2B2B-4EE1-BE42-0CB4CC49A874}" type="slidenum">
              <a:rPr lang="en-US" altLang="sl-SI">
                <a:latin typeface="Arial" panose="020B0604020202020204" pitchFamily="34" charset="0"/>
              </a:rPr>
              <a:pPr/>
              <a:t>16</a:t>
            </a:fld>
            <a:endParaRPr lang="en-US" altLang="sl-SI">
              <a:latin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BF48C88E-6EFC-45BA-9179-6DD8BDC22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23E8B57-2DF3-4C4A-8C01-1AD5810DE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E78B36A-C528-473E-9767-FB0C688F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06F4B7-C787-43AF-972C-23FFE7B5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3F0C19-EF6E-4064-9D2E-503D8919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BF6BD-D55E-4F55-9EF4-1DFC76B538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035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EC05D0-70F3-4D2D-A18A-E2456CDF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E9CD56-0E49-4AD9-BDDB-945253FE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44C36E-BF1B-464E-AD28-3BBA4808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7713-BDB3-46FF-9DE1-B034381CE6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11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B198EF-9D7A-433B-B6E7-EB83FA6A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A786E8-77BE-456D-9B2F-0E35761B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F4FBE-BF60-44B0-AF3C-8DC604B0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1BF2-0102-45C3-8B3D-A289E955DB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898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0031EE-4C06-4E4E-BAC8-208F773A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17D035-6C5D-4B68-A3AD-9B036353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DA315D-0FB6-4391-ABD2-2C0D0075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CA1F-C827-4777-8233-636918A5EB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249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062DDC-1690-4531-9B16-D60A39FF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BF1794-5B6F-41FD-8C6B-BF894C50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90C238-654D-4B9B-823A-FCD4934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97AD-3845-49DE-B4C3-FA142F077B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149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995AEEC3-0F3B-449B-B5A3-11DAB265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3841FF83-B77E-4D36-9F2A-DF4D14B2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828AD578-1B75-4FCA-AD0B-A923AB62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29AD-23A6-49B4-B2AF-D9FFCBBE26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3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89FBF184-D6DC-4579-A8F7-70235815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39063902-3974-48F9-8608-3A11E1F0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A5696620-95E7-4501-B788-02E85CB2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7C98-2513-4E36-B831-17388C3421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46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3">
            <a:extLst>
              <a:ext uri="{FF2B5EF4-FFF2-40B4-BE49-F238E27FC236}">
                <a16:creationId xmlns:a16="http://schemas.microsoft.com/office/drawing/2014/main" id="{BB2E0F16-8BCB-4B9F-A684-DE17A23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noge 4">
            <a:extLst>
              <a:ext uri="{FF2B5EF4-FFF2-40B4-BE49-F238E27FC236}">
                <a16:creationId xmlns:a16="http://schemas.microsoft.com/office/drawing/2014/main" id="{80D891B2-D686-4FF4-88E0-95D589F0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>
            <a:extLst>
              <a:ext uri="{FF2B5EF4-FFF2-40B4-BE49-F238E27FC236}">
                <a16:creationId xmlns:a16="http://schemas.microsoft.com/office/drawing/2014/main" id="{0D590C1E-6261-4A60-B538-7F446F07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ED8-27A3-4B51-9DA3-FB485596B0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64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>
            <a:extLst>
              <a:ext uri="{FF2B5EF4-FFF2-40B4-BE49-F238E27FC236}">
                <a16:creationId xmlns:a16="http://schemas.microsoft.com/office/drawing/2014/main" id="{F901EC87-20F2-4FAE-ACB7-C2724A3B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noge 4">
            <a:extLst>
              <a:ext uri="{FF2B5EF4-FFF2-40B4-BE49-F238E27FC236}">
                <a16:creationId xmlns:a16="http://schemas.microsoft.com/office/drawing/2014/main" id="{2F6B1546-70E9-4B4D-9807-3D934CE8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>
            <a:extLst>
              <a:ext uri="{FF2B5EF4-FFF2-40B4-BE49-F238E27FC236}">
                <a16:creationId xmlns:a16="http://schemas.microsoft.com/office/drawing/2014/main" id="{00E47F8B-3C50-47A8-98AF-721CBFD1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D1DEB-5000-40BE-AE01-E5C6811C7C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540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EA81EDE6-D718-4D9E-B5C2-E456D172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3ED6F59F-6BCB-4140-9FD8-8352E770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45EFC7E4-6FFA-4C7E-AEFA-AAF3CFB4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D9C46-5D69-4DCA-A096-6633532855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179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80686C82-2CB4-4F46-BF9D-A3DAFE5A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5231EB30-A047-4C3A-A925-3A914A5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E850D438-C312-43CE-A9AE-A8CBB248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EB6D3-6D74-4594-A261-9FACD15DCC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929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>
            <a:extLst>
              <a:ext uri="{FF2B5EF4-FFF2-40B4-BE49-F238E27FC236}">
                <a16:creationId xmlns:a16="http://schemas.microsoft.com/office/drawing/2014/main" id="{52FB47A7-4AA5-465E-B4EC-160308EF20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značba mesta besedila 2">
            <a:extLst>
              <a:ext uri="{FF2B5EF4-FFF2-40B4-BE49-F238E27FC236}">
                <a16:creationId xmlns:a16="http://schemas.microsoft.com/office/drawing/2014/main" id="{713CA48C-AACE-4A3A-B611-D78A5E6225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1E08B4-D951-481F-A968-A83E3AACB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29D0E4-075D-4563-A021-6148F048E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8E9838-6706-4BC0-BA3A-E5DF931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8C49E6C-F766-4D76-8CF6-AF579B8653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marchesin.blogspot.com/2010/11/astronomers-discover-merging-star.html" TargetMode="External"/><Relationship Id="rId4" Type="http://schemas.openxmlformats.org/officeDocument/2006/relationships/hyperlink" Target="http://burro.astr.cwru.edu/stu/stars_binva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7/73/Cycle_of_pulsed_gamma_rays_from_the_Vela_pulsar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sl.wikipedia.org/wiki/Pulz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ysicsclassroom.com/class/waves/u10l3d.cf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listing.wikia.com/wiki/Black_Hole_Manipulatio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viddarling.info/encyclopedia/W/wormhole.html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-light.info/miracles_of_quran/singularity.ht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com/23011-black-holes-hair-gravity-theory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ronodon.com/SpaceTech/YellowDwarf.html" TargetMode="External"/><Relationship Id="rId13" Type="http://schemas.openxmlformats.org/officeDocument/2006/relationships/hyperlink" Target="http://sl.wikipedia.org/wiki/Zvezda_orjakinja" TargetMode="External"/><Relationship Id="rId18" Type="http://schemas.openxmlformats.org/officeDocument/2006/relationships/hyperlink" Target="http://www.armaghplanet.com/blog/how-far-away-is-the-farthest-star.html" TargetMode="External"/><Relationship Id="rId26" Type="http://schemas.openxmlformats.org/officeDocument/2006/relationships/image" Target="../media/image25.png"/><Relationship Id="rId3" Type="http://schemas.openxmlformats.org/officeDocument/2006/relationships/hyperlink" Target="http://sl.wikipedia.org/wiki/Rde%C4%8Da_pritlikavka" TargetMode="External"/><Relationship Id="rId21" Type="http://schemas.openxmlformats.org/officeDocument/2006/relationships/hyperlink" Target="http://sl.wikipedia.org/wiki/Pulzar" TargetMode="External"/><Relationship Id="rId7" Type="http://schemas.openxmlformats.org/officeDocument/2006/relationships/hyperlink" Target="http://imagine.gsfc.nasa.gov/docs/science/know_l2/dwarfs.html" TargetMode="External"/><Relationship Id="rId12" Type="http://schemas.openxmlformats.org/officeDocument/2006/relationships/hyperlink" Target="http://sl.wikipedia.org/wiki/%C4%8Crna_pritlikavka" TargetMode="External"/><Relationship Id="rId17" Type="http://schemas.openxmlformats.org/officeDocument/2006/relationships/hyperlink" Target="http://www.universetoday.com/25134/giant-stars/" TargetMode="External"/><Relationship Id="rId25" Type="http://schemas.openxmlformats.org/officeDocument/2006/relationships/hyperlink" Target="http://sl.wikipedia.org/wiki/Absolutni_izsev" TargetMode="External"/><Relationship Id="rId2" Type="http://schemas.openxmlformats.org/officeDocument/2006/relationships/hyperlink" Target="http://sl.wikipedia.org/wiki/Zvezda_pritlikavka" TargetMode="External"/><Relationship Id="rId16" Type="http://schemas.openxmlformats.org/officeDocument/2006/relationships/hyperlink" Target="http://sl.wikipedia.org/wiki/Nadorjakinja" TargetMode="External"/><Relationship Id="rId20" Type="http://schemas.openxmlformats.org/officeDocument/2006/relationships/hyperlink" Target="http://sl.wikipedia.org/wiki/Seznam_najbli%C5%BEjih_zvez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discovermagazine.com/d-brief/2013/09/05/brown-dwarfs-are-hybrids-of-large-planets-and-small-stars/#.UpNTGMTD-L0" TargetMode="External"/><Relationship Id="rId11" Type="http://schemas.openxmlformats.org/officeDocument/2006/relationships/hyperlink" Target="http://projekti.gimvic.org/2002/2c/nocno%20nebo/Bela.html" TargetMode="External"/><Relationship Id="rId24" Type="http://schemas.openxmlformats.org/officeDocument/2006/relationships/hyperlink" Target="http://sl.wikipedia.org/wiki/Navidezni_sij" TargetMode="External"/><Relationship Id="rId5" Type="http://schemas.openxmlformats.org/officeDocument/2006/relationships/hyperlink" Target="http://www.princeton.edu/~achaney/tmve/wiki100k/docs/Red_dwarf.html" TargetMode="External"/><Relationship Id="rId15" Type="http://schemas.openxmlformats.org/officeDocument/2006/relationships/hyperlink" Target="http://sl.wikipedia.org/wiki/Modra_orjakinja" TargetMode="External"/><Relationship Id="rId23" Type="http://schemas.openxmlformats.org/officeDocument/2006/relationships/hyperlink" Target="http://sl.wikipedia.org/wiki/%C4%8Crna_luknja" TargetMode="External"/><Relationship Id="rId10" Type="http://schemas.openxmlformats.org/officeDocument/2006/relationships/hyperlink" Target="http://splet-stari.fnm.uni-mb.si/pedagoska/didgradiva/diplome/klemencic/astro/knjige/zvrste09.htm" TargetMode="External"/><Relationship Id="rId19" Type="http://schemas.openxmlformats.org/officeDocument/2006/relationships/hyperlink" Target="http://answers.yahoo.com/question/index?qid=20100126165351AAVuvbR" TargetMode="External"/><Relationship Id="rId4" Type="http://schemas.openxmlformats.org/officeDocument/2006/relationships/hyperlink" Target="http://www.optcorp.com/articles/red-dwarf-stars/" TargetMode="External"/><Relationship Id="rId9" Type="http://schemas.openxmlformats.org/officeDocument/2006/relationships/hyperlink" Target="http://www.wisegeek.com/what-is-a-yellow-dwarf.htm" TargetMode="External"/><Relationship Id="rId14" Type="http://schemas.openxmlformats.org/officeDocument/2006/relationships/hyperlink" Target="http://sl.wikipedia.org/wiki/Rde%C4%8Da_orjakinja" TargetMode="External"/><Relationship Id="rId22" Type="http://schemas.openxmlformats.org/officeDocument/2006/relationships/hyperlink" Target="http://sl.wikipedia.org/wiki/Nevtronska_zvezda" TargetMode="External"/><Relationship Id="rId27" Type="http://schemas.openxmlformats.org/officeDocument/2006/relationships/hyperlink" Target="http://www.barewalls.com/pv-602065_The-binary-star-system-Alco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entralastronomyclass.pbworks.com/w/page/15400553/Binary%20Star%20Syste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utoronto.ca/sites/default/files/Quasar_Graham_11_12_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orbes.com/fdc/welcome_mjx.s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2-08-astronomers-mystery-monster-stars.html" TargetMode="External"/><Relationship Id="rId7" Type="http://schemas.openxmlformats.org/officeDocument/2006/relationships/hyperlink" Target="http://projekti.gimvic.org/2002/2c/nocno%20nebo/Bela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imagine.gsfc.nasa.gov/docs/science/know_l2/dwarfs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olfo78.com/planet-stars" TargetMode="External"/><Relationship Id="rId4" Type="http://schemas.openxmlformats.org/officeDocument/2006/relationships/hyperlink" Target="http://www.astronomycafe.net/qadir/q2958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andfaith.com/?attachment_id=733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2/Nearby_Stars_(14ly_Radius)-sl.svg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.ac.uk/ph/faulkes/web/stars/r_st_overview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7194DB12-89CB-4EAF-A361-4A8DEA901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785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sl-SI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Velikost zvezd, črne luknje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ABA32A1-65C2-47CD-A3C9-1235ABE0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76700"/>
            <a:ext cx="556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sl-SI" altLang="sl-SI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Avtorja:  </a:t>
            </a:r>
          </a:p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sl-SI" altLang="sl-SI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Mentor:  </a:t>
            </a:r>
          </a:p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altLang="sl-SI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D4356E5-8C37-43C7-963C-2BDE36436E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Dvozvezdja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A59A29-C858-4BD9-B7AC-26CD317059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7777163" cy="1152525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</a:rPr>
              <a:t>Pr. polovica vseh zvezd v vesolju.</a:t>
            </a:r>
            <a:endParaRPr lang="en-US" altLang="sl-SI" sz="2400">
              <a:solidFill>
                <a:schemeClr val="bg1"/>
              </a:solidFill>
            </a:endParaRPr>
          </a:p>
        </p:txBody>
      </p:sp>
      <p:pic>
        <p:nvPicPr>
          <p:cNvPr id="11268" name="Slika 1">
            <a:extLst>
              <a:ext uri="{FF2B5EF4-FFF2-40B4-BE49-F238E27FC236}">
                <a16:creationId xmlns:a16="http://schemas.microsoft.com/office/drawing/2014/main" id="{FC8023B6-3191-4B42-8CFF-516485873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83025"/>
            <a:ext cx="52562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2">
            <a:extLst>
              <a:ext uri="{FF2B5EF4-FFF2-40B4-BE49-F238E27FC236}">
                <a16:creationId xmlns:a16="http://schemas.microsoft.com/office/drawing/2014/main" id="{F3BC04F9-95AB-4090-AB1A-24C10254D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3895725"/>
            <a:ext cx="3429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PoljeZBesedilom 3">
            <a:extLst>
              <a:ext uri="{FF2B5EF4-FFF2-40B4-BE49-F238E27FC236}">
                <a16:creationId xmlns:a16="http://schemas.microsoft.com/office/drawing/2014/main" id="{1CBC51A0-5851-4E85-B1B2-EF7D8106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573463"/>
            <a:ext cx="316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4"/>
              </a:rPr>
              <a:t>http://burro.astr.cwru.edu/stu/stars_binvar.html</a:t>
            </a:r>
            <a:endParaRPr lang="sl-SI" altLang="sl-SI" sz="900"/>
          </a:p>
        </p:txBody>
      </p:sp>
      <p:sp>
        <p:nvSpPr>
          <p:cNvPr id="11271" name="PoljeZBesedilom 4">
            <a:extLst>
              <a:ext uri="{FF2B5EF4-FFF2-40B4-BE49-F238E27FC236}">
                <a16:creationId xmlns:a16="http://schemas.microsoft.com/office/drawing/2014/main" id="{E84C1EB2-D8F5-4295-B634-C4E3CEB06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57563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5"/>
              </a:rPr>
              <a:t>http://cmarchesin.blogspot.com/2010/11/astronomers-discover-merging-star.html</a:t>
            </a:r>
            <a:endParaRPr lang="sl-SI" altLang="sl-SI" sz="9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AE7D06-D344-40EA-BF51-E7F26B8EB2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Pulzar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0B3EFD-6A84-462E-8F72-9E07778B42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1600" y="1017588"/>
            <a:ext cx="5967413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namagnetena vrteča se nevtronska zvezda.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Nastane, ko se sesede jedro masivne zvezde.</a:t>
            </a:r>
          </a:p>
        </p:txBody>
      </p:sp>
      <p:sp>
        <p:nvSpPr>
          <p:cNvPr id="12292" name="Pravokotnik 2">
            <a:extLst>
              <a:ext uri="{FF2B5EF4-FFF2-40B4-BE49-F238E27FC236}">
                <a16:creationId xmlns:a16="http://schemas.microsoft.com/office/drawing/2014/main" id="{13B984CA-143A-4638-8B6F-CB783192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6449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hlinkClick r:id="rId2"/>
              </a:rPr>
              <a:t>Cikel pulziranja gama žarkov iz pulzarja</a:t>
            </a:r>
            <a:endParaRPr lang="sl-SI" altLang="sl-SI"/>
          </a:p>
        </p:txBody>
      </p:sp>
      <p:pic>
        <p:nvPicPr>
          <p:cNvPr id="12293" name="Slika 3">
            <a:extLst>
              <a:ext uri="{FF2B5EF4-FFF2-40B4-BE49-F238E27FC236}">
                <a16:creationId xmlns:a16="http://schemas.microsoft.com/office/drawing/2014/main" id="{8B96E867-DF67-4E08-9BD3-CBF6F2932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11538"/>
            <a:ext cx="334962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Pravokotnik 4">
            <a:extLst>
              <a:ext uri="{FF2B5EF4-FFF2-40B4-BE49-F238E27FC236}">
                <a16:creationId xmlns:a16="http://schemas.microsoft.com/office/drawing/2014/main" id="{40AB63CE-0BC0-4639-B49E-DF4903A2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144838"/>
            <a:ext cx="2178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4"/>
              </a:rPr>
              <a:t>http://sl.wikipedia.org/wiki/Pulzar</a:t>
            </a:r>
            <a:endParaRPr lang="sl-SI" altLang="sl-SI" sz="900"/>
          </a:p>
        </p:txBody>
      </p:sp>
      <p:pic>
        <p:nvPicPr>
          <p:cNvPr id="12295" name="Slika 5">
            <a:extLst>
              <a:ext uri="{FF2B5EF4-FFF2-40B4-BE49-F238E27FC236}">
                <a16:creationId xmlns:a16="http://schemas.microsoft.com/office/drawing/2014/main" id="{A49012A3-F504-4198-B306-EC75DC68D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724400"/>
            <a:ext cx="259238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5692DAC-4B58-4206-A6EE-A01609A2C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49225"/>
            <a:ext cx="227171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CAF5C94-6740-4654-AEEC-D731DC0E5086}"/>
              </a:ext>
            </a:extLst>
          </p:cNvPr>
          <p:cNvCxnSpPr>
            <a:stCxn id="11" idx="3"/>
          </p:cNvCxnSpPr>
          <p:nvPr/>
        </p:nvCxnSpPr>
        <p:spPr>
          <a:xfrm flipV="1">
            <a:off x="5106988" y="765175"/>
            <a:ext cx="2722562" cy="1630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5C038B1-2C15-47A4-8353-90198399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2211388"/>
            <a:ext cx="141763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0000"/>
                </a:solidFill>
              </a:rPr>
              <a:t>os vrtenja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425D7F2-2DBC-44B4-9F93-404871619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773238"/>
            <a:ext cx="1719262" cy="3730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C000"/>
                </a:solidFill>
              </a:rPr>
              <a:t>magnetna os</a:t>
            </a: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54E6C64D-284E-4F50-BA14-F22E75DEA112}"/>
              </a:ext>
            </a:extLst>
          </p:cNvPr>
          <p:cNvCxnSpPr/>
          <p:nvPr/>
        </p:nvCxnSpPr>
        <p:spPr>
          <a:xfrm flipV="1">
            <a:off x="5067300" y="598488"/>
            <a:ext cx="2168525" cy="15176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C298F2C1-8777-4A79-8FDA-CE116A484825}"/>
              </a:ext>
            </a:extLst>
          </p:cNvPr>
          <p:cNvCxnSpPr/>
          <p:nvPr/>
        </p:nvCxnSpPr>
        <p:spPr>
          <a:xfrm flipH="1">
            <a:off x="7086600" y="112713"/>
            <a:ext cx="1733550" cy="3032125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>
            <a:extLst>
              <a:ext uri="{FF2B5EF4-FFF2-40B4-BE49-F238E27FC236}">
                <a16:creationId xmlns:a16="http://schemas.microsoft.com/office/drawing/2014/main" id="{40657731-5F7C-49FD-B51A-25889D93F334}"/>
              </a:ext>
            </a:extLst>
          </p:cNvPr>
          <p:cNvCxnSpPr/>
          <p:nvPr/>
        </p:nvCxnSpPr>
        <p:spPr>
          <a:xfrm flipV="1">
            <a:off x="5292725" y="2579688"/>
            <a:ext cx="2016125" cy="27305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PoljeZBesedilom 28">
            <a:extLst>
              <a:ext uri="{FF2B5EF4-FFF2-40B4-BE49-F238E27FC236}">
                <a16:creationId xmlns:a16="http://schemas.microsoft.com/office/drawing/2014/main" id="{94C8BAB4-C9C0-4F9A-A37D-ED1ED344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668588"/>
            <a:ext cx="2905125" cy="368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smer oddajanja žarkov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7FF4401-8E42-4547-8D87-1288C269DF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970713" cy="792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Dopplerjev pojav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99A440-C266-41E9-B86C-25912C95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0010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sl-SI" kern="0" dirty="0">
                <a:solidFill>
                  <a:schemeClr val="bg1"/>
                </a:solidFill>
                <a:effectLst/>
              </a:rPr>
              <a:t>Fizikalen pojav,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kern="0" dirty="0">
                <a:solidFill>
                  <a:schemeClr val="bg1"/>
                </a:solidFill>
                <a:effectLst/>
              </a:rPr>
              <a:t>gibanje vira, opazovalca ali obeh,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kern="0" dirty="0">
                <a:solidFill>
                  <a:schemeClr val="bg1"/>
                </a:solidFill>
                <a:effectLst/>
              </a:rPr>
              <a:t>navidezna razlika v valovni dolžini zvoka ali svetlobe</a:t>
            </a:r>
          </a:p>
        </p:txBody>
      </p:sp>
      <p:pic>
        <p:nvPicPr>
          <p:cNvPr id="13316" name="Slika 1">
            <a:extLst>
              <a:ext uri="{FF2B5EF4-FFF2-40B4-BE49-F238E27FC236}">
                <a16:creationId xmlns:a16="http://schemas.microsoft.com/office/drawing/2014/main" id="{97C61FCB-5FDA-479C-8189-776126E28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48355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Pravokotnik 2">
            <a:extLst>
              <a:ext uri="{FF2B5EF4-FFF2-40B4-BE49-F238E27FC236}">
                <a16:creationId xmlns:a16="http://schemas.microsoft.com/office/drawing/2014/main" id="{ED8C02F9-595B-49E3-91CB-CE193400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773488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4"/>
              </a:rPr>
              <a:t>http://www.physicsclassroom.com/class/waves/u10l3d.cfm</a:t>
            </a:r>
            <a:endParaRPr lang="sl-SI" altLang="sl-SI" sz="90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22957-0B7D-4A82-A538-8154CDDCA3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7329487" cy="7191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Črna luknja</a:t>
            </a:r>
            <a:endParaRPr lang="en-US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37BA7AC-17C7-4E57-91FB-530677CC85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1439862"/>
          </a:xfrm>
        </p:spPr>
        <p:txBody>
          <a:bodyPr/>
          <a:lstStyle/>
          <a:p>
            <a:pPr eaLnBrk="1" hangingPunct="1"/>
            <a:r>
              <a:rPr lang="sl-SI" altLang="sl-SI" sz="3600">
                <a:solidFill>
                  <a:schemeClr val="bg1"/>
                </a:solidFill>
              </a:rPr>
              <a:t>Zgostitev mase,</a:t>
            </a:r>
          </a:p>
          <a:p>
            <a:pPr eaLnBrk="1" hangingPunct="1"/>
            <a:r>
              <a:rPr lang="sl-SI" altLang="sl-SI" sz="3600">
                <a:solidFill>
                  <a:schemeClr val="bg1"/>
                </a:solidFill>
              </a:rPr>
              <a:t>niti svetloba ji ne more uiti</a:t>
            </a:r>
          </a:p>
        </p:txBody>
      </p:sp>
      <p:pic>
        <p:nvPicPr>
          <p:cNvPr id="14340" name="Picture 2" descr="http://images3.wikia.nocookie.net/__cb20121206160461/powerlisting/images/6/6d/Supermassive_black_hole.jpeg">
            <a:extLst>
              <a:ext uri="{FF2B5EF4-FFF2-40B4-BE49-F238E27FC236}">
                <a16:creationId xmlns:a16="http://schemas.microsoft.com/office/drawing/2014/main" id="{26E9B77E-7DC0-4099-A841-4E987F41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ravokotnik 1">
            <a:extLst>
              <a:ext uri="{FF2B5EF4-FFF2-40B4-BE49-F238E27FC236}">
                <a16:creationId xmlns:a16="http://schemas.microsoft.com/office/drawing/2014/main" id="{84B1042F-8861-4311-94A2-588152A6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40025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3"/>
              </a:rPr>
              <a:t>http://powerlisting.wikia.com/wiki/Black_Hole_Manipulation</a:t>
            </a:r>
            <a:endParaRPr lang="sl-SI" altLang="sl-SI" sz="900"/>
          </a:p>
        </p:txBody>
      </p:sp>
      <p:pic>
        <p:nvPicPr>
          <p:cNvPr id="14342" name="Slika 2">
            <a:extLst>
              <a:ext uri="{FF2B5EF4-FFF2-40B4-BE49-F238E27FC236}">
                <a16:creationId xmlns:a16="http://schemas.microsoft.com/office/drawing/2014/main" id="{60A01F54-7344-484E-9FEF-D932C2E34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11613"/>
            <a:ext cx="41671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PoljeZBesedilom 3">
            <a:extLst>
              <a:ext uri="{FF2B5EF4-FFF2-40B4-BE49-F238E27FC236}">
                <a16:creationId xmlns:a16="http://schemas.microsoft.com/office/drawing/2014/main" id="{FBB91878-3611-4ECD-9D84-3BA86A02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3778250"/>
            <a:ext cx="3744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5"/>
              </a:rPr>
              <a:t>http://www.daviddarling.info/encyclopedia/W/wormhole.html</a:t>
            </a:r>
            <a:endParaRPr lang="sl-SI" altLang="sl-SI" sz="900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7069750-65DE-4084-BC07-07DAB198A3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329488" cy="7191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Singularnost</a:t>
            </a:r>
            <a:endParaRPr lang="en-US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F011F7-BF9F-4C02-AB84-E03BE590A2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3038" y="1046163"/>
            <a:ext cx="8675687" cy="1439862"/>
          </a:xfrm>
        </p:spPr>
        <p:txBody>
          <a:bodyPr/>
          <a:lstStyle/>
          <a:p>
            <a:pPr eaLnBrk="1" hangingPunct="1"/>
            <a:r>
              <a:rPr lang="sl-SI" altLang="sl-SI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točka neskončne ukrivljenosti</a:t>
            </a:r>
          </a:p>
          <a:p>
            <a:pPr eaLnBrk="1" hangingPunct="1"/>
            <a:r>
              <a:rPr lang="sl-SI" altLang="sl-SI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črna luknja</a:t>
            </a:r>
            <a:endParaRPr lang="en-US" altLang="sl-SI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AutoShape 5" descr="data:image/jpeg;base64,/9j/4AAQSkZJRgABAQAAAQABAAD/2wCEAAkGBxQSDhMUEhQPDxQUEBkSGBUQGBsQExIWFR0WHRUXFBcZHiggGBwlHRcXITElJikrLi4uGB8zODM4NyotLisBCgoKDg0OGhAQGy8mHiQsLy0sNCwwLywsLC4sLi8sLDQsLCwsLCwsLCwsLCwsLCwsLCwuLCwsLS0sLCwsLCwsLP/AABEIAI8A8AMBEQACEQEDEQH/xAAcAAEAAQUBAQAAAAAAAAAAAAAAAgMEBQYHAQj/xABDEAABAwIDBQMIBwUIAwAAAAABAAIDBBESMVEFEyFBcQYHgSIyYZGSobHRFENEUlPB8EJygoPCFRYjM1Rik+Fjc6L/xAAaAQEAAwEBAQAAAAAAAAAAAAAAAQIDBAUG/8QANhEBAAECAwQGCQQCAwAAAAAAAAECEQMhUQQSMUETFGFxgfAFFUJSkaGxwdEiMmLxkuEzcoL/2gAMAwEAAhEDEQA/AOIPebnic0HmM6lAxnUoGM6lAxnUoGM6lAxnUoGM6lAxnUoGM6lAxnUoGM6lAxnUoGM6lAxnUoGM6lAxnUoGM6lAxnUoGM6lAxnUoGM6lAxnUoGM6lAxnUoGM6lAxnUoGM6lAxnUoPWPNxxOaDx+Z6oIoCAgICAgICAgICAgICAgICAgICAgICAgICAgIJMzHVAfmeqCKAgICAgICAg9QVqejkk/y2SSfuNLvgFaKaquEImqI4r7+7dXa/0ap/43fJadBie7KvS0aoHYFV/pqr/if8lHQ4nuz8DpKNYROxKn/T1I/lv+SjocT3Z+B0lGsIHZM4+pnH8t3yToq/dn4J36dUDs6UZxTDqx3yUdHXpJvU6qZpXjNjx/CVG5Vom8IGJw5OHgotMJugoHqAg8QEHqAgICAgIPWZjqgPzPVBFB6gu6bZc0n+XDNJ+4xzvgFeMOueESrNdMcZZam7EVz8qd7Rq8hnxN1rGy4s8mc49Ec2Wpu7Grd5zoI/4i74BbRsGJzmFJ2qhk6fuoP1lSB6GR395cPgtI9H61KTtekMtTd19I3z31EnUtYPcL+9axsGHHG7OdqrlmKTsJQM+oa7/2Ev8AiVpGy4UeypOPXPNmqTYNMzzIYG9GD5K+7TTwhSa6p4yycdMOXuVJxrKqzaILOdplNlZtANFnO1SKg2eFn1uoTGzwq9aqLH0AKOtSWeOoVbrVRaFN1ENEjaqjJSfRjQepXjaakreSjb91vi0K3WKuZZbPpI/uR+yPkpjGulbSUkX4cPsN+StGNE8k56rZ9JB+FB7Dfkr9JToZ6qL6Sm5w0/sN+SvFVGh+rVSNDSn6in9hvyV4ponkXq1P7JpD9np/YCvGBRPJG/Xqf3eoz9mp/YCTs9Gh0leqJ7LUR+zU/sqvV8P3YT0terjPa+jbDtCojYA1rZOAGQBAIA9a8XaKYpxJiHoYU3oiWIZmOqxaPSbO5HjzSBlKXbm7yp6N1ub48R+K2jGt7MKTRfnLM03eDNH5sFE392PD8CtqdsqjhEMp2eJ5yvm96lTzipz7Q/qV/WFekK9Vp1VG96s3OCA9C4fmp9YVaHVKdVVveu/nTR+EhH5KfWE+6jqkaqg72DzpR4S2/oVvWP8AH5/6R1TtVWd67OdK8dJAf6FPrGPdR1SdVZvenBzp5x0c0q3rGnRHVKtVVnepTj6qqHsH+pPWGHPGJOqVas3sLvEpqh+AOMLjkJwGh3Qg2ulOLg4s24M68CqiLtzgqn6MPjZVrwsOOMyxuvYqh/3Gno7/AKXNNGF7/wAhcNqH/hHwcFnOHh+/8pLpipf+E/wLT+ajosOeFcdmUlz6W78KX/5+adFTx34+f4FN1YR9VN6hz6FT0ER7dPzgUn1v/im9kHotI2aJziuEXWslZ/skH8PrV42P+ULby0lrP9rvGwzVo2T+Uf2m61lmJ/Wq16pM8aov+U3W0jCeYH64LTq2f7jeUXUJP7Z8B/2rxs0RzTvKf9lDm959QVowaI5o3pVGbOYPvHqVrFo5EzKu2IDIK04k2RZNRvIs9ByUb3As4t3nRYdpyH7zGO91vyXjbZ/yy9DZ/wBjVWZjquVuPzPVBFAQEBAQEBAQEHqDfuw/b58BbDUuL4uAa88XR9dW/BdeFj3jdr8JcuNs986eLtNBXBwBBBB4gg3B9IKjGotxefLMQy38VyVX+Pnzp3K3XIcqzz+HntLpXUZT4/SE3Qe7w5qN7w4yi62lPo0HD3q0U8raRl8TeY6pk4ZcuZ1VoiZj9vxnWfBeJz4sTV1Nr8dcuGXDNbRlw7eHDLKLytDX6+tt+tFfh50yi35lrTDVdr7bDASTZTezWmi7Rto7dlldwc9jeQDiPWsqsSZ4S6qcOIWrdpzDKaYdHu+arv1arbsaKrdt1IyqKkfzH/NT0teso3KdFZnaWrGVRUe2T8VPTYmso6OnRVb2urR9om9YP5KenxNUdFRoqt7aVw+0Sepp/JW6xi6nQ0aMZtXaktS/HM7eOwhtyAOAyyWdddVc3qWppimLQtGZjqqLD8z1QRQEBAQEBAQEBAQEG+d3Ha0wSCnld/hOPkF31btP3T7l04OJeNyrwcm04N43o4u30NVcZ/r0rLEp3c54+fP9PMllon/Bc85ZaefjGSt1XF8PWq3n5fEug4+OQSIvlHZFvqjeWVRIM+PMqN6mc++fstF2Iq5fRz5+hb0RG9lHCefZF14mWu7RquGenRXp4Rnp3a5Q2paVtzaoaDcq0TaHTRTdoFdWOkdc+A0Wczd1002WyhYQEBAQEBBJmY6oD8z1QRQEBAQEBAQEBAQEHqDsvdn2n30W7kN5YgBc/tt5O9Oh8NV072/TeeMPK2rB3JvHCXTqSa46n9fJcdUTbv8AP1y7nDM5r0Ov4n1LKZirLlM5dllboPd4ZlL3nPKc5LsfVPNteAGua0pjEnK1+EarRVDX9pT8Dc68OqvMza9U6zbvm3c3o7GnbbrrX8fBazx85cvi6cOHMtr1xkf6B71WqXoUU2hj1VcQEBAQEBAQSZmOqA/M9UEUBAQEBAQEBAQEBAQZDYW1HU1QyVv7J4j7zT5wV6Kt2bs8XDiumaX0VsHaDZI2vacTS0OBGhy/XoWVdV5mZ5efn9ocuPslOBTExhzXfn7N/DPLtmGwRv8Ahx+aynLj237+U+Lz5233aKY8PzdGV3Dwz6rOZtExVyjj55Lx6Rxb8Kf8Y/DF1zrXyz10C1jDz48/pC8ekK6rXpp/xhqm1aiw8BxV6KeG7Ondnm3p2imv92HT4Xifq5p2p2l+yMz7lemcnZThU8YiY72ybY7FU8n0enpWNinkpmytdeZ7pZRC1+5cZDuxjxOcC25GDJGqhD3YRP3QZW4zLI3CWwlzTE+UxtfiDrAm1+NhyvdBjq/sjTQ7NnqBLPMd1SywndhgAndO0h43hzMWfIW4cbAMpRdiKWWlic18bZpNliURvc9p3zpA0TOd5oYL8R7kGO2j2Biihml+ky4Io5jZ8GCR0lPKyIjDj4Mc54s6/J1xcIL/AGh3dwb+Ronkpz9Knjji3WMPip8TpHREylzrABovm425EoLaLu4jcwO+kyjelghDoQD5cD5wJxvP8M2jLeGLMFBzxAQSZmOqA/M9UEUBAQEBAQEBAQEBAQehB1Dun24S11O48WHEy/NpzHgfirzG/TbR5+1TiYNXSYczF+NpdfglBBPKwHhyXHXNMXnl9p4S4Z9JbR7UxPfET9k5TyOoCjLe3atYiER6Qq47lEz/ANWE2i/geIyJ9amKYteZjhMuin0jXyooj/zDRe0lbhB9H5BbxTF8vNodWHtmPVleI7oiHKq6p3khd6laex2RfmuXbfqiGA1NURGQWAyvIjIBaCwX8ngSOHI2RKlBtadjGsZNUMY1+NrGyOa1rxxDmtBsHX55oIjacwaWiWYNMYiLcbsJYDcMIvbDfjbJBH6fLa28ltu91bEbbvPBa/m35ZIKlTtaeS+8mnkxMEZxyOfdgNw03PFoPG2SCs7tDVkWNVVkB+OxleQHg3xWxedfjfVBSO15y4uM9QXF+MneOuX2LcRN+LsJLb52NkFigIJMzHVAfmeqCKAgICAgICAgICAgICDI7A2kaepjlGTXeV6WnzvcrUzaWWNh9JRNL6Q2ZUYmt43ub9Qf171zYkWmInnOfdw+t58Xy2JlMryR+upKxpqziKtZmNGd9GubXksMxly4q1FGVpnlHDPjLqw6r8HKO2m0P2Rmb+AXXE3zezstDTEd4gICAgICAgICCTMx1QH5nqgigICAgICAgICAgICAg9CDt3djtne0jQ4+VGMDteGR9VvUs8X355RP4n7T4PmvSWFuYk25t2kd5PpDT4rhtlFM8Ypnxjzw7HmxVndqXaKfC039HuC6MOm0/q7PlDvwM+Di22qreTOOYHBdMcM30eFTu0rBS1EBAQEBAQEBAQSZmOqA/M9UEUBAQEBAQEBAQEBAQEBBuHdjtPdVuAnyZW28W8R7i5VxP2S830phb+FvRydtld5B9DQF5eLH6ao50xFM/afPY+Vpqzc67f12CN3HiSQPcF2YMfqme2bfR7fo+jeqhygrqfQvEBAQEBAQEBAQEEmZjqgPzPVBFAQEBAQEBAQEBAQEBAQVqSpMcjHt85jg4dQVMTZWuiK6Zpnm+iaCrElOyRp4PDT+fwIXk4t6cS/Oaoj4f6s+ExaZoxJpnldyLvIrcU4ZfK5P5Lt2e9VO/Pb9X1HovDtRvNNXQ9UQEBAQEBAQEBAQSZmOqA/M9UEUBAQEBAQEBAQEBAQEBAQdj7sNpbygLDnC4tPS12+648F5+1VRTi0RPCc5744ee18f6awuj2jej2o/ty/tLVbyrldyxlo6DguzBi2HT3Pp9ko3MGmGMWjpEBAQEBAQEBAQEEmZjqgPzPVBFAQEBAQEBAQEGV7MbLZU1bIpZWU7XX8txA4gEhoLiG4nEWFyBc5oNpre7d4LxE9zcMoberaIGhm5fK5xLS4EAMNi27TyKCxg7vagiZ0kkEccAcXSAueHhsTZrx2bxBY9h8ot870EIB7AysM4mfGwxMntgIcHSU24xtcXWDW/47PK9BQSre7iqixF7qZrGwPnLy5zG4I3BjrYmAk3c23CxxCxKC62/wB20kJtDKyd+GZ26sRKRA8MOEAEOPEcAUFHshXGgqK6F5YS2ORpLTdpfCXDyTzBubLnx8Hpd3sn7WeP6X2WcaMO3Kr5T/TSnFdD2HiAgICAgICAgICAgkzMdUB+Z6oIoCAgICAgICAgvtj7UkpphJFgxAFtpGtkY5rhYhzXAghBmpO3tYQW4omtPANbGxrWDduiwsAFmjA93AczdBkaPvFeKOSCaCOcvuC4lrWOG6ZEzeMLCSWNjBBY5npugsKnvBrXuDi+MODXjE2NjSTKYS9xsOLiYYzf0elBT2n25q52PY8whsjJGuEcbWXEr2ySHgMy9oN+uqC9oe8WobUsnlDZpI3SvjLcMOGSYEHEQ04mXOLBw4gcUGm3QeICAgICAgICAgICAgkzMdUE3xG54c0Ed0dEDdHRA3R0QN0dEDdHRA3R0QN0dEDdHRA3R0QN0dEDdHRA3R0QN0dEDdHRA3R0QN0dEDdHRA3R0QN0dEDdHRA3R0QN0dEDdHRA3R0QN0dEDdHRA3R0QN0dEEmRG44c0H//2Q==">
            <a:extLst>
              <a:ext uri="{FF2B5EF4-FFF2-40B4-BE49-F238E27FC236}">
                <a16:creationId xmlns:a16="http://schemas.microsoft.com/office/drawing/2014/main" id="{82B33675-8F22-48B8-848C-73B3FB14A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4759325" cy="475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15365" name="Picture 7" descr="Singularity">
            <a:extLst>
              <a:ext uri="{FF2B5EF4-FFF2-40B4-BE49-F238E27FC236}">
                <a16:creationId xmlns:a16="http://schemas.microsoft.com/office/drawing/2014/main" id="{B3635EA0-D642-43FB-BB1B-A26AAB8B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43238"/>
            <a:ext cx="5267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Pravokotnik 2">
            <a:extLst>
              <a:ext uri="{FF2B5EF4-FFF2-40B4-BE49-F238E27FC236}">
                <a16:creationId xmlns:a16="http://schemas.microsoft.com/office/drawing/2014/main" id="{914678C4-7487-497E-B223-1ADB0E81C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281305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3"/>
              </a:rPr>
              <a:t>http://www.speed-light.info/miracles_of_quran/singularity.htm</a:t>
            </a:r>
            <a:endParaRPr lang="sl-SI" altLang="sl-SI" sz="900"/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3F84AC-0902-41FC-958B-7B389DA8B2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329488" cy="7191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Proučevanje črnih lukenj</a:t>
            </a:r>
            <a:endParaRPr lang="en-US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44AEA4-0FB1-402E-8B1A-3FF4309F14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964612" cy="5111750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</a:rPr>
              <a:t>Kako preučiti nekaj, česar ne vidimo?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</a:rPr>
              <a:t>Gravitacijska sila -&gt; vpliv na okolje</a:t>
            </a:r>
          </a:p>
        </p:txBody>
      </p:sp>
      <p:pic>
        <p:nvPicPr>
          <p:cNvPr id="16388" name="Slika 2">
            <a:extLst>
              <a:ext uri="{FF2B5EF4-FFF2-40B4-BE49-F238E27FC236}">
                <a16:creationId xmlns:a16="http://schemas.microsoft.com/office/drawing/2014/main" id="{00DCA911-5E6A-4A3A-8ADB-85F64AEBA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182938"/>
            <a:ext cx="5476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PoljeZBesedilom 3">
            <a:extLst>
              <a:ext uri="{FF2B5EF4-FFF2-40B4-BE49-F238E27FC236}">
                <a16:creationId xmlns:a16="http://schemas.microsoft.com/office/drawing/2014/main" id="{C188C5F9-75D5-42C6-BD78-6E82D28E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967038"/>
            <a:ext cx="41036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3"/>
              </a:rPr>
              <a:t>http://www.space.com/23011-black-holes-hair-gravity-theory.html</a:t>
            </a:r>
            <a:endParaRPr lang="sl-SI" altLang="sl-SI" sz="900"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71E5C8E8-CC1E-4313-85D4-C3442DF6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7329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sl-SI" altLang="sl-SI" sz="4000" b="1">
                <a:solidFill>
                  <a:srgbClr val="0563C1"/>
                </a:solidFill>
                <a:latin typeface="Times New Roman" panose="02020603050405020304" pitchFamily="18" charset="0"/>
                <a:ea typeface="Arial Unicode MS" pitchFamily="34" charset="-128"/>
              </a:rPr>
              <a:t>Povzetek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54658EEB-AF77-42BA-8EE8-05040C8F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006475"/>
            <a:ext cx="900112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9863" indent="-1698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Zvezde pritlikavke: rjave, rdeče, rumene (sonce), bele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Zvezde nadorjakinje: rdeče, modre, nadorjakinje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Sonce je 150 milijonov km oddaljeno od zemlje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Druga najbljižja zvezda – Proxima 250.000-krat toliko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Bolj ko je zvezda svetla in bljižje ko je, lažje jo vidimo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Magnituda je enota za svetlost zvezd : svetlejša zvezda = manjša magnituda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Dvozvezdje = sistem dveh zvezd ki se vrtita druga okoli druge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Pulzar = namagneten vrteča nevtronska zvezda, ki nastane, ko se sesede jedro masivne zvezde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Doplerjev pojav = fizikalen pojav, navidezna razlika v valovni dolžini zvoka ali svetlobe, ki nastane pri premikanju vira, opazovalca ali obeh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Črna luknja = zgostitev mase, katere težnostno polje je tolikšno, da ubežna hitrost presega hitrost svetlobe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Singularnost = točka neskončne ukrivljenosti, ki se pojavi tudi v črni luknji</a:t>
            </a:r>
          </a:p>
          <a:p>
            <a:pPr hangingPunct="1">
              <a:spcAft>
                <a:spcPts val="60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</a:rPr>
              <a:t>Črne luknje proučujejo astrofiziki. Ker črnih lukenj ne vidimo, lahko predvidevajo kje se nahajajo glede na učinke njene okolice, ki jih povzroči privlačnost črne luknje.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73FCFF-68DD-4085-A98E-CF62D0336D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329487" cy="836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Literatura in viri: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766CB4-93A0-4F99-8791-73319A8461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1341438"/>
            <a:ext cx="5286375" cy="47513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Rajgelj, Tadej. 2013. Velikost in oddaljenost zvezd.[</a:t>
            </a:r>
            <a:r>
              <a:rPr lang="sl-SI" sz="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sl-SI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 Pridobljeno 25.11.2013 s spletnih strani: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"/>
              </a:rPr>
              <a:t>http://sl.wikipedia.org/wiki/Zvezda_pritlikavka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3"/>
              </a:rPr>
              <a:t>http://sl.wikipedia.org/wiki/Rde%C4%8Da_pritlikavka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4"/>
              </a:rPr>
              <a:t>http://www.optcorp.com/articles/red-dwarf-stars/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5"/>
              </a:rPr>
              <a:t>http://www.princeton.edu/~achaney/tmve/wiki100k/docs/Red_dwarf.html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6"/>
              </a:rPr>
              <a:t>http://blogs.discovermagazine.com/d-brief/2013/09/05/brown-dwarfs-are-hybrids-of-large-planets-and-small-stars/#.UpNTGMTD-L0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7"/>
              </a:rPr>
              <a:t>http://imagine.gsfc.nasa.gov/docs/science/know_l2/dwarfs.html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8"/>
              </a:rPr>
              <a:t>http://cronodon.com/SpaceTech/YellowDwarf.html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9"/>
              </a:rPr>
              <a:t>http://www.wisegeek.com/what-is-a-yellow-dwarf.htm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0"/>
              </a:rPr>
              <a:t>http://splet-stari.fnm.uni-mb.si/pedagoska/didgradiva/diplome/klemencic/astro/knjige/zvrste09.htm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1"/>
              </a:rPr>
              <a:t>http://projekti.gimvic.org/2002/2c/nocno%20nebo/Bela.html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2"/>
              </a:rPr>
              <a:t>http://sl.wikipedia.org/wiki/%C4%8Crna_pritlikavka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3"/>
              </a:rPr>
              <a:t>http://sl.wikipedia.org/wiki/Zvezda_orjakinja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4"/>
              </a:rPr>
              <a:t>http://sl.wikipedia.org/wiki/Rde%C4%8Da_orjakinja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5"/>
              </a:rPr>
              <a:t>http://sl.wikipedia.org/wiki/Modra_orjakinja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6"/>
              </a:rPr>
              <a:t>http://sl.wikipedia.org/wiki/Nadorjakinja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7"/>
              </a:rPr>
              <a:t>http://www.universetoday.com/25134/giant-stars/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8"/>
              </a:rPr>
              <a:t>http://www.armaghplanet.com/blog/how-far-away-is-the-farthest-star.html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19"/>
              </a:rPr>
              <a:t>http://answers.yahoo.com/question/index?qid=20100126165351AAVuvbR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0"/>
              </a:rPr>
              <a:t>http://sl.wikipedia.org/wiki/Seznam_najbli%C5%BEjih_zvezd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Mitton</a:t>
            </a:r>
            <a:r>
              <a:rPr lang="sl-SI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Simon., </a:t>
            </a:r>
            <a:r>
              <a:rPr lang="sl-SI" sz="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Mitton</a:t>
            </a:r>
            <a:r>
              <a:rPr lang="sl-SI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Jacqueline</a:t>
            </a:r>
            <a:r>
              <a:rPr lang="sl-SI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1994. </a:t>
            </a:r>
            <a:r>
              <a:rPr lang="sl-SI" sz="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Astronomija </a:t>
            </a:r>
            <a:r>
              <a:rPr lang="sl-SI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Kranj: Didakta.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1"/>
              </a:rPr>
              <a:t>http://sl.wikipedia.org/wiki/Pulzar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2"/>
              </a:rPr>
              <a:t>http://sl.wikipedia.org/wiki/Nevtronska_zvezda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3"/>
              </a:rPr>
              <a:t>http://sl.wikipedia.org/wiki/%C4%8Crna_luknja</a:t>
            </a:r>
            <a:endParaRPr lang="sl-SI" sz="700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4"/>
              </a:rPr>
              <a:t>http://sl.wikipedia.org/wiki/Navidezni_sij</a:t>
            </a:r>
            <a:endParaRPr lang="sl-SI" sz="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700" u="sng" dirty="0">
                <a:hlinkClick r:id="rId25"/>
              </a:rPr>
              <a:t>http://sl.wikipedia.org/wiki/Absolutni_izsev</a:t>
            </a:r>
            <a:endParaRPr lang="sl-SI" sz="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0897C3F-7F92-49F0-AB93-768EBBA99C4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213100"/>
            <a:ext cx="484663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PoljeZBesedilom 2">
            <a:extLst>
              <a:ext uri="{FF2B5EF4-FFF2-40B4-BE49-F238E27FC236}">
                <a16:creationId xmlns:a16="http://schemas.microsoft.com/office/drawing/2014/main" id="{48CC02E0-6F35-4D87-A072-B38D1162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2908300"/>
            <a:ext cx="45354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27"/>
              </a:rPr>
              <a:t>http://www.barewalls.com/pv-602065_The-binary-star-system-Alcor.html</a:t>
            </a:r>
            <a:endParaRPr lang="sl-SI" altLang="sl-SI" sz="9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8A51D6C-0208-493D-ADBA-39F7951901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0010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Kazalo</a:t>
            </a:r>
            <a:r>
              <a:rPr lang="en-US" dirty="0"/>
              <a:t>	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6A2C3BF-142E-4ABE-A824-F0FD8D7704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3168650" cy="5256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Uvod,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Zvezde pritlikavke,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Zvezde velikanke,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Oddaljenost zvezd,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Svetlost zvezd,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Magnitude,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Dvozvezdje,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Pulzar,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Dopplerjev pojav,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Črna luknja,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Singularnost,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Proučevanje črnih lukenj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Povzetek,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Literatura in viri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4B4591-F066-4778-B21C-9021D89E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9850"/>
            <a:ext cx="59404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oljeZBesedilom 2">
            <a:extLst>
              <a:ext uri="{FF2B5EF4-FFF2-40B4-BE49-F238E27FC236}">
                <a16:creationId xmlns:a16="http://schemas.microsoft.com/office/drawing/2014/main" id="{BBC389F6-B08D-4937-B6F9-7FBD9659E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2205038"/>
            <a:ext cx="5472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4"/>
              </a:rPr>
              <a:t>http://centralastronomyclass.pbworks.com/w/page/15400553/Binary%20Star%20System</a:t>
            </a:r>
            <a:endParaRPr lang="sl-SI" altLang="sl-SI" sz="9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184EBB-C3D6-44BA-8D74-A98CD776CE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001000" cy="863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r>
              <a:rPr lang="sl-SI" dirty="0">
                <a:solidFill>
                  <a:schemeClr val="hlink"/>
                </a:solidFill>
              </a:rPr>
              <a:t> </a:t>
            </a: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0CC7383-97A0-4D9C-A274-6A09B76049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1484313"/>
            <a:ext cx="5581650" cy="2305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tej seminarski nalogi vam bova predstavila: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Vse o velikosti, oddaljenosti in svetlosti zvezd,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 so dvozvezdja in pulzarji,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 je Dopplerjev pojav,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 so črne luknje.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ECC9464-58E5-4D89-A32C-9227767F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001963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oljeZBesedilom 2">
            <a:extLst>
              <a:ext uri="{FF2B5EF4-FFF2-40B4-BE49-F238E27FC236}">
                <a16:creationId xmlns:a16="http://schemas.microsoft.com/office/drawing/2014/main" id="{2725AD1B-6C2B-4BC0-B819-C546E2DC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63683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solidFill>
                  <a:srgbClr val="FFFF00"/>
                </a:solidFill>
                <a:hlinkClick r:id="rId3"/>
              </a:rPr>
              <a:t>http://www.news.utoronto.ca/sites/default/files/Quasar_Graham_11_12_5.jpg</a:t>
            </a:r>
            <a:endParaRPr lang="sl-SI" altLang="sl-SI" sz="900">
              <a:solidFill>
                <a:srgbClr val="FFFF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EE3331-C155-4C7B-B5DE-D5CD47C55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3813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PoljeZBesedilom 4">
            <a:extLst>
              <a:ext uri="{FF2B5EF4-FFF2-40B4-BE49-F238E27FC236}">
                <a16:creationId xmlns:a16="http://schemas.microsoft.com/office/drawing/2014/main" id="{421251D6-6EA7-4A34-92FB-A378E28E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3857625"/>
            <a:ext cx="32448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5"/>
              </a:rPr>
              <a:t>http://www.forbes.com/fdc/welcome_mjx.shtml</a:t>
            </a:r>
            <a:endParaRPr lang="sl-SI" altLang="sl-SI" sz="9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07F3DB-AA2A-4C80-ADC3-1384D24A4B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/>
          <a:lstStyle/>
          <a:p>
            <a:pPr algn="ctr" eaLnBrk="1" hangingPunct="1"/>
            <a:r>
              <a:rPr lang="sl-SI" altLang="sl-SI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Zvezde pritlikavke</a:t>
            </a:r>
            <a:endParaRPr lang="en-US" altLang="sl-SI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298CAB3-EA66-4ED7-9264-EB9CE8CEE2A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4537075" cy="2665412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</a:rPr>
              <a:t>Poznamo: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Rjave pritlikavke,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rdeče pritlikavke,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rumene pritlikavke,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bele pritlikavke.</a:t>
            </a:r>
          </a:p>
        </p:txBody>
      </p:sp>
      <p:pic>
        <p:nvPicPr>
          <p:cNvPr id="5124" name="Slika 1">
            <a:extLst>
              <a:ext uri="{FF2B5EF4-FFF2-40B4-BE49-F238E27FC236}">
                <a16:creationId xmlns:a16="http://schemas.microsoft.com/office/drawing/2014/main" id="{7896080A-D8A9-4FFD-9F7B-23B4C2908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933825"/>
            <a:ext cx="5200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PoljeZBesedilom 2">
            <a:extLst>
              <a:ext uri="{FF2B5EF4-FFF2-40B4-BE49-F238E27FC236}">
                <a16:creationId xmlns:a16="http://schemas.microsoft.com/office/drawing/2014/main" id="{CB0A4F12-6B15-43D9-8D6C-58712936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3563938"/>
            <a:ext cx="3910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solidFill>
                  <a:srgbClr val="FFFF00"/>
                </a:solidFill>
                <a:hlinkClick r:id="rId3"/>
              </a:rPr>
              <a:t>http://phys.org/news/2012-08-astronomers-mystery-monster-stars.html</a:t>
            </a:r>
            <a:endParaRPr lang="sl-SI" altLang="sl-SI" sz="900">
              <a:solidFill>
                <a:srgbClr val="FFFF00"/>
              </a:solidFill>
            </a:endParaRPr>
          </a:p>
        </p:txBody>
      </p:sp>
      <p:pic>
        <p:nvPicPr>
          <p:cNvPr id="5126" name="Slika 3">
            <a:extLst>
              <a:ext uri="{FF2B5EF4-FFF2-40B4-BE49-F238E27FC236}">
                <a16:creationId xmlns:a16="http://schemas.microsoft.com/office/drawing/2014/main" id="{2023199D-F7FE-4FB1-8C03-EAA54F773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9725"/>
            <a:ext cx="26098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PoljeZBesedilom 4">
            <a:extLst>
              <a:ext uri="{FF2B5EF4-FFF2-40B4-BE49-F238E27FC236}">
                <a16:creationId xmlns:a16="http://schemas.microsoft.com/office/drawing/2014/main" id="{4AAC45A0-87EC-4537-BE6B-E42BC0A0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5883275"/>
            <a:ext cx="2609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Evolucija našega Sonca. vir: </a:t>
            </a:r>
            <a:r>
              <a:rPr lang="sl-SI" altLang="sl-SI" sz="900">
                <a:hlinkClick r:id="rId5"/>
              </a:rPr>
              <a:t>http://imagine.gsfc.nasa.gov/docs/science/know_l2/dwarfs.html</a:t>
            </a:r>
            <a:endParaRPr lang="sl-SI" altLang="sl-SI" sz="900"/>
          </a:p>
        </p:txBody>
      </p:sp>
      <p:pic>
        <p:nvPicPr>
          <p:cNvPr id="5128" name="Slika 5">
            <a:extLst>
              <a:ext uri="{FF2B5EF4-FFF2-40B4-BE49-F238E27FC236}">
                <a16:creationId xmlns:a16="http://schemas.microsoft.com/office/drawing/2014/main" id="{67CF13A4-FD6B-4D15-9B17-8EE7CAD77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9162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PoljeZBesedilom 6">
            <a:extLst>
              <a:ext uri="{FF2B5EF4-FFF2-40B4-BE49-F238E27FC236}">
                <a16:creationId xmlns:a16="http://schemas.microsoft.com/office/drawing/2014/main" id="{D1D182FA-6B9A-4ACA-88EF-96338962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924175"/>
            <a:ext cx="40544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solidFill>
                  <a:schemeClr val="bg1"/>
                </a:solidFill>
              </a:rPr>
              <a:t>Masa celotnega človeštva-masa bele pritlikavke v velikosti sladkorne kocke. vir: </a:t>
            </a:r>
            <a:r>
              <a:rPr lang="sl-SI" altLang="sl-SI" sz="900">
                <a:solidFill>
                  <a:srgbClr val="FFFF00"/>
                </a:solidFill>
                <a:hlinkClick r:id="rId7"/>
              </a:rPr>
              <a:t>http://projekti.gimvic.org/2002/2c/nocno%20nebo/Bela.html</a:t>
            </a:r>
            <a:endParaRPr lang="sl-SI" altLang="sl-SI" sz="900">
              <a:solidFill>
                <a:srgbClr val="FFFF00"/>
              </a:solidFill>
            </a:endParaRP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2B3CAEF-D80D-4585-812E-13C3353883E1}"/>
              </a:ext>
            </a:extLst>
          </p:cNvPr>
          <p:cNvCxnSpPr/>
          <p:nvPr/>
        </p:nvCxnSpPr>
        <p:spPr>
          <a:xfrm>
            <a:off x="1908175" y="3357563"/>
            <a:ext cx="647700" cy="15843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7085FE-ECFB-469F-8E8B-B20EDB65F1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9425" y="0"/>
            <a:ext cx="8664575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Zvezde velikanke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7051541-8F27-46EB-8D1C-59C372F015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4032250" cy="2305050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</a:rPr>
              <a:t>Poznamo: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Rdeče orjakinje,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modre orjakinje,</a:t>
            </a:r>
          </a:p>
          <a:p>
            <a:pPr lvl="1" eaLnBrk="1" hangingPunct="1"/>
            <a:r>
              <a:rPr lang="sl-SI" altLang="sl-SI" sz="2400">
                <a:solidFill>
                  <a:schemeClr val="bg1"/>
                </a:solidFill>
              </a:rPr>
              <a:t>nadorjakinje.</a:t>
            </a:r>
            <a:endParaRPr lang="en-US" altLang="sl-SI" sz="2400">
              <a:solidFill>
                <a:schemeClr val="bg1"/>
              </a:solidFill>
            </a:endParaRPr>
          </a:p>
        </p:txBody>
      </p:sp>
      <p:pic>
        <p:nvPicPr>
          <p:cNvPr id="6148" name="Slika 1">
            <a:extLst>
              <a:ext uri="{FF2B5EF4-FFF2-40B4-BE49-F238E27FC236}">
                <a16:creationId xmlns:a16="http://schemas.microsoft.com/office/drawing/2014/main" id="{8876E67A-BE76-4C7D-9DEC-6AA0733E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924175"/>
            <a:ext cx="5562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2">
            <a:extLst>
              <a:ext uri="{FF2B5EF4-FFF2-40B4-BE49-F238E27FC236}">
                <a16:creationId xmlns:a16="http://schemas.microsoft.com/office/drawing/2014/main" id="{80C17316-ADFD-448A-9453-1D8E135CB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03600"/>
            <a:ext cx="33972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PoljeZBesedilom 3">
            <a:extLst>
              <a:ext uri="{FF2B5EF4-FFF2-40B4-BE49-F238E27FC236}">
                <a16:creationId xmlns:a16="http://schemas.microsoft.com/office/drawing/2014/main" id="{E7626BA8-786E-413F-8C23-6854C78A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78163"/>
            <a:ext cx="32527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4"/>
              </a:rPr>
              <a:t>http://www.astronomycafe.net/qadir/q2958.html</a:t>
            </a:r>
            <a:endParaRPr lang="sl-SI" altLang="sl-SI" sz="900"/>
          </a:p>
        </p:txBody>
      </p:sp>
      <p:sp>
        <p:nvSpPr>
          <p:cNvPr id="6151" name="PoljeZBesedilom 4">
            <a:extLst>
              <a:ext uri="{FF2B5EF4-FFF2-40B4-BE49-F238E27FC236}">
                <a16:creationId xmlns:a16="http://schemas.microsoft.com/office/drawing/2014/main" id="{5EAC625C-DFFF-4954-8212-A2CB742C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2692400"/>
            <a:ext cx="2425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5"/>
              </a:rPr>
              <a:t>http://www.zolfo78.com/planet-stars</a:t>
            </a:r>
            <a:endParaRPr lang="sl-SI" altLang="sl-SI" sz="90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0AD0863-AC3B-4E25-AD60-07CEF058FB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001000" cy="7191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Oddaljenost zvezd</a:t>
            </a:r>
            <a:endParaRPr lang="en-US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2FE8A6-75E3-4DDD-8284-BC6ABD0FC5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2525" y="1700213"/>
            <a:ext cx="7991475" cy="2160587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Sonce je od nas oddaljeno pr. 150 milijonov km.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Druga najbližja zvezda Proxima je oddaljena 250.000-krat toliko.</a:t>
            </a:r>
            <a:endParaRPr lang="en-US" altLang="sl-SI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Slika 1">
            <a:extLst>
              <a:ext uri="{FF2B5EF4-FFF2-40B4-BE49-F238E27FC236}">
                <a16:creationId xmlns:a16="http://schemas.microsoft.com/office/drawing/2014/main" id="{C04E59FD-86A8-46E5-B139-0C37CA9C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860800"/>
            <a:ext cx="53403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oljeZBesedilom 2">
            <a:extLst>
              <a:ext uri="{FF2B5EF4-FFF2-40B4-BE49-F238E27FC236}">
                <a16:creationId xmlns:a16="http://schemas.microsoft.com/office/drawing/2014/main" id="{FE9984DF-3433-4220-BDEE-9E329FF07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3630613"/>
            <a:ext cx="2952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3"/>
              </a:rPr>
              <a:t>http://factsandfaith.com/?attachment_id=7332</a:t>
            </a:r>
            <a:endParaRPr lang="sl-SI" altLang="sl-SI" sz="900"/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1">
            <a:extLst>
              <a:ext uri="{FF2B5EF4-FFF2-40B4-BE49-F238E27FC236}">
                <a16:creationId xmlns:a16="http://schemas.microsoft.com/office/drawing/2014/main" id="{39E153CC-B96B-47C2-A642-8FCEDE454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oljeZBesedilom 2">
            <a:extLst>
              <a:ext uri="{FF2B5EF4-FFF2-40B4-BE49-F238E27FC236}">
                <a16:creationId xmlns:a16="http://schemas.microsoft.com/office/drawing/2014/main" id="{A9C64998-0256-41C8-A25A-1DA9D588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5805488"/>
            <a:ext cx="4895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oddaljenost zvezd od Sonca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vir: </a:t>
            </a:r>
            <a:r>
              <a:rPr lang="sl-SI" altLang="sl-SI" sz="900">
                <a:hlinkClick r:id="rId3"/>
              </a:rPr>
              <a:t>http://upload.wikimedia.org/wikipedia/commons/5/52/Nearby_Stars_%2814ly_Radius%29-sl.svg</a:t>
            </a:r>
            <a:endParaRPr lang="sl-SI" altLang="sl-SI" sz="900"/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2195473-D3EE-4F43-849F-313E063A61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0010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Svetlost zvezd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Slika 1">
            <a:extLst>
              <a:ext uri="{FF2B5EF4-FFF2-40B4-BE49-F238E27FC236}">
                <a16:creationId xmlns:a16="http://schemas.microsoft.com/office/drawing/2014/main" id="{75993004-0B42-4EC2-BBB0-55D05592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522538"/>
            <a:ext cx="633412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oljeZBesedilom 2">
            <a:extLst>
              <a:ext uri="{FF2B5EF4-FFF2-40B4-BE49-F238E27FC236}">
                <a16:creationId xmlns:a16="http://schemas.microsoft.com/office/drawing/2014/main" id="{D14E795A-9A84-49A9-82FB-731DE6C5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799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Bolj, ko je zvezda svetla in bližje ko je, lažje jo vidimo.</a:t>
            </a:r>
          </a:p>
        </p:txBody>
      </p:sp>
      <p:sp>
        <p:nvSpPr>
          <p:cNvPr id="9221" name="PoljeZBesedilom 3">
            <a:extLst>
              <a:ext uri="{FF2B5EF4-FFF2-40B4-BE49-F238E27FC236}">
                <a16:creationId xmlns:a16="http://schemas.microsoft.com/office/drawing/2014/main" id="{E252CD59-3FE5-4E9C-BF06-3150FCCF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2268538"/>
            <a:ext cx="3816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l-SI" altLang="sl-SI" sz="900">
                <a:hlinkClick r:id="rId3"/>
              </a:rPr>
              <a:t>http://www.le.ac.uk/ph/faulkes/web/stars/r_st_overview.html</a:t>
            </a:r>
            <a:endParaRPr lang="sl-SI" altLang="sl-SI" sz="900"/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9B85C4B-8C27-406F-BEF5-9C452A514E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B33B1E-F4AA-4396-8255-28885B1183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5976938" cy="3240087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Magnituda je enota za svetlost zvezd in drugih teles na nebu.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Bolj, kot je zvezda svetla, manjša je njena magnituda </a:t>
            </a:r>
          </a:p>
        </p:txBody>
      </p:sp>
      <p:pic>
        <p:nvPicPr>
          <p:cNvPr id="10244" name="Slika 1">
            <a:extLst>
              <a:ext uri="{FF2B5EF4-FFF2-40B4-BE49-F238E27FC236}">
                <a16:creationId xmlns:a16="http://schemas.microsoft.com/office/drawing/2014/main" id="{D4EDAD7E-946F-4AB6-AFE3-4B9C0DE8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897188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PresentationFormat>On-screen Show (4:3)</PresentationFormat>
  <Paragraphs>133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Officeova tema</vt:lpstr>
      <vt:lpstr>PowerPoint Presentation</vt:lpstr>
      <vt:lpstr>Kazalo </vt:lpstr>
      <vt:lpstr>Uvod </vt:lpstr>
      <vt:lpstr>Zvezde pritlikavke</vt:lpstr>
      <vt:lpstr>Zvezde velikanke</vt:lpstr>
      <vt:lpstr>Oddaljenost zvezd</vt:lpstr>
      <vt:lpstr>PowerPoint Presentation</vt:lpstr>
      <vt:lpstr>Svetlost zvezd</vt:lpstr>
      <vt:lpstr>Magnitude</vt:lpstr>
      <vt:lpstr>Dvozvezdja</vt:lpstr>
      <vt:lpstr>Pulzar</vt:lpstr>
      <vt:lpstr>Dopplerjev pojav</vt:lpstr>
      <vt:lpstr>Črna luknja</vt:lpstr>
      <vt:lpstr>Singularnost</vt:lpstr>
      <vt:lpstr>Proučevanje črnih lukenj</vt:lpstr>
      <vt:lpstr>PowerPoint Presentation</vt:lpstr>
      <vt:lpstr>Literatura in 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2019-05-30T09:26:27Z</dcterms:created>
  <dcterms:modified xsi:type="dcterms:W3CDTF">2019-05-30T09:26:27Z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