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1EE5-C3B5-445F-841F-4CFEFA3FDE5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7DC83CDA-1FDD-4CF3-BD28-7E3EFFF1AD6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791A78AE-A5BF-4DD0-AEAB-204B8E6D983D}"/>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D58DC5B9-9527-48F2-963D-3C1B47F98297}"/>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FC1EE9A1-0826-4EA8-ADD6-700B7B026376}"/>
              </a:ext>
            </a:extLst>
          </p:cNvPr>
          <p:cNvSpPr>
            <a:spLocks noGrp="1"/>
          </p:cNvSpPr>
          <p:nvPr>
            <p:ph type="sldNum" sz="quarter" idx="12"/>
          </p:nvPr>
        </p:nvSpPr>
        <p:spPr/>
        <p:txBody>
          <a:bodyPr/>
          <a:lstStyle>
            <a:lvl1pPr>
              <a:defRPr/>
            </a:lvl1pPr>
          </a:lstStyle>
          <a:p>
            <a:fld id="{E94DC2AD-C917-4CA6-9D94-2035C9BA3FAD}" type="slidenum">
              <a:rPr lang="sl-SI" altLang="sl-SI"/>
              <a:pPr/>
              <a:t>‹#›</a:t>
            </a:fld>
            <a:endParaRPr lang="sl-SI" altLang="sl-SI"/>
          </a:p>
        </p:txBody>
      </p:sp>
    </p:spTree>
    <p:extLst>
      <p:ext uri="{BB962C8B-B14F-4D97-AF65-F5344CB8AC3E}">
        <p14:creationId xmlns:p14="http://schemas.microsoft.com/office/powerpoint/2010/main" val="38037790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41A26-0C5B-4B9B-80D1-06597D37CD64}"/>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6C12F86B-07BC-4ECA-B5A1-B6E8AB8579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764F0A3-045F-4034-A4CC-9BDFE9DD43A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2A9B1BD9-4809-43CA-983F-C7ADF884280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91E4651-0B2C-4E06-B32F-0B819411B586}"/>
              </a:ext>
            </a:extLst>
          </p:cNvPr>
          <p:cNvSpPr>
            <a:spLocks noGrp="1"/>
          </p:cNvSpPr>
          <p:nvPr>
            <p:ph type="sldNum" sz="quarter" idx="12"/>
          </p:nvPr>
        </p:nvSpPr>
        <p:spPr/>
        <p:txBody>
          <a:bodyPr/>
          <a:lstStyle>
            <a:lvl1pPr>
              <a:defRPr/>
            </a:lvl1pPr>
          </a:lstStyle>
          <a:p>
            <a:fld id="{7FFCEE03-B5BF-4372-9FA7-C5E7991A4EE7}" type="slidenum">
              <a:rPr lang="sl-SI" altLang="sl-SI"/>
              <a:pPr/>
              <a:t>‹#›</a:t>
            </a:fld>
            <a:endParaRPr lang="sl-SI" altLang="sl-SI"/>
          </a:p>
        </p:txBody>
      </p:sp>
    </p:spTree>
    <p:extLst>
      <p:ext uri="{BB962C8B-B14F-4D97-AF65-F5344CB8AC3E}">
        <p14:creationId xmlns:p14="http://schemas.microsoft.com/office/powerpoint/2010/main" val="12597940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532E31-57E3-4960-A526-0324F91790E6}"/>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1EF345D4-0A96-4681-9281-535E75652F57}"/>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4124113-C64E-45E1-AB7F-CFF20FB21C05}"/>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3921670C-5F0D-4750-B3CA-32B1E1E6AFC7}"/>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3EC7630-AABB-46B2-A574-4FC18961EADA}"/>
              </a:ext>
            </a:extLst>
          </p:cNvPr>
          <p:cNvSpPr>
            <a:spLocks noGrp="1"/>
          </p:cNvSpPr>
          <p:nvPr>
            <p:ph type="sldNum" sz="quarter" idx="12"/>
          </p:nvPr>
        </p:nvSpPr>
        <p:spPr/>
        <p:txBody>
          <a:bodyPr/>
          <a:lstStyle>
            <a:lvl1pPr>
              <a:defRPr/>
            </a:lvl1pPr>
          </a:lstStyle>
          <a:p>
            <a:fld id="{56594176-561B-4EB7-ADA9-B3BAF74C2B71}" type="slidenum">
              <a:rPr lang="sl-SI" altLang="sl-SI"/>
              <a:pPr/>
              <a:t>‹#›</a:t>
            </a:fld>
            <a:endParaRPr lang="sl-SI" altLang="sl-SI"/>
          </a:p>
        </p:txBody>
      </p:sp>
    </p:spTree>
    <p:extLst>
      <p:ext uri="{BB962C8B-B14F-4D97-AF65-F5344CB8AC3E}">
        <p14:creationId xmlns:p14="http://schemas.microsoft.com/office/powerpoint/2010/main" val="3142253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5216-B5F0-46A1-99EA-4C3EC495FC88}"/>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1D153146-1CF1-4E09-9E5A-0D054C92DD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87DE3B1D-6412-40DC-9E57-D4B7F769E51A}"/>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2B0F55A-AE4F-4A27-B6F4-FCB689EC13F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52F1A9A-5BF4-4C06-9A62-1F7ED7D4D9F3}"/>
              </a:ext>
            </a:extLst>
          </p:cNvPr>
          <p:cNvSpPr>
            <a:spLocks noGrp="1"/>
          </p:cNvSpPr>
          <p:nvPr>
            <p:ph type="sldNum" sz="quarter" idx="12"/>
          </p:nvPr>
        </p:nvSpPr>
        <p:spPr/>
        <p:txBody>
          <a:bodyPr/>
          <a:lstStyle>
            <a:lvl1pPr>
              <a:defRPr/>
            </a:lvl1pPr>
          </a:lstStyle>
          <a:p>
            <a:fld id="{D138C8B3-6334-49A8-8965-0B1C8B583049}" type="slidenum">
              <a:rPr lang="sl-SI" altLang="sl-SI"/>
              <a:pPr/>
              <a:t>‹#›</a:t>
            </a:fld>
            <a:endParaRPr lang="sl-SI" altLang="sl-SI"/>
          </a:p>
        </p:txBody>
      </p:sp>
    </p:spTree>
    <p:extLst>
      <p:ext uri="{BB962C8B-B14F-4D97-AF65-F5344CB8AC3E}">
        <p14:creationId xmlns:p14="http://schemas.microsoft.com/office/powerpoint/2010/main" val="15940549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24DA-7BEE-4814-8374-1A9FAD8A41C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EB12DC9B-B30C-43F9-ACF9-BC119D90968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6A8F067-E859-45AE-9CD1-DD18BE6C8185}"/>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2FE5290C-3A42-42E6-93D8-4F9313FEF417}"/>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E812E48A-1B0C-49CF-BF0E-1613EF4CA409}"/>
              </a:ext>
            </a:extLst>
          </p:cNvPr>
          <p:cNvSpPr>
            <a:spLocks noGrp="1"/>
          </p:cNvSpPr>
          <p:nvPr>
            <p:ph type="sldNum" sz="quarter" idx="12"/>
          </p:nvPr>
        </p:nvSpPr>
        <p:spPr/>
        <p:txBody>
          <a:bodyPr/>
          <a:lstStyle>
            <a:lvl1pPr>
              <a:defRPr/>
            </a:lvl1pPr>
          </a:lstStyle>
          <a:p>
            <a:fld id="{8E62EF71-533C-46CC-8250-36EC33829E0E}" type="slidenum">
              <a:rPr lang="sl-SI" altLang="sl-SI"/>
              <a:pPr/>
              <a:t>‹#›</a:t>
            </a:fld>
            <a:endParaRPr lang="sl-SI" altLang="sl-SI"/>
          </a:p>
        </p:txBody>
      </p:sp>
    </p:spTree>
    <p:extLst>
      <p:ext uri="{BB962C8B-B14F-4D97-AF65-F5344CB8AC3E}">
        <p14:creationId xmlns:p14="http://schemas.microsoft.com/office/powerpoint/2010/main" val="27357988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58680-F9BC-44C7-9906-06E5B47A75E0}"/>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2E867040-5E8B-4140-A518-2B0583F0BCC8}"/>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9DC753FE-673F-4CB1-A030-AEA59E920C4D}"/>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E94F8BC3-9CC1-47E8-A19A-8F7E55E3DE06}"/>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3D057079-5191-4F69-9916-08FCF87640A5}"/>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17722E93-6CD6-442D-932F-BAACDB6A00C8}"/>
              </a:ext>
            </a:extLst>
          </p:cNvPr>
          <p:cNvSpPr>
            <a:spLocks noGrp="1"/>
          </p:cNvSpPr>
          <p:nvPr>
            <p:ph type="sldNum" sz="quarter" idx="12"/>
          </p:nvPr>
        </p:nvSpPr>
        <p:spPr/>
        <p:txBody>
          <a:bodyPr/>
          <a:lstStyle>
            <a:lvl1pPr>
              <a:defRPr/>
            </a:lvl1pPr>
          </a:lstStyle>
          <a:p>
            <a:fld id="{161239C1-204C-4316-971B-D5F13D48EB64}" type="slidenum">
              <a:rPr lang="sl-SI" altLang="sl-SI"/>
              <a:pPr/>
              <a:t>‹#›</a:t>
            </a:fld>
            <a:endParaRPr lang="sl-SI" altLang="sl-SI"/>
          </a:p>
        </p:txBody>
      </p:sp>
    </p:spTree>
    <p:extLst>
      <p:ext uri="{BB962C8B-B14F-4D97-AF65-F5344CB8AC3E}">
        <p14:creationId xmlns:p14="http://schemas.microsoft.com/office/powerpoint/2010/main" val="38105176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6E7B2-EEC6-4140-A05C-BA1184A8F908}"/>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179F5732-625A-428C-AF99-A3D1541E3A6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9FAD64-2565-41E9-B7C7-5A857A6FB9C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EF506DEA-9EE1-432F-9D20-3ACDCBC3DF0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E64633-9AC8-42A8-8011-A110F759823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A1B85F7A-C33C-4866-B54C-D65CBA17EE0E}"/>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D654EBF3-8894-44C3-9906-48DD8B80977D}"/>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B0EF797F-5E65-4F04-9FB0-31678BCC3D8A}"/>
              </a:ext>
            </a:extLst>
          </p:cNvPr>
          <p:cNvSpPr>
            <a:spLocks noGrp="1"/>
          </p:cNvSpPr>
          <p:nvPr>
            <p:ph type="sldNum" sz="quarter" idx="12"/>
          </p:nvPr>
        </p:nvSpPr>
        <p:spPr/>
        <p:txBody>
          <a:bodyPr/>
          <a:lstStyle>
            <a:lvl1pPr>
              <a:defRPr/>
            </a:lvl1pPr>
          </a:lstStyle>
          <a:p>
            <a:fld id="{C36B1ADE-762C-441E-B1F4-728D2F5891E4}" type="slidenum">
              <a:rPr lang="sl-SI" altLang="sl-SI"/>
              <a:pPr/>
              <a:t>‹#›</a:t>
            </a:fld>
            <a:endParaRPr lang="sl-SI" altLang="sl-SI"/>
          </a:p>
        </p:txBody>
      </p:sp>
    </p:spTree>
    <p:extLst>
      <p:ext uri="{BB962C8B-B14F-4D97-AF65-F5344CB8AC3E}">
        <p14:creationId xmlns:p14="http://schemas.microsoft.com/office/powerpoint/2010/main" val="3964417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D7F6-442D-4819-B49B-3B4CDE23FF4B}"/>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7C04938D-83C7-470E-98E7-8EC43F8786E2}"/>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40F1D0E0-DE60-471D-A8E2-33CCF27E8832}"/>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91F5573D-C938-4B3E-8A36-6F29684C4A4F}"/>
              </a:ext>
            </a:extLst>
          </p:cNvPr>
          <p:cNvSpPr>
            <a:spLocks noGrp="1"/>
          </p:cNvSpPr>
          <p:nvPr>
            <p:ph type="sldNum" sz="quarter" idx="12"/>
          </p:nvPr>
        </p:nvSpPr>
        <p:spPr/>
        <p:txBody>
          <a:bodyPr/>
          <a:lstStyle>
            <a:lvl1pPr>
              <a:defRPr/>
            </a:lvl1pPr>
          </a:lstStyle>
          <a:p>
            <a:fld id="{11155FFD-12BC-4126-A55A-2C0070DC6090}" type="slidenum">
              <a:rPr lang="sl-SI" altLang="sl-SI"/>
              <a:pPr/>
              <a:t>‹#›</a:t>
            </a:fld>
            <a:endParaRPr lang="sl-SI" altLang="sl-SI"/>
          </a:p>
        </p:txBody>
      </p:sp>
    </p:spTree>
    <p:extLst>
      <p:ext uri="{BB962C8B-B14F-4D97-AF65-F5344CB8AC3E}">
        <p14:creationId xmlns:p14="http://schemas.microsoft.com/office/powerpoint/2010/main" val="72136188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292CA2-EC83-4BBB-BD0F-259A00EE691B}"/>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73B26763-5E7B-4AB8-805C-AE1A05325C05}"/>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E5C50A71-7123-45B9-9FD7-7D4E8033558E}"/>
              </a:ext>
            </a:extLst>
          </p:cNvPr>
          <p:cNvSpPr>
            <a:spLocks noGrp="1"/>
          </p:cNvSpPr>
          <p:nvPr>
            <p:ph type="sldNum" sz="quarter" idx="12"/>
          </p:nvPr>
        </p:nvSpPr>
        <p:spPr/>
        <p:txBody>
          <a:bodyPr/>
          <a:lstStyle>
            <a:lvl1pPr>
              <a:defRPr/>
            </a:lvl1pPr>
          </a:lstStyle>
          <a:p>
            <a:fld id="{3DB58F38-E8E8-423A-91BC-B8C15CBF93B3}" type="slidenum">
              <a:rPr lang="sl-SI" altLang="sl-SI"/>
              <a:pPr/>
              <a:t>‹#›</a:t>
            </a:fld>
            <a:endParaRPr lang="sl-SI" altLang="sl-SI"/>
          </a:p>
        </p:txBody>
      </p:sp>
    </p:spTree>
    <p:extLst>
      <p:ext uri="{BB962C8B-B14F-4D97-AF65-F5344CB8AC3E}">
        <p14:creationId xmlns:p14="http://schemas.microsoft.com/office/powerpoint/2010/main" val="45069240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0E67-1BE0-48C9-B450-BCF9FE1114A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2807B7F3-C29E-4EF7-BC3F-6D4AB914593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7305DFB8-5AD0-459C-B36F-BE40F507767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48CCF3-F9EE-4BBA-A976-B83C404C4A73}"/>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2EAB293B-FAFD-4426-A270-0039212B18F0}"/>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6F75EDEC-088D-4562-9F97-7A271986EB96}"/>
              </a:ext>
            </a:extLst>
          </p:cNvPr>
          <p:cNvSpPr>
            <a:spLocks noGrp="1"/>
          </p:cNvSpPr>
          <p:nvPr>
            <p:ph type="sldNum" sz="quarter" idx="12"/>
          </p:nvPr>
        </p:nvSpPr>
        <p:spPr/>
        <p:txBody>
          <a:bodyPr/>
          <a:lstStyle>
            <a:lvl1pPr>
              <a:defRPr/>
            </a:lvl1pPr>
          </a:lstStyle>
          <a:p>
            <a:fld id="{858D3206-8937-43F8-A6CB-77E2F23FF4B2}" type="slidenum">
              <a:rPr lang="sl-SI" altLang="sl-SI"/>
              <a:pPr/>
              <a:t>‹#›</a:t>
            </a:fld>
            <a:endParaRPr lang="sl-SI" altLang="sl-SI"/>
          </a:p>
        </p:txBody>
      </p:sp>
    </p:spTree>
    <p:extLst>
      <p:ext uri="{BB962C8B-B14F-4D97-AF65-F5344CB8AC3E}">
        <p14:creationId xmlns:p14="http://schemas.microsoft.com/office/powerpoint/2010/main" val="216980716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C92F8-2378-4B65-A7F6-570FC5526A4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A0BFD4CE-FFF5-4010-9055-0E3FA4A38DF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C64E235B-D0DE-4213-B9B5-485A20F2603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E7A62A-BA71-4C77-9E99-75E1976D3D81}"/>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D1B458FF-BEE2-4488-BCE1-2D374DAC784D}"/>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F657EA81-D97E-4EB5-A7CC-827DAA277895}"/>
              </a:ext>
            </a:extLst>
          </p:cNvPr>
          <p:cNvSpPr>
            <a:spLocks noGrp="1"/>
          </p:cNvSpPr>
          <p:nvPr>
            <p:ph type="sldNum" sz="quarter" idx="12"/>
          </p:nvPr>
        </p:nvSpPr>
        <p:spPr/>
        <p:txBody>
          <a:bodyPr/>
          <a:lstStyle>
            <a:lvl1pPr>
              <a:defRPr/>
            </a:lvl1pPr>
          </a:lstStyle>
          <a:p>
            <a:fld id="{7F67A8E3-0E2E-4C06-B07C-6AC044905BB8}" type="slidenum">
              <a:rPr lang="sl-SI" altLang="sl-SI"/>
              <a:pPr/>
              <a:t>‹#›</a:t>
            </a:fld>
            <a:endParaRPr lang="sl-SI" altLang="sl-SI"/>
          </a:p>
        </p:txBody>
      </p:sp>
    </p:spTree>
    <p:extLst>
      <p:ext uri="{BB962C8B-B14F-4D97-AF65-F5344CB8AC3E}">
        <p14:creationId xmlns:p14="http://schemas.microsoft.com/office/powerpoint/2010/main" val="297178525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E5F70E1-C6C5-4C67-9A62-9B14E6B1192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C6F72E1A-B5C0-45FA-923B-627235E97D6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710CEED3-E6A9-457D-8EB9-522BB9706B6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1029" name="Rectangle 5">
            <a:extLst>
              <a:ext uri="{FF2B5EF4-FFF2-40B4-BE49-F238E27FC236}">
                <a16:creationId xmlns:a16="http://schemas.microsoft.com/office/drawing/2014/main" id="{AD094FD4-C3EA-4C29-9041-1B2E49642CD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1030" name="Rectangle 6">
            <a:extLst>
              <a:ext uri="{FF2B5EF4-FFF2-40B4-BE49-F238E27FC236}">
                <a16:creationId xmlns:a16="http://schemas.microsoft.com/office/drawing/2014/main" id="{BCAD4F00-25C1-4B3F-95C7-0CF9A819EA7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F680CDE-A522-4636-9337-11B05378BB58}"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500"/>
                                        <p:tgtEl>
                                          <p:spTgt spid="1027">
                                            <p:txEl>
                                              <p:pRg st="0" end="0"/>
                                            </p:txEl>
                                          </p:spTgt>
                                        </p:tgtEl>
                                      </p:cBhvr>
                                    </p:animEffect>
                                    <p:anim calcmode="lin" valueType="num">
                                      <p:cBhvr>
                                        <p:cTn id="15"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27">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Effect transition="in" filter="fade">
                                      <p:cBhvr>
                                        <p:cTn id="19" dur="500"/>
                                        <p:tgtEl>
                                          <p:spTgt spid="1027">
                                            <p:txEl>
                                              <p:pRg st="1" end="1"/>
                                            </p:txEl>
                                          </p:spTgt>
                                        </p:tgtEl>
                                      </p:cBhvr>
                                    </p:animEffect>
                                    <p:anim calcmode="lin" valueType="num">
                                      <p:cBhvr>
                                        <p:cTn id="20" dur="5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027">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027">
                                            <p:txEl>
                                              <p:pRg st="2" end="2"/>
                                            </p:txEl>
                                          </p:spTgt>
                                        </p:tgtEl>
                                        <p:attrNameLst>
                                          <p:attrName>style.visibility</p:attrName>
                                        </p:attrNameLst>
                                      </p:cBhvr>
                                      <p:to>
                                        <p:strVal val="visible"/>
                                      </p:to>
                                    </p:set>
                                    <p:animEffect transition="in" filter="fade">
                                      <p:cBhvr>
                                        <p:cTn id="24" dur="500"/>
                                        <p:tgtEl>
                                          <p:spTgt spid="1027">
                                            <p:txEl>
                                              <p:pRg st="2" end="2"/>
                                            </p:txEl>
                                          </p:spTgt>
                                        </p:tgtEl>
                                      </p:cBhvr>
                                    </p:animEffect>
                                    <p:anim calcmode="lin" valueType="num">
                                      <p:cBhvr>
                                        <p:cTn id="25" dur="5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027">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Effect transition="in" filter="fade">
                                      <p:cBhvr>
                                        <p:cTn id="29" dur="500"/>
                                        <p:tgtEl>
                                          <p:spTgt spid="1027">
                                            <p:txEl>
                                              <p:pRg st="3" end="3"/>
                                            </p:txEl>
                                          </p:spTgt>
                                        </p:tgtEl>
                                      </p:cBhvr>
                                    </p:animEffect>
                                    <p:anim calcmode="lin" valueType="num">
                                      <p:cBhvr>
                                        <p:cTn id="30" dur="5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027">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027">
                                            <p:txEl>
                                              <p:pRg st="4" end="4"/>
                                            </p:txEl>
                                          </p:spTgt>
                                        </p:tgtEl>
                                        <p:attrNameLst>
                                          <p:attrName>style.visibility</p:attrName>
                                        </p:attrNameLst>
                                      </p:cBhvr>
                                      <p:to>
                                        <p:strVal val="visible"/>
                                      </p:to>
                                    </p:set>
                                    <p:animEffect transition="in" filter="fade">
                                      <p:cBhvr>
                                        <p:cTn id="34" dur="500"/>
                                        <p:tgtEl>
                                          <p:spTgt spid="1027">
                                            <p:txEl>
                                              <p:pRg st="4" end="4"/>
                                            </p:txEl>
                                          </p:spTgt>
                                        </p:tgtEl>
                                      </p:cBhvr>
                                    </p:animEffect>
                                    <p:anim calcmode="lin" valueType="num">
                                      <p:cBhvr>
                                        <p:cTn id="35" dur="5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02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4"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wikipedia.org/wiki/Venera#Prvi_poskus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97A6DED-AEA1-4227-B149-120375866557}"/>
              </a:ext>
            </a:extLst>
          </p:cNvPr>
          <p:cNvSpPr>
            <a:spLocks noGrp="1" noChangeArrowheads="1"/>
          </p:cNvSpPr>
          <p:nvPr>
            <p:ph type="ctrTitle"/>
          </p:nvPr>
        </p:nvSpPr>
        <p:spPr>
          <a:xfrm>
            <a:off x="609600" y="76200"/>
            <a:ext cx="7772400" cy="1470025"/>
          </a:xfrm>
        </p:spPr>
        <p:txBody>
          <a:bodyPr anchor="ctr"/>
          <a:lstStyle/>
          <a:p>
            <a:r>
              <a:rPr lang="sl-SI" altLang="sl-SI">
                <a:solidFill>
                  <a:srgbClr val="FF00FF"/>
                </a:solidFill>
                <a:latin typeface="Comic Sans MS" panose="030F0702030302020204" pitchFamily="66" charset="0"/>
              </a:rPr>
              <a:t>Venera</a:t>
            </a:r>
          </a:p>
        </p:txBody>
      </p:sp>
      <p:sp>
        <p:nvSpPr>
          <p:cNvPr id="4099" name="Rectangle 3">
            <a:extLst>
              <a:ext uri="{FF2B5EF4-FFF2-40B4-BE49-F238E27FC236}">
                <a16:creationId xmlns:a16="http://schemas.microsoft.com/office/drawing/2014/main" id="{407007E3-8DC9-4D21-A637-D4ED0DA70ACD}"/>
              </a:ext>
            </a:extLst>
          </p:cNvPr>
          <p:cNvSpPr>
            <a:spLocks noGrp="1" noChangeArrowheads="1"/>
          </p:cNvSpPr>
          <p:nvPr>
            <p:ph type="subTitle" idx="1"/>
          </p:nvPr>
        </p:nvSpPr>
        <p:spPr>
          <a:xfrm>
            <a:off x="1371600" y="5105400"/>
            <a:ext cx="6400800" cy="1752600"/>
          </a:xfrm>
        </p:spPr>
        <p:txBody>
          <a:bodyPr/>
          <a:lstStyle/>
          <a:p>
            <a:r>
              <a:rPr lang="sl-SI" altLang="sl-SI" sz="3200" dirty="0">
                <a:solidFill>
                  <a:srgbClr val="FF00FF"/>
                </a:solidFill>
                <a:latin typeface="Comic Sans MS" panose="030F0702030302020204" pitchFamily="66" charset="0"/>
              </a:rPr>
              <a:t>? </a:t>
            </a:r>
            <a:r>
              <a:rPr lang="sl-SI" altLang="sl-SI" sz="3200">
                <a:solidFill>
                  <a:srgbClr val="FF00FF"/>
                </a:solidFill>
                <a:latin typeface="Comic Sans MS" panose="030F0702030302020204" pitchFamily="66" charset="0"/>
              </a:rPr>
              <a:t>&amp; ?</a:t>
            </a:r>
          </a:p>
          <a:p>
            <a:r>
              <a:rPr lang="sl-SI" altLang="sl-SI" sz="3200">
                <a:solidFill>
                  <a:srgbClr val="FF00FF"/>
                </a:solidFill>
                <a:latin typeface="Comic Sans MS" panose="030F0702030302020204" pitchFamily="66" charset="0"/>
              </a:rPr>
              <a:t>2008/2009</a:t>
            </a:r>
            <a:endParaRPr lang="sl-SI" altLang="sl-SI" sz="3200" dirty="0">
              <a:solidFill>
                <a:srgbClr val="FF00FF"/>
              </a:solidFill>
              <a:latin typeface="Comic Sans MS" panose="030F0702030302020204" pitchFamily="66" charset="0"/>
            </a:endParaRPr>
          </a:p>
        </p:txBody>
      </p:sp>
      <p:pic>
        <p:nvPicPr>
          <p:cNvPr id="4100" name="Picture 4">
            <a:extLst>
              <a:ext uri="{FF2B5EF4-FFF2-40B4-BE49-F238E27FC236}">
                <a16:creationId xmlns:a16="http://schemas.microsoft.com/office/drawing/2014/main" id="{A8BCEF3A-92F7-4F6B-9A2C-828B769AE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371600"/>
            <a:ext cx="3581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6989ABF-3D46-4EDC-BB41-F3DAC9545C17}"/>
              </a:ext>
            </a:extLst>
          </p:cNvPr>
          <p:cNvSpPr>
            <a:spLocks noGrp="1" noChangeArrowheads="1"/>
          </p:cNvSpPr>
          <p:nvPr>
            <p:ph type="title"/>
          </p:nvPr>
        </p:nvSpPr>
        <p:spPr/>
        <p:txBody>
          <a:bodyPr/>
          <a:lstStyle/>
          <a:p>
            <a:r>
              <a:rPr lang="sl-SI" altLang="sl-SI">
                <a:solidFill>
                  <a:srgbClr val="FF00FF"/>
                </a:solidFill>
                <a:latin typeface="Comic Sans MS" panose="030F0702030302020204" pitchFamily="66" charset="0"/>
              </a:rPr>
              <a:t>Literatura:</a:t>
            </a:r>
          </a:p>
        </p:txBody>
      </p:sp>
      <p:sp>
        <p:nvSpPr>
          <p:cNvPr id="14339" name="Rectangle 3">
            <a:extLst>
              <a:ext uri="{FF2B5EF4-FFF2-40B4-BE49-F238E27FC236}">
                <a16:creationId xmlns:a16="http://schemas.microsoft.com/office/drawing/2014/main" id="{499A9B9C-1C32-4F4B-9FF8-C608284CC904}"/>
              </a:ext>
            </a:extLst>
          </p:cNvPr>
          <p:cNvSpPr>
            <a:spLocks noGrp="1" noChangeArrowheads="1"/>
          </p:cNvSpPr>
          <p:nvPr>
            <p:ph type="body" idx="1"/>
          </p:nvPr>
        </p:nvSpPr>
        <p:spPr/>
        <p:txBody>
          <a:bodyPr/>
          <a:lstStyle/>
          <a:p>
            <a:pPr>
              <a:buFontTx/>
              <a:buNone/>
            </a:pPr>
            <a:r>
              <a:rPr lang="sl-SI" altLang="sl-SI" sz="2000">
                <a:solidFill>
                  <a:srgbClr val="FF00FF"/>
                </a:solidFill>
                <a:latin typeface="Comic Sans MS" panose="030F0702030302020204" pitchFamily="66" charset="0"/>
              </a:rPr>
              <a:t>Wikipedija -&gt; Venera</a:t>
            </a:r>
          </a:p>
          <a:p>
            <a:pPr>
              <a:buFontTx/>
              <a:buNone/>
            </a:pPr>
            <a:r>
              <a:rPr lang="sl-SI" altLang="sl-SI" sz="2000">
                <a:solidFill>
                  <a:srgbClr val="FF00FF"/>
                </a:solidFill>
                <a:latin typeface="Comic Sans MS" panose="030F0702030302020204" pitchFamily="66" charset="0"/>
              </a:rPr>
              <a:t>(</a:t>
            </a:r>
            <a:r>
              <a:rPr lang="sl-SI" altLang="sl-SI" sz="2000">
                <a:latin typeface="Comic Sans MS" panose="030F0702030302020204" pitchFamily="66" charset="0"/>
                <a:hlinkClick r:id="rId2"/>
              </a:rPr>
              <a:t>http://sl.wikipedia.org/wiki/Venera#Prvi_poskusi</a:t>
            </a:r>
            <a:r>
              <a:rPr lang="sl-SI" altLang="sl-SI" sz="2000">
                <a:solidFill>
                  <a:srgbClr val="FF00FF"/>
                </a:solidFill>
                <a:latin typeface="Comic Sans MS" panose="030F0702030302020204" pitchFamily="66" charset="0"/>
              </a:rPr>
              <a:t>)</a:t>
            </a:r>
          </a:p>
          <a:p>
            <a:pPr>
              <a:buFontTx/>
              <a:buNone/>
            </a:pPr>
            <a:endParaRPr lang="sl-SI" altLang="sl-SI" sz="2000">
              <a:solidFill>
                <a:srgbClr val="FF00FF"/>
              </a:solidFill>
              <a:latin typeface="Comic Sans MS" panose="030F0702030302020204" pitchFamily="66" charset="0"/>
            </a:endParaRPr>
          </a:p>
          <a:p>
            <a:pPr>
              <a:buFontTx/>
              <a:buNone/>
            </a:pPr>
            <a:r>
              <a:rPr lang="sl-SI" altLang="sl-SI" sz="2000">
                <a:solidFill>
                  <a:srgbClr val="FF00FF"/>
                </a:solidFill>
                <a:latin typeface="Comic Sans MS" panose="030F0702030302020204" pitchFamily="66" charset="0"/>
              </a:rPr>
              <a:t>Knjižni viri: </a:t>
            </a:r>
          </a:p>
          <a:p>
            <a:pPr>
              <a:buFontTx/>
              <a:buNone/>
            </a:pPr>
            <a:endParaRPr lang="sl-SI" altLang="sl-SI" sz="500">
              <a:solidFill>
                <a:srgbClr val="FF00FF"/>
              </a:solidFill>
              <a:latin typeface="Comic Sans MS" panose="030F0702030302020204" pitchFamily="66" charset="0"/>
            </a:endParaRPr>
          </a:p>
          <a:p>
            <a:pPr>
              <a:buFontTx/>
              <a:buChar char="-"/>
            </a:pPr>
            <a:r>
              <a:rPr lang="sl-SI" altLang="sl-SI" sz="2000">
                <a:solidFill>
                  <a:srgbClr val="FF00FF"/>
                </a:solidFill>
                <a:latin typeface="Comic Sans MS" panose="030F0702030302020204" pitchFamily="66" charset="0"/>
              </a:rPr>
              <a:t>Pot skozi vesolje (avtor: Zwitter Tomaž)</a:t>
            </a:r>
          </a:p>
          <a:p>
            <a:pPr>
              <a:buFontTx/>
              <a:buChar char="-"/>
            </a:pPr>
            <a:r>
              <a:rPr lang="sl-SI" altLang="sl-SI" sz="2000">
                <a:solidFill>
                  <a:srgbClr val="FF00FF"/>
                </a:solidFill>
                <a:latin typeface="Comic Sans MS" panose="030F0702030302020204" pitchFamily="66" charset="0"/>
              </a:rPr>
              <a:t>Venera (avtor: Mérimée Prosper)</a:t>
            </a:r>
          </a:p>
          <a:p>
            <a:pPr>
              <a:buFontTx/>
              <a:buNone/>
            </a:pPr>
            <a:endParaRPr lang="sl-SI" altLang="sl-SI" sz="2000">
              <a:solidFill>
                <a:srgbClr val="FF00FF"/>
              </a:solidFill>
              <a:latin typeface="Comic Sans MS" panose="030F0702030302020204" pitchFamily="66" charset="0"/>
            </a:endParaRPr>
          </a:p>
          <a:p>
            <a:pPr>
              <a:buFontTx/>
              <a:buNone/>
            </a:pPr>
            <a:endParaRPr lang="sl-SI" altLang="sl-SI" sz="2000">
              <a:solidFill>
                <a:srgbClr val="FF00FF"/>
              </a:solidFill>
              <a:latin typeface="Comic Sans MS" panose="030F0702030302020204" pitchFamily="66" charset="0"/>
            </a:endParaRPr>
          </a:p>
          <a:p>
            <a:pPr>
              <a:buFontTx/>
              <a:buNone/>
            </a:pPr>
            <a:endParaRPr lang="sl-SI" altLang="sl-SI" sz="2000">
              <a:solidFill>
                <a:srgbClr val="FF00FF"/>
              </a:solidFill>
              <a:latin typeface="Comic Sans MS" panose="030F0702030302020204" pitchFamily="66"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9CEA5AF-DDA5-4821-8031-37CF586BE0A3}"/>
              </a:ext>
            </a:extLst>
          </p:cNvPr>
          <p:cNvSpPr>
            <a:spLocks noGrp="1" noChangeArrowheads="1"/>
          </p:cNvSpPr>
          <p:nvPr>
            <p:ph type="title"/>
          </p:nvPr>
        </p:nvSpPr>
        <p:spPr>
          <a:xfrm>
            <a:off x="457200" y="228600"/>
            <a:ext cx="8229600" cy="1143000"/>
          </a:xfrm>
        </p:spPr>
        <p:txBody>
          <a:bodyPr/>
          <a:lstStyle/>
          <a:p>
            <a:r>
              <a:rPr lang="sl-SI" altLang="sl-SI" sz="3500">
                <a:solidFill>
                  <a:srgbClr val="FF00FF"/>
                </a:solidFill>
                <a:latin typeface="Comic Sans MS" panose="030F0702030302020204" pitchFamily="66" charset="0"/>
              </a:rPr>
              <a:t>Kaj je Venera?</a:t>
            </a:r>
          </a:p>
        </p:txBody>
      </p:sp>
      <p:sp>
        <p:nvSpPr>
          <p:cNvPr id="5123" name="Rectangle 3">
            <a:extLst>
              <a:ext uri="{FF2B5EF4-FFF2-40B4-BE49-F238E27FC236}">
                <a16:creationId xmlns:a16="http://schemas.microsoft.com/office/drawing/2014/main" id="{9D0C3C24-061C-423E-AE5B-1B064210F593}"/>
              </a:ext>
            </a:extLst>
          </p:cNvPr>
          <p:cNvSpPr>
            <a:spLocks noGrp="1" noChangeArrowheads="1"/>
          </p:cNvSpPr>
          <p:nvPr>
            <p:ph type="body" idx="1"/>
          </p:nvPr>
        </p:nvSpPr>
        <p:spPr>
          <a:xfrm>
            <a:off x="457200" y="1676400"/>
            <a:ext cx="8229600" cy="4525963"/>
          </a:xfrm>
        </p:spPr>
        <p:txBody>
          <a:bodyPr/>
          <a:lstStyle/>
          <a:p>
            <a:pPr>
              <a:buFontTx/>
              <a:buChar char="-"/>
            </a:pPr>
            <a:r>
              <a:rPr lang="sl-SI" altLang="sl-SI" sz="2000">
                <a:solidFill>
                  <a:srgbClr val="FF00FF"/>
                </a:solidFill>
                <a:latin typeface="Comic Sans MS" panose="030F0702030302020204" pitchFamily="66" charset="0"/>
              </a:rPr>
              <a:t>Venera je notranji, drugi planet od Sonca v Osončju. Po Zemljini Luni je drugi najsvetlejši objekt na nočnem nebu.</a:t>
            </a:r>
          </a:p>
          <a:p>
            <a:pPr>
              <a:buFontTx/>
              <a:buChar char="-"/>
            </a:pPr>
            <a:endParaRPr lang="sl-SI" altLang="sl-SI" sz="2000">
              <a:solidFill>
                <a:srgbClr val="FF00FF"/>
              </a:solidFill>
              <a:latin typeface="Comic Sans MS" panose="030F0702030302020204" pitchFamily="66" charset="0"/>
            </a:endParaRPr>
          </a:p>
          <a:p>
            <a:pPr>
              <a:buFontTx/>
              <a:buChar char="-"/>
            </a:pPr>
            <a:r>
              <a:rPr lang="en-US" altLang="sl-SI" sz="2000">
                <a:solidFill>
                  <a:srgbClr val="FF00FF"/>
                </a:solidFill>
                <a:latin typeface="Comic Sans MS" panose="030F0702030302020204" pitchFamily="66" charset="0"/>
              </a:rPr>
              <a:t>Po krožnici potuje v nasprotno smer, kot vsi ostali planeti. Potrebuje 243 zemljinih dni, da se enkrat zavrti okrog svoje osi. Sonce pa obkroži v 225 zemljinih dneh. Tako je njen dan daljši, kot njeno leto</a:t>
            </a:r>
            <a:r>
              <a:rPr lang="sl-SI" altLang="sl-SI" sz="2000">
                <a:solidFill>
                  <a:srgbClr val="FF00FF"/>
                </a:solidFill>
                <a:latin typeface="Comic Sans MS" panose="030F0702030302020204" pitchFamily="66" charset="0"/>
              </a:rPr>
              <a:t>.</a:t>
            </a:r>
          </a:p>
          <a:p>
            <a:pPr>
              <a:buFontTx/>
              <a:buChar char="-"/>
            </a:pPr>
            <a:endParaRPr lang="sl-SI" altLang="sl-SI" sz="2000">
              <a:solidFill>
                <a:srgbClr val="FF00FF"/>
              </a:solidFill>
              <a:latin typeface="Comic Sans MS" panose="030F0702030302020204" pitchFamily="66" charset="0"/>
            </a:endParaRPr>
          </a:p>
          <a:p>
            <a:pPr>
              <a:buFontTx/>
              <a:buChar char="-"/>
            </a:pPr>
            <a:r>
              <a:rPr lang="en-US" altLang="sl-SI" sz="2000">
                <a:solidFill>
                  <a:srgbClr val="FF00FF"/>
                </a:solidFill>
                <a:latin typeface="Comic Sans MS" panose="030F0702030302020204" pitchFamily="66" charset="0"/>
              </a:rPr>
              <a:t>Planetu pravijo jutranjica, kadar se pojavi vzhodno od sončnega vzhoda in večernica kadar je zahodno od sončnega zahoda. To pomeni, da je sedaj vidna zju</a:t>
            </a:r>
            <a:r>
              <a:rPr lang="sl-SI" altLang="sl-SI" sz="2000">
                <a:solidFill>
                  <a:srgbClr val="FF00FF"/>
                </a:solidFill>
                <a:latin typeface="Comic Sans MS" panose="030F0702030302020204" pitchFamily="66" charset="0"/>
              </a:rPr>
              <a:t>t</a:t>
            </a:r>
            <a:r>
              <a:rPr lang="en-US" altLang="sl-SI" sz="2000">
                <a:solidFill>
                  <a:srgbClr val="FF00FF"/>
                </a:solidFill>
                <a:latin typeface="Comic Sans MS" panose="030F0702030302020204" pitchFamily="66" charset="0"/>
              </a:rPr>
              <a:t>raj. Zaradi oddaljenosti orbit Venere in Zemlje je Venera vidna samo 3 h pred sončnim vzhodom ali 3 h po sončnem zahodu.</a:t>
            </a:r>
            <a:endParaRPr lang="sl-SI" altLang="sl-SI" sz="2000">
              <a:solidFill>
                <a:srgbClr val="FF00FF"/>
              </a:solidFill>
              <a:latin typeface="Comic Sans MS" panose="030F0702030302020204" pitchFamily="66"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493C59E-05B7-45B4-9EBF-ECFDDA4ED963}"/>
              </a:ext>
            </a:extLst>
          </p:cNvPr>
          <p:cNvSpPr>
            <a:spLocks noGrp="1" noChangeArrowheads="1"/>
          </p:cNvSpPr>
          <p:nvPr>
            <p:ph type="title"/>
          </p:nvPr>
        </p:nvSpPr>
        <p:spPr>
          <a:xfrm>
            <a:off x="457200" y="1143000"/>
            <a:ext cx="8229600" cy="1143000"/>
          </a:xfrm>
        </p:spPr>
        <p:txBody>
          <a:bodyPr/>
          <a:lstStyle/>
          <a:p>
            <a:pPr algn="l"/>
            <a:r>
              <a:rPr lang="sl-SI" altLang="sl-SI" sz="2000">
                <a:solidFill>
                  <a:srgbClr val="FF00FF"/>
                </a:solidFill>
                <a:latin typeface="Comic Sans MS" panose="030F0702030302020204" pitchFamily="66" charset="0"/>
              </a:rPr>
              <a:t>- Je zemeljski planet, po velikosti in obsegu zelo podoben Zemlji. Zaradi teh podrobnosti ga včasih imenujejo Zemljin »sestrski planet«. Planet je pokrit z neprozorno plastjo bleščečih oblakov, zato njegovo površje iz vesolja ni vidno v vidni svetlobi. Venera je bila predmet vprašanj, dokler planetarna znanost v 20. stoletju ni odkrila nekaj njenih skrivnostih. Venera ima najgostejše ozračje od vseh zemeljskih planetov, ki je sestavljeno večinoma iz ogljikovega dioksida, zračni pritisk na površini pa je 90-krat večji kot na Zemlji.</a:t>
            </a:r>
          </a:p>
        </p:txBody>
      </p:sp>
      <p:pic>
        <p:nvPicPr>
          <p:cNvPr id="7172" name="Picture 4" descr="untitled">
            <a:extLst>
              <a:ext uri="{FF2B5EF4-FFF2-40B4-BE49-F238E27FC236}">
                <a16:creationId xmlns:a16="http://schemas.microsoft.com/office/drawing/2014/main" id="{87F6B1E5-3B4D-4A6F-9177-6BC5389D1034}"/>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3352800"/>
            <a:ext cx="8610600" cy="3348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E98D075-C051-4B8F-A589-DB82B553C246}"/>
              </a:ext>
            </a:extLst>
          </p:cNvPr>
          <p:cNvSpPr>
            <a:spLocks noGrp="1" noChangeArrowheads="1"/>
          </p:cNvSpPr>
          <p:nvPr>
            <p:ph type="title"/>
          </p:nvPr>
        </p:nvSpPr>
        <p:spPr>
          <a:xfrm>
            <a:off x="457200" y="228600"/>
            <a:ext cx="8229600" cy="1143000"/>
          </a:xfrm>
        </p:spPr>
        <p:txBody>
          <a:bodyPr/>
          <a:lstStyle/>
          <a:p>
            <a:r>
              <a:rPr lang="sl-SI" altLang="sl-SI">
                <a:solidFill>
                  <a:srgbClr val="FF00FF"/>
                </a:solidFill>
                <a:latin typeface="Comic Sans MS" panose="030F0702030302020204" pitchFamily="66" charset="0"/>
              </a:rPr>
              <a:t>Venerino površje</a:t>
            </a:r>
          </a:p>
        </p:txBody>
      </p:sp>
      <p:sp>
        <p:nvSpPr>
          <p:cNvPr id="8195" name="Rectangle 3">
            <a:extLst>
              <a:ext uri="{FF2B5EF4-FFF2-40B4-BE49-F238E27FC236}">
                <a16:creationId xmlns:a16="http://schemas.microsoft.com/office/drawing/2014/main" id="{01D5CF97-DD7E-4630-8AE4-43695FA8F20C}"/>
              </a:ext>
            </a:extLst>
          </p:cNvPr>
          <p:cNvSpPr>
            <a:spLocks noGrp="1" noChangeArrowheads="1"/>
          </p:cNvSpPr>
          <p:nvPr>
            <p:ph type="body" idx="1"/>
          </p:nvPr>
        </p:nvSpPr>
        <p:spPr>
          <a:xfrm>
            <a:off x="457200" y="1447800"/>
            <a:ext cx="8229600" cy="4525963"/>
          </a:xfrm>
        </p:spPr>
        <p:txBody>
          <a:bodyPr/>
          <a:lstStyle/>
          <a:p>
            <a:pPr>
              <a:buFontTx/>
              <a:buNone/>
            </a:pPr>
            <a:r>
              <a:rPr lang="sl-SI" altLang="sl-SI" sz="2000">
                <a:solidFill>
                  <a:srgbClr val="FF00FF"/>
                </a:solidFill>
                <a:latin typeface="Comic Sans MS" panose="030F0702030302020204" pitchFamily="66" charset="0"/>
              </a:rPr>
              <a:t> - Venerino površje je bilo podrobneje karto-grafirano šele v zadnjih 20 letih. Na njem je moč najti dokaze obsežnega ognjeniškega delovanja, nekateri ognjeniki pa so mogoče aktivni še danes. V nasprotju s stalnim gibanjem skorje na Zemlji pa Venera najverjetneje doživlja občasna obdobja premikanja plošč, kjer se skorja hitro podriva v nekaj milijonih let, ločena s stabilnimi obdobji, trajajočimi več sto milijonov let. </a:t>
            </a:r>
          </a:p>
          <a:p>
            <a:pPr>
              <a:buFontTx/>
              <a:buNone/>
            </a:pPr>
            <a:endParaRPr lang="sl-SI" altLang="sl-SI" sz="2000">
              <a:solidFill>
                <a:srgbClr val="FF00FF"/>
              </a:solidFill>
              <a:latin typeface="Comic Sans MS" panose="030F0702030302020204" pitchFamily="66" charset="0"/>
            </a:endParaRPr>
          </a:p>
          <a:p>
            <a:pPr>
              <a:buFontTx/>
              <a:buNone/>
            </a:pPr>
            <a:endParaRPr lang="sl-SI" altLang="sl-SI" sz="2000">
              <a:solidFill>
                <a:srgbClr val="FF00FF"/>
              </a:solidFill>
              <a:latin typeface="Comic Sans MS" panose="030F0702030302020204" pitchFamily="66" charset="0"/>
            </a:endParaRPr>
          </a:p>
        </p:txBody>
      </p:sp>
      <p:pic>
        <p:nvPicPr>
          <p:cNvPr id="8196" name="Picture 4">
            <a:extLst>
              <a:ext uri="{FF2B5EF4-FFF2-40B4-BE49-F238E27FC236}">
                <a16:creationId xmlns:a16="http://schemas.microsoft.com/office/drawing/2014/main" id="{2EF3540D-EF9D-46C4-85B8-147EAAE91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886200"/>
            <a:ext cx="35814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1E8C339-E9DF-4B75-80F6-71E70308C8D1}"/>
              </a:ext>
            </a:extLst>
          </p:cNvPr>
          <p:cNvSpPr>
            <a:spLocks noGrp="1" noChangeArrowheads="1"/>
          </p:cNvSpPr>
          <p:nvPr>
            <p:ph type="title"/>
          </p:nvPr>
        </p:nvSpPr>
        <p:spPr/>
        <p:txBody>
          <a:bodyPr/>
          <a:lstStyle/>
          <a:p>
            <a:r>
              <a:rPr lang="sl-SI" altLang="sl-SI">
                <a:solidFill>
                  <a:srgbClr val="FF00FF"/>
                </a:solidFill>
                <a:latin typeface="Comic Sans MS" panose="030F0702030302020204" pitchFamily="66" charset="0"/>
              </a:rPr>
              <a:t>Fizikalne značilnosti</a:t>
            </a:r>
          </a:p>
        </p:txBody>
      </p:sp>
      <p:sp>
        <p:nvSpPr>
          <p:cNvPr id="9219" name="Rectangle 3">
            <a:extLst>
              <a:ext uri="{FF2B5EF4-FFF2-40B4-BE49-F238E27FC236}">
                <a16:creationId xmlns:a16="http://schemas.microsoft.com/office/drawing/2014/main" id="{BFCEFAC3-22E6-4A2E-91A3-B5BA9ABE68C7}"/>
              </a:ext>
            </a:extLst>
          </p:cNvPr>
          <p:cNvSpPr>
            <a:spLocks noGrp="1" noChangeArrowheads="1"/>
          </p:cNvSpPr>
          <p:nvPr>
            <p:ph type="body" idx="1"/>
          </p:nvPr>
        </p:nvSpPr>
        <p:spPr/>
        <p:txBody>
          <a:bodyPr/>
          <a:lstStyle/>
          <a:p>
            <a:pPr>
              <a:buFontTx/>
              <a:buNone/>
            </a:pPr>
            <a:r>
              <a:rPr lang="sl-SI" altLang="sl-SI" sz="2000">
                <a:solidFill>
                  <a:srgbClr val="FF00FF"/>
                </a:solidFill>
                <a:latin typeface="Comic Sans MS" panose="030F0702030302020204" pitchFamily="66" charset="0"/>
              </a:rPr>
              <a:t>- Venera je eden od štirih zemeljskih planetov, kar pomeni, da je, podobno kot Zemlja, skalnato telo. Njena masa in velikost sta zelo podobna Zemljini, zato se pogosto opisuje kot njena »dvojčica«. Premer Venere je le 650 km manjši od Zemljinega, masa pa je 80 % Zemljine. Vendar pa so razmere na Venerinem površju popolnoma drugačne kot na Zemljinem zaradi gostega ozračja iz ogljikovega dioksida.</a:t>
            </a:r>
            <a:r>
              <a:rPr lang="sl-SI" altLang="sl-SI"/>
              <a:t> </a:t>
            </a:r>
          </a:p>
        </p:txBody>
      </p:sp>
      <p:pic>
        <p:nvPicPr>
          <p:cNvPr id="9220" name="Picture 4">
            <a:extLst>
              <a:ext uri="{FF2B5EF4-FFF2-40B4-BE49-F238E27FC236}">
                <a16:creationId xmlns:a16="http://schemas.microsoft.com/office/drawing/2014/main" id="{2F968792-63D1-4C0E-89E6-4DF3FB8DD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886200"/>
            <a:ext cx="2971800"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DB17D05-9675-41E2-A825-A160A238881A}"/>
              </a:ext>
            </a:extLst>
          </p:cNvPr>
          <p:cNvSpPr>
            <a:spLocks noGrp="1" noChangeArrowheads="1"/>
          </p:cNvSpPr>
          <p:nvPr>
            <p:ph type="title"/>
          </p:nvPr>
        </p:nvSpPr>
        <p:spPr/>
        <p:txBody>
          <a:bodyPr/>
          <a:lstStyle/>
          <a:p>
            <a:r>
              <a:rPr lang="sl-SI" altLang="sl-SI">
                <a:solidFill>
                  <a:srgbClr val="FF00FF"/>
                </a:solidFill>
                <a:latin typeface="Comic Sans MS" panose="030F0702030302020204" pitchFamily="66" charset="0"/>
              </a:rPr>
              <a:t>Notranja zgradba</a:t>
            </a:r>
          </a:p>
        </p:txBody>
      </p:sp>
      <p:sp>
        <p:nvSpPr>
          <p:cNvPr id="10243" name="Rectangle 3">
            <a:extLst>
              <a:ext uri="{FF2B5EF4-FFF2-40B4-BE49-F238E27FC236}">
                <a16:creationId xmlns:a16="http://schemas.microsoft.com/office/drawing/2014/main" id="{7F4BCC0D-764F-47DF-808D-8C6ADFC33370}"/>
              </a:ext>
            </a:extLst>
          </p:cNvPr>
          <p:cNvSpPr>
            <a:spLocks noGrp="1" noChangeArrowheads="1"/>
          </p:cNvSpPr>
          <p:nvPr>
            <p:ph type="body" idx="1"/>
          </p:nvPr>
        </p:nvSpPr>
        <p:spPr/>
        <p:txBody>
          <a:bodyPr/>
          <a:lstStyle/>
          <a:p>
            <a:pPr>
              <a:lnSpc>
                <a:spcPct val="90000"/>
              </a:lnSpc>
              <a:buFontTx/>
              <a:buNone/>
            </a:pPr>
            <a:r>
              <a:rPr lang="sl-SI" altLang="sl-SI" sz="2000">
                <a:solidFill>
                  <a:srgbClr val="FF00FF"/>
                </a:solidFill>
                <a:latin typeface="Comic Sans MS" panose="030F0702030302020204" pitchFamily="66" charset="0"/>
              </a:rPr>
              <a:t>- Precej malo je znanega o Venerini notranji zgradbi, vendar pa ima podobno kot drugi zemeljski planeti jedro, plašč in skorjo. Njena skorja naj bi bila nekoliko debelejša od Zemljine, jedro pa nekoliko večje. Jedro je verjetno v tekočem stanju, tako kot Zemljino. Tudi na Veneri naj bi se tokovi magme dvigali skozi plašč blizu meje plašča z jedrom. Ti tokovi se nato prebijejo skozi skorjo in nastanejo ognjeniki. </a:t>
            </a:r>
          </a:p>
        </p:txBody>
      </p:sp>
      <p:pic>
        <p:nvPicPr>
          <p:cNvPr id="10245" name="Picture 5">
            <a:extLst>
              <a:ext uri="{FF2B5EF4-FFF2-40B4-BE49-F238E27FC236}">
                <a16:creationId xmlns:a16="http://schemas.microsoft.com/office/drawing/2014/main" id="{BAA22C89-3B68-441D-9549-A5C3EC58E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38600"/>
            <a:ext cx="3581400" cy="23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a:extLst>
              <a:ext uri="{FF2B5EF4-FFF2-40B4-BE49-F238E27FC236}">
                <a16:creationId xmlns:a16="http://schemas.microsoft.com/office/drawing/2014/main" id="{B26DC946-34BE-4753-8275-2CC5BF28A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86200"/>
            <a:ext cx="33528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A2E296E-BB64-4C3B-AB42-202FD41A4971}"/>
              </a:ext>
            </a:extLst>
          </p:cNvPr>
          <p:cNvSpPr>
            <a:spLocks noGrp="1" noChangeArrowheads="1"/>
          </p:cNvSpPr>
          <p:nvPr>
            <p:ph type="title"/>
          </p:nvPr>
        </p:nvSpPr>
        <p:spPr/>
        <p:txBody>
          <a:bodyPr/>
          <a:lstStyle/>
          <a:p>
            <a:r>
              <a:rPr lang="sl-SI" altLang="sl-SI">
                <a:solidFill>
                  <a:srgbClr val="FF00FF"/>
                </a:solidFill>
                <a:latin typeface="Comic Sans MS" panose="030F0702030302020204" pitchFamily="66" charset="0"/>
              </a:rPr>
              <a:t>Magnetno polje</a:t>
            </a:r>
          </a:p>
        </p:txBody>
      </p:sp>
      <p:sp>
        <p:nvSpPr>
          <p:cNvPr id="11267" name="Rectangle 3">
            <a:extLst>
              <a:ext uri="{FF2B5EF4-FFF2-40B4-BE49-F238E27FC236}">
                <a16:creationId xmlns:a16="http://schemas.microsoft.com/office/drawing/2014/main" id="{64DBE354-9D81-40AC-80BA-2521C94F6E5F}"/>
              </a:ext>
            </a:extLst>
          </p:cNvPr>
          <p:cNvSpPr>
            <a:spLocks noGrp="1" noChangeArrowheads="1"/>
          </p:cNvSpPr>
          <p:nvPr>
            <p:ph type="body" idx="1"/>
          </p:nvPr>
        </p:nvSpPr>
        <p:spPr/>
        <p:txBody>
          <a:bodyPr/>
          <a:lstStyle/>
          <a:p>
            <a:pPr>
              <a:lnSpc>
                <a:spcPct val="90000"/>
              </a:lnSpc>
              <a:buFontTx/>
              <a:buNone/>
            </a:pPr>
            <a:r>
              <a:rPr lang="sl-SI" altLang="sl-SI" sz="2000">
                <a:solidFill>
                  <a:srgbClr val="FF00FF"/>
                </a:solidFill>
                <a:latin typeface="Comic Sans MS" panose="030F0702030302020204" pitchFamily="66" charset="0"/>
              </a:rPr>
              <a:t>- Zemlja ima močno magnetno polje, ki odbija sončni veter in preprečuje njegov neposreden stik z ozračjem. Venera pa ima samo zelo šibko globalno magnetno polje moči okoli 0,1 % Zemljinega, kar je premalo za odbijanje sončnega vetra. Šibkost magnetnega polja naj bi bila zaradi zelo počasnega vrtenja Venere okoli svoje osi, ki ni dovolj velika, da bi ustvarila učinek dinama. </a:t>
            </a:r>
          </a:p>
        </p:txBody>
      </p:sp>
      <p:pic>
        <p:nvPicPr>
          <p:cNvPr id="11268" name="Picture 4">
            <a:extLst>
              <a:ext uri="{FF2B5EF4-FFF2-40B4-BE49-F238E27FC236}">
                <a16:creationId xmlns:a16="http://schemas.microsoft.com/office/drawing/2014/main" id="{72F376ED-D87A-4E9D-9F05-8409C0CBB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581400"/>
            <a:ext cx="441960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0A69F2E-7375-4C45-9D82-12C9613F11FE}"/>
              </a:ext>
            </a:extLst>
          </p:cNvPr>
          <p:cNvSpPr>
            <a:spLocks noGrp="1" noChangeArrowheads="1"/>
          </p:cNvSpPr>
          <p:nvPr>
            <p:ph type="title"/>
          </p:nvPr>
        </p:nvSpPr>
        <p:spPr/>
        <p:txBody>
          <a:bodyPr/>
          <a:lstStyle/>
          <a:p>
            <a:r>
              <a:rPr lang="sl-SI" altLang="sl-SI">
                <a:solidFill>
                  <a:srgbClr val="FF00FF"/>
                </a:solidFill>
                <a:latin typeface="Comic Sans MS" panose="030F0702030302020204" pitchFamily="66" charset="0"/>
              </a:rPr>
              <a:t>Opazovanje Venere</a:t>
            </a:r>
          </a:p>
        </p:txBody>
      </p:sp>
      <p:sp>
        <p:nvSpPr>
          <p:cNvPr id="12291" name="Rectangle 3">
            <a:extLst>
              <a:ext uri="{FF2B5EF4-FFF2-40B4-BE49-F238E27FC236}">
                <a16:creationId xmlns:a16="http://schemas.microsoft.com/office/drawing/2014/main" id="{DB97E5A9-7673-4E09-A6FB-DF1E17367FA6}"/>
              </a:ext>
            </a:extLst>
          </p:cNvPr>
          <p:cNvSpPr>
            <a:spLocks noGrp="1" noChangeArrowheads="1"/>
          </p:cNvSpPr>
          <p:nvPr>
            <p:ph type="body" idx="1"/>
          </p:nvPr>
        </p:nvSpPr>
        <p:spPr/>
        <p:txBody>
          <a:bodyPr/>
          <a:lstStyle/>
          <a:p>
            <a:pPr>
              <a:lnSpc>
                <a:spcPct val="90000"/>
              </a:lnSpc>
              <a:buFontTx/>
              <a:buChar char="-"/>
            </a:pPr>
            <a:r>
              <a:rPr lang="sl-SI" altLang="sl-SI" sz="2000">
                <a:solidFill>
                  <a:srgbClr val="FF00FF"/>
                </a:solidFill>
                <a:latin typeface="Comic Sans MS" panose="030F0702030302020204" pitchFamily="66" charset="0"/>
              </a:rPr>
              <a:t>Venere ob svoji največji svetilnosti ni mogoče zgrešiti. Vidna je še dolgo po sončnem zahodu. Opazujemo jo lahko s prostim očesom. Ker je najsvetlejši točkasti objekt na nebu, je Venera pogosto zmotno zamenjana za neznani leteči predmet. </a:t>
            </a:r>
          </a:p>
          <a:p>
            <a:pPr>
              <a:lnSpc>
                <a:spcPct val="90000"/>
              </a:lnSpc>
              <a:buFontTx/>
              <a:buChar char="-"/>
            </a:pPr>
            <a:endParaRPr lang="sl-SI" altLang="sl-SI" sz="2000">
              <a:solidFill>
                <a:srgbClr val="FF00FF"/>
              </a:solidFill>
              <a:latin typeface="Comic Sans MS" panose="030F0702030302020204" pitchFamily="66" charset="0"/>
            </a:endParaRPr>
          </a:p>
          <a:p>
            <a:pPr>
              <a:lnSpc>
                <a:spcPct val="90000"/>
              </a:lnSpc>
              <a:buFontTx/>
              <a:buChar char="-"/>
            </a:pPr>
            <a:endParaRPr lang="sl-SI" altLang="sl-SI" sz="2000">
              <a:solidFill>
                <a:srgbClr val="FF00FF"/>
              </a:solidFill>
              <a:latin typeface="Comic Sans MS" panose="030F0702030302020204" pitchFamily="66" charset="0"/>
            </a:endParaRPr>
          </a:p>
          <a:p>
            <a:pPr>
              <a:lnSpc>
                <a:spcPct val="90000"/>
              </a:lnSpc>
              <a:buFontTx/>
              <a:buChar char="-"/>
            </a:pPr>
            <a:endParaRPr lang="sl-SI" altLang="sl-SI" sz="2000">
              <a:solidFill>
                <a:srgbClr val="FF00FF"/>
              </a:solidFill>
              <a:latin typeface="Comic Sans MS" panose="030F0702030302020204" pitchFamily="66" charset="0"/>
            </a:endParaRPr>
          </a:p>
          <a:p>
            <a:pPr>
              <a:lnSpc>
                <a:spcPct val="90000"/>
              </a:lnSpc>
              <a:buFontTx/>
              <a:buChar char="-"/>
            </a:pPr>
            <a:endParaRPr lang="sl-SI" altLang="sl-SI" sz="2000">
              <a:solidFill>
                <a:srgbClr val="FF00FF"/>
              </a:solidFill>
              <a:latin typeface="Comic Sans MS" panose="030F0702030302020204" pitchFamily="66" charset="0"/>
            </a:endParaRPr>
          </a:p>
          <a:p>
            <a:pPr>
              <a:lnSpc>
                <a:spcPct val="90000"/>
              </a:lnSpc>
              <a:buFontTx/>
              <a:buChar char="-"/>
            </a:pPr>
            <a:endParaRPr lang="sl-SI" altLang="sl-SI" sz="2000">
              <a:solidFill>
                <a:srgbClr val="FF00FF"/>
              </a:solidFill>
              <a:latin typeface="Comic Sans MS" panose="030F0702030302020204" pitchFamily="66" charset="0"/>
            </a:endParaRPr>
          </a:p>
          <a:p>
            <a:pPr>
              <a:lnSpc>
                <a:spcPct val="90000"/>
              </a:lnSpc>
              <a:buFontTx/>
              <a:buChar char="-"/>
            </a:pPr>
            <a:endParaRPr lang="sl-SI" altLang="sl-SI" sz="2000">
              <a:solidFill>
                <a:srgbClr val="FF00FF"/>
              </a:solidFill>
              <a:latin typeface="Comic Sans MS" panose="030F0702030302020204" pitchFamily="66" charset="0"/>
            </a:endParaRPr>
          </a:p>
          <a:p>
            <a:pPr>
              <a:lnSpc>
                <a:spcPct val="90000"/>
              </a:lnSpc>
              <a:buFontTx/>
              <a:buNone/>
            </a:pPr>
            <a:endParaRPr lang="sl-SI" altLang="sl-SI" sz="1500">
              <a:solidFill>
                <a:srgbClr val="FF00FF"/>
              </a:solidFill>
              <a:latin typeface="Comic Sans MS" panose="030F0702030302020204" pitchFamily="66" charset="0"/>
            </a:endParaRPr>
          </a:p>
          <a:p>
            <a:pPr>
              <a:lnSpc>
                <a:spcPct val="90000"/>
              </a:lnSpc>
              <a:buFontTx/>
              <a:buNone/>
            </a:pPr>
            <a:endParaRPr lang="sl-SI" altLang="sl-SI" sz="1500">
              <a:solidFill>
                <a:srgbClr val="FF00FF"/>
              </a:solidFill>
              <a:latin typeface="Comic Sans MS" panose="030F0702030302020204" pitchFamily="66" charset="0"/>
            </a:endParaRPr>
          </a:p>
          <a:p>
            <a:pPr>
              <a:lnSpc>
                <a:spcPct val="90000"/>
              </a:lnSpc>
              <a:buFontTx/>
              <a:buNone/>
            </a:pPr>
            <a:r>
              <a:rPr lang="sl-SI" altLang="sl-SI" sz="1500">
                <a:solidFill>
                  <a:srgbClr val="FF00FF"/>
                </a:solidFill>
                <a:latin typeface="Comic Sans MS" panose="030F0702030302020204" pitchFamily="66" charset="0"/>
              </a:rPr>
              <a:t>Prehod Venere preko Sončeve ploskve </a:t>
            </a:r>
          </a:p>
          <a:p>
            <a:pPr>
              <a:lnSpc>
                <a:spcPct val="90000"/>
              </a:lnSpc>
              <a:buFontTx/>
              <a:buNone/>
            </a:pPr>
            <a:r>
              <a:rPr lang="sl-SI" altLang="sl-SI" sz="1500">
                <a:solidFill>
                  <a:srgbClr val="FF00FF"/>
                </a:solidFill>
                <a:latin typeface="Comic Sans MS" panose="030F0702030302020204" pitchFamily="66" charset="0"/>
              </a:rPr>
              <a:t>8. junija 2004. </a:t>
            </a:r>
          </a:p>
          <a:p>
            <a:pPr>
              <a:lnSpc>
                <a:spcPct val="90000"/>
              </a:lnSpc>
              <a:buFontTx/>
              <a:buChar char="-"/>
            </a:pPr>
            <a:endParaRPr lang="sl-SI" altLang="sl-SI" sz="1500">
              <a:solidFill>
                <a:srgbClr val="FF00FF"/>
              </a:solidFill>
              <a:latin typeface="Comic Sans MS" panose="030F0702030302020204" pitchFamily="66" charset="0"/>
            </a:endParaRPr>
          </a:p>
          <a:p>
            <a:pPr>
              <a:lnSpc>
                <a:spcPct val="90000"/>
              </a:lnSpc>
              <a:buFontTx/>
              <a:buChar char="-"/>
            </a:pPr>
            <a:endParaRPr lang="sl-SI" altLang="sl-SI" sz="2000">
              <a:solidFill>
                <a:srgbClr val="FF00FF"/>
              </a:solidFill>
              <a:latin typeface="Comic Sans MS" panose="030F0702030302020204" pitchFamily="66" charset="0"/>
            </a:endParaRPr>
          </a:p>
        </p:txBody>
      </p:sp>
      <p:pic>
        <p:nvPicPr>
          <p:cNvPr id="12292" name="Picture 4">
            <a:extLst>
              <a:ext uri="{FF2B5EF4-FFF2-40B4-BE49-F238E27FC236}">
                <a16:creationId xmlns:a16="http://schemas.microsoft.com/office/drawing/2014/main" id="{E2F1AC9F-1C0B-49FE-BAE9-1C36A5748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048000"/>
            <a:ext cx="4267200" cy="346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AE8B2BD-8222-455C-8020-523CCF9E0ED4}"/>
              </a:ext>
            </a:extLst>
          </p:cNvPr>
          <p:cNvSpPr>
            <a:spLocks noGrp="1" noChangeArrowheads="1"/>
          </p:cNvSpPr>
          <p:nvPr>
            <p:ph type="title"/>
          </p:nvPr>
        </p:nvSpPr>
        <p:spPr/>
        <p:txBody>
          <a:bodyPr/>
          <a:lstStyle/>
          <a:p>
            <a:r>
              <a:rPr lang="sl-SI" altLang="sl-SI">
                <a:solidFill>
                  <a:srgbClr val="FF00FF"/>
                </a:solidFill>
                <a:latin typeface="Comic Sans MS" panose="030F0702030302020204" pitchFamily="66" charset="0"/>
              </a:rPr>
              <a:t>Zanimivosti</a:t>
            </a:r>
          </a:p>
        </p:txBody>
      </p:sp>
      <p:sp>
        <p:nvSpPr>
          <p:cNvPr id="13315" name="Rectangle 3">
            <a:extLst>
              <a:ext uri="{FF2B5EF4-FFF2-40B4-BE49-F238E27FC236}">
                <a16:creationId xmlns:a16="http://schemas.microsoft.com/office/drawing/2014/main" id="{2EF28B9F-28E3-4ECA-8792-B7543B88407D}"/>
              </a:ext>
            </a:extLst>
          </p:cNvPr>
          <p:cNvSpPr>
            <a:spLocks noGrp="1" noChangeArrowheads="1"/>
          </p:cNvSpPr>
          <p:nvPr>
            <p:ph type="body" idx="1"/>
          </p:nvPr>
        </p:nvSpPr>
        <p:spPr/>
        <p:txBody>
          <a:bodyPr/>
          <a:lstStyle/>
          <a:p>
            <a:pPr>
              <a:buFontTx/>
              <a:buChar char="-"/>
            </a:pPr>
            <a:r>
              <a:rPr lang="sl-SI" altLang="sl-SI" sz="2000">
                <a:solidFill>
                  <a:srgbClr val="FF00FF"/>
                </a:solidFill>
                <a:latin typeface="Comic Sans MS" panose="030F0702030302020204" pitchFamily="66" charset="0"/>
              </a:rPr>
              <a:t>Planet se imenuje po rimski boginji ljubezni Veneri. Tudi večina površinskih značilnosti je imenovanih po znamenitih in mitoloških ženskah. </a:t>
            </a:r>
          </a:p>
          <a:p>
            <a:pPr>
              <a:buFontTx/>
              <a:buNone/>
            </a:pPr>
            <a:endParaRPr lang="sl-SI" altLang="sl-SI" sz="2000">
              <a:solidFill>
                <a:srgbClr val="FF00FF"/>
              </a:solidFill>
              <a:latin typeface="Comic Sans MS" panose="030F0702030302020204" pitchFamily="66" charset="0"/>
            </a:endParaRPr>
          </a:p>
          <a:p>
            <a:pPr>
              <a:buFontTx/>
              <a:buNone/>
            </a:pPr>
            <a:r>
              <a:rPr lang="sl-SI" altLang="sl-SI" sz="2000">
                <a:solidFill>
                  <a:srgbClr val="FF00FF"/>
                </a:solidFill>
                <a:latin typeface="Comic Sans MS" panose="030F0702030302020204" pitchFamily="66" charset="0"/>
              </a:rPr>
              <a:t>- Prva odprava brez človeške posadke proti Veneri in tudi prva proti kateremukoli planetu se je pričela 12. februarja 1961 z izstrelitvijo sonde Venera.</a:t>
            </a:r>
          </a:p>
        </p:txBody>
      </p:sp>
      <p:pic>
        <p:nvPicPr>
          <p:cNvPr id="13316" name="Picture 4">
            <a:extLst>
              <a:ext uri="{FF2B5EF4-FFF2-40B4-BE49-F238E27FC236}">
                <a16:creationId xmlns:a16="http://schemas.microsoft.com/office/drawing/2014/main" id="{A6F60A00-12D5-4B1F-9E00-E4F7D716E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86200"/>
            <a:ext cx="3581400"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a:extLst>
              <a:ext uri="{FF2B5EF4-FFF2-40B4-BE49-F238E27FC236}">
                <a16:creationId xmlns:a16="http://schemas.microsoft.com/office/drawing/2014/main" id="{CB51ECB9-AE32-42CD-AC4D-64AB5354E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14800"/>
            <a:ext cx="2819400" cy="257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515</Words>
  <Application>Microsoft Office PowerPoint</Application>
  <PresentationFormat>On-screen Show (4:3)</PresentationFormat>
  <Paragraphs>43</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Comic Sans MS</vt:lpstr>
      <vt:lpstr>Privzeti načrt</vt:lpstr>
      <vt:lpstr>Venera</vt:lpstr>
      <vt:lpstr>Kaj je Venera?</vt:lpstr>
      <vt:lpstr>- Je zemeljski planet, po velikosti in obsegu zelo podoben Zemlji. Zaradi teh podrobnosti ga včasih imenujejo Zemljin »sestrski planet«. Planet je pokrit z neprozorno plastjo bleščečih oblakov, zato njegovo površje iz vesolja ni vidno v vidni svetlobi. Venera je bila predmet vprašanj, dokler planetarna znanost v 20. stoletju ni odkrila nekaj njenih skrivnostih. Venera ima najgostejše ozračje od vseh zemeljskih planetov, ki je sestavljeno večinoma iz ogljikovega dioksida, zračni pritisk na površini pa je 90-krat večji kot na Zemlji.</vt:lpstr>
      <vt:lpstr>Venerino površje</vt:lpstr>
      <vt:lpstr>Fizikalne značilnosti</vt:lpstr>
      <vt:lpstr>Notranja zgradba</vt:lpstr>
      <vt:lpstr>Magnetno polje</vt:lpstr>
      <vt:lpstr>Opazovanje Venere</vt:lpstr>
      <vt:lpstr>Zanimivosti</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2019-05-30T09:26:29Z</dcterms:created>
  <dcterms:modified xsi:type="dcterms:W3CDTF">2019-05-30T09:26:30Z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