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2" r:id="rId6"/>
    <p:sldId id="259" r:id="rId7"/>
    <p:sldId id="273" r:id="rId8"/>
    <p:sldId id="269" r:id="rId9"/>
    <p:sldId id="270" r:id="rId10"/>
    <p:sldId id="260" r:id="rId11"/>
    <p:sldId id="261" r:id="rId12"/>
    <p:sldId id="262" r:id="rId13"/>
    <p:sldId id="263" r:id="rId14"/>
    <p:sldId id="264" r:id="rId15"/>
    <p:sldId id="266" r:id="rId16"/>
    <p:sldId id="268" r:id="rId17"/>
    <p:sldId id="267" r:id="rId18"/>
    <p:sldId id="265" r:id="rId19"/>
    <p:sldId id="271" r:id="rId20"/>
    <p:sldId id="275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2" autoAdjust="0"/>
    <p:restoredTop sz="94660"/>
  </p:normalViewPr>
  <p:slideViewPr>
    <p:cSldViewPr>
      <p:cViewPr varScale="1">
        <p:scale>
          <a:sx n="106" d="100"/>
          <a:sy n="106" d="100"/>
        </p:scale>
        <p:origin x="17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33331D7-6157-4E02-AAF9-B432873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DB28E-4026-49CC-ABD7-20B0C235043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6F558D2-03A2-4C3B-A624-894D1FF3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C831824-F8A6-4FF1-B6A6-787130A1B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C5C0A-CC9B-42AC-92BC-12233786DBF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5694553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212D2EBC-75D5-41E7-B168-A779B298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5175A-767D-4D09-8716-5CC1181707B1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C9ED70A-6F39-40D4-8323-8357B29ED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025A09D-6769-40FE-8272-38F8F5092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5ADBA-2452-48C1-964F-401FC59E59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4839898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010B0219-AC62-4EEC-94B9-1EC4021E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CDB9E-F893-451C-A6F9-C95BC3224C26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F5340FA-56F3-416F-BA76-A0F9DF84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5FBD373-F5FC-40C7-A187-2BC19576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1E1B8-EBB2-4C31-A43B-87C280160D5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834999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BA53BD3-732A-40F9-859B-45769CEC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DC057-9FBE-40D3-BCF6-F1129533C52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B7196E87-0886-4AA3-AB6D-198D0F42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0BB20628-0EDC-4C1C-AF95-708DCB610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EC0F76-869E-4A87-8D92-976184BEDB3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14896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81E94E0-B1B7-4EA5-BC02-0175DC652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C4CEE-1F6A-47D0-ACB3-DC59E531950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60C6C51-0B85-44C9-8AA9-24486D08C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6DF3EAE-7C0E-4DA8-AE82-1F0435DAC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0FB9E-8E04-46B4-BFCD-D1BB6D4E548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9936304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2B8A4360-F7D7-4C77-A55D-2F16ED45B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6B98B-73B4-4724-B36D-CA0EC0EA138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98B655F-2BB9-4C98-BEF6-B4294A3C7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76DE59C-8975-48EB-A6ED-46E29F867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A56EE-60E1-44ED-8E00-027585D0256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85262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147555C1-2601-4192-93E1-1FF9CB0D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5240A-BD55-4DDA-AD25-DB6F6078947E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3ADECDB1-70D7-4D61-881F-7CBF59CD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DB23A962-476C-4B33-933A-C08DF586B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36BA9-BCAB-402C-9BB5-8D3D036086C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23947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A6E4C562-106D-42CD-85BA-01466358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70A3-AA0C-41D5-9879-F00E93948BF8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E4E1DE0E-8E31-47A3-9211-A37AD5AF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7BDFC726-C463-42E1-AAED-06DB59234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C5B3A-B72A-4A5A-8BBD-E8409BD971A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67773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98A03354-2F50-4CA2-B301-0F71A9500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148FCC-20EB-4C01-BBEE-DD557D260014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AC77F32E-D2E0-4E06-A254-7345D9CDF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BD22E000-50FF-4E48-8289-2ACB2576B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FE835-B9E8-4D95-9FDD-1B4A99D1FD6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47457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3EBB5651-0C28-4B58-8C48-74B68CD65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082BC-539D-47C8-A0DD-BA9D554203DB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DF5DD17-8FF6-44C6-84D0-84269C72C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CE075C89-C2FC-4F04-B0D6-2475E2D9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F5096-714D-4C00-9EBC-58ECB0F876C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6367871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28E57DB-2C43-4B1A-9915-5ED581543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EB62-8AA3-4995-A35F-4385247E7D95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C54E827E-5D3B-4C6F-8711-BF8996D3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B9F9818F-6F77-40D2-976A-EAB36878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F653A-037A-436D-B366-31D322FF1A1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7455589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B1EDBAA1-E313-4E06-B8C8-6FCAC4BDA42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5B4CBDDD-4ED6-4C0E-AB67-0791B6FB83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80AADF81-FBFC-4EB8-84C0-62335D30E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A495A8E-E953-4364-8830-5F211A6752B3}" type="datetimeFigureOut">
              <a:rPr lang="sl-SI"/>
              <a:pPr>
                <a:defRPr/>
              </a:pPr>
              <a:t>30. 05. 2019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E9F5908-2F6B-4943-9636-E74089918D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7541371-6C80-4ABE-9E5A-B474BC21C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1189C8E-9DC8-4141-974F-2E6810DEE20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kti.svarog.org/nase_osoncje/venera.html" TargetMode="External"/><Relationship Id="rId7" Type="http://schemas.openxmlformats.org/officeDocument/2006/relationships/hyperlink" Target="http://dijaski.net/astronomija/referati.html" TargetMode="External"/><Relationship Id="rId2" Type="http://schemas.openxmlformats.org/officeDocument/2006/relationships/hyperlink" Target="http://sl.wikipedia.org/wiki/Vener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scoveryenterprise.blogspot.com/2010_04_01_archive.html" TargetMode="External"/><Relationship Id="rId5" Type="http://schemas.openxmlformats.org/officeDocument/2006/relationships/hyperlink" Target="http://www.orion-drustvo.si/index.php?id=42" TargetMode="External"/><Relationship Id="rId4" Type="http://schemas.openxmlformats.org/officeDocument/2006/relationships/hyperlink" Target="http://student.pfmb.uni-mb.si/~vesolje/venera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29FF9C7-931E-4336-8E01-93C5ADDB4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113" y="1557338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66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Venera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FAD2F66-323F-4099-886B-4D860A988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7450" y="35004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Zemljin ”sestrski planet”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75299F-DAE5-4D32-9EEE-E3E57DD06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Fizikalne značilnosti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42AAB56-4E0D-4646-83F6-D0D7B9DDD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Je ena izmed štirih zemeljskih planetov (Merkur, Venera, Zemlja in Mars).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Je skalnat planet.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Premer Venere je le 650 km manjši od Zemljinega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Masa je 80% Zemljine.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Nima naravnih satelitov.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 Planet je pokrit z neprozorno plastjo bleščečih oblakov.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4720C752-75A6-47A1-95B0-0F89DDFDA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0CEE08F7-6BC5-414D-96E4-3A16F4F7B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CAF6C603-CDB5-41CF-A3BB-D4FAC92BF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8064500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9D9C58-0609-4C97-8EEF-9569560F9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Geologija površja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B1AD7AB6-35BE-4D17-BD8A-0AB9F9C5B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80% površja sestavljajo ognjeniki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Ima vsaj 167 velikih ognjenikov, ki imajo v premeru približno 100 km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Na Veneri je približno 1000 udarnih kraterjev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Objekti, ki vstopijo v Venerino ozračje s premajhno kinetično energijo jih gosti oblaki upočasnijo.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F0B5D17E-208B-4B71-B41C-6B7F57A31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4339" name="Ograda vsebine 2">
            <a:extLst>
              <a:ext uri="{FF2B5EF4-FFF2-40B4-BE49-F238E27FC236}">
                <a16:creationId xmlns:a16="http://schemas.microsoft.com/office/drawing/2014/main" id="{57C6D51C-74D2-4B86-9925-58289A57E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6A243763-C1D1-4616-8B55-DFDC34261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8316913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8DDCFF-61F1-4186-85CD-92C860736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Atmosfera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402BCB3-6078-4972-8893-C4F8E595EB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25538"/>
            <a:ext cx="8362950" cy="500062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500" dirty="0">
                <a:solidFill>
                  <a:schemeClr val="accent6">
                    <a:lumMod val="75000"/>
                  </a:schemeClr>
                </a:solidFill>
              </a:rPr>
              <a:t>Ima zelo debelo atmosfero.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500" dirty="0">
                <a:solidFill>
                  <a:schemeClr val="accent6">
                    <a:lumMod val="75000"/>
                  </a:schemeClr>
                </a:solidFill>
              </a:rPr>
              <a:t>Sestavljena je pretežno iz ogljikovega dioksida in dušika.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500" dirty="0">
                <a:solidFill>
                  <a:schemeClr val="accent6">
                    <a:lumMod val="75000"/>
                  </a:schemeClr>
                </a:solidFill>
              </a:rPr>
              <a:t>Pritisk na površini 90krat večji kot na Zemlji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500" dirty="0">
                <a:solidFill>
                  <a:schemeClr val="accent6">
                    <a:lumMod val="75000"/>
                  </a:schemeClr>
                </a:solidFill>
              </a:rPr>
              <a:t>Velik učinek tople grede zaradi velike količine CO</a:t>
            </a:r>
            <a:r>
              <a:rPr lang="sl-SI" sz="35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sl-SI" sz="35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500" dirty="0">
                <a:solidFill>
                  <a:schemeClr val="accent6">
                    <a:lumMod val="75000"/>
                  </a:schemeClr>
                </a:solidFill>
              </a:rPr>
              <a:t>Pod gostjo plastjo oblakov CO</a:t>
            </a:r>
            <a:r>
              <a:rPr lang="sl-SI" sz="3500" baseline="-25000" dirty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sl-SI" sz="3500" dirty="0">
                <a:solidFill>
                  <a:schemeClr val="accent6">
                    <a:lumMod val="75000"/>
                  </a:schemeClr>
                </a:solidFill>
              </a:rPr>
              <a:t>  so še gosti oblaki žveplovega dioksida in kisline.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500" dirty="0">
                <a:solidFill>
                  <a:schemeClr val="accent6">
                    <a:lumMod val="75000"/>
                  </a:schemeClr>
                </a:solidFill>
              </a:rPr>
              <a:t>Oblaki odbijejo  60%  sončne svetlobe.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500" dirty="0">
                <a:solidFill>
                  <a:schemeClr val="accent6">
                    <a:lumMod val="75000"/>
                  </a:schemeClr>
                </a:solidFill>
              </a:rPr>
              <a:t>Na Veneri nastajajo strele zaradi pepela v ozračju. 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slov 1">
            <a:extLst>
              <a:ext uri="{FF2B5EF4-FFF2-40B4-BE49-F238E27FC236}">
                <a16:creationId xmlns:a16="http://schemas.microsoft.com/office/drawing/2014/main" id="{A55BE795-ED3B-4A25-B63D-F36BB392B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A6E805BA-611D-49A5-A45E-1EB5595F9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6388" name="Picture 2" descr="http://www.foxnews.com/images/326893/0_61_venus_lightning_2.jpg">
            <a:extLst>
              <a:ext uri="{FF2B5EF4-FFF2-40B4-BE49-F238E27FC236}">
                <a16:creationId xmlns:a16="http://schemas.microsoft.com/office/drawing/2014/main" id="{AF869AEF-BF36-49BA-9E7B-42C4DB505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49275"/>
            <a:ext cx="77771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53E4ED3F-1F43-4A9F-A7D5-571A6D43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7411" name="Ograda vsebine 2">
            <a:extLst>
              <a:ext uri="{FF2B5EF4-FFF2-40B4-BE49-F238E27FC236}">
                <a16:creationId xmlns:a16="http://schemas.microsoft.com/office/drawing/2014/main" id="{7D4B951E-328F-4B26-9E1F-7FEB2E94E4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7412" name="Picture 2" descr="http://www.foxnews.com/images/326893/0_24_venus_lightning_1.jpg">
            <a:extLst>
              <a:ext uri="{FF2B5EF4-FFF2-40B4-BE49-F238E27FC236}">
                <a16:creationId xmlns:a16="http://schemas.microsoft.com/office/drawing/2014/main" id="{6FBB940C-18C1-4085-B84D-D8A2466F4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6250"/>
            <a:ext cx="7632700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6AF9B513-851A-44A6-B48A-42302841F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8435" name="Ograda vsebine 2">
            <a:extLst>
              <a:ext uri="{FF2B5EF4-FFF2-40B4-BE49-F238E27FC236}">
                <a16:creationId xmlns:a16="http://schemas.microsoft.com/office/drawing/2014/main" id="{765ACFF0-2F23-4CF6-885D-638696379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8436" name="Picture 2" descr="http://www.foxnews.com/images/326893/0_62_venus_lightning_3.jpg">
            <a:extLst>
              <a:ext uri="{FF2B5EF4-FFF2-40B4-BE49-F238E27FC236}">
                <a16:creationId xmlns:a16="http://schemas.microsoft.com/office/drawing/2014/main" id="{3AAAA1BF-1B99-49FB-ADE4-9A8232265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52513"/>
            <a:ext cx="6697662" cy="502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B6E0E5B-2339-4F1E-B084-75858CEF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Magnetno polje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50E1BAF4-FDA4-40D3-B1F8-3E559EDA0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Venera ima zelo šibko magnetno polje.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Sončevega vetra ne mor zadržati.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Venera ima zelo šibko globalno magnitudo moči približno 0,1 % Zemljinega.</a:t>
            </a: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slov 1">
            <a:extLst>
              <a:ext uri="{FF2B5EF4-FFF2-40B4-BE49-F238E27FC236}">
                <a16:creationId xmlns:a16="http://schemas.microsoft.com/office/drawing/2014/main" id="{4D501CC0-1EDC-4692-BF6B-6C889A6B2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20483" name="Ograda vsebine 2">
            <a:extLst>
              <a:ext uri="{FF2B5EF4-FFF2-40B4-BE49-F238E27FC236}">
                <a16:creationId xmlns:a16="http://schemas.microsoft.com/office/drawing/2014/main" id="{05310D15-E3B7-42F9-B39C-54E2C0F2A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20484" name="Picture 2" descr="http://library.thinkquest.org/12659/media/solar_system/venus/venus.jpg">
            <a:extLst>
              <a:ext uri="{FF2B5EF4-FFF2-40B4-BE49-F238E27FC236}">
                <a16:creationId xmlns:a16="http://schemas.microsoft.com/office/drawing/2014/main" id="{86C10E43-45BC-49C7-BD4D-372F7C3BA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7497762" cy="571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B870F66B-8ED6-43F2-9D76-8283F106E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C82168E7-F5D0-44FD-A3A9-B036118ED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3076" name="Picture 2" descr="http://thebigfoto.com/wp-content/uploads/2009/03/venus-card.jpg">
            <a:extLst>
              <a:ext uri="{FF2B5EF4-FFF2-40B4-BE49-F238E27FC236}">
                <a16:creationId xmlns:a16="http://schemas.microsoft.com/office/drawing/2014/main" id="{E3DFABF6-C26E-4380-967E-604A52ACA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0"/>
            <a:ext cx="6804025" cy="667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AD804A-40C0-4E0D-BD63-F956F6DA2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Viri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C15CC158-1F0B-41F0-85B8-6762D0B80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00200"/>
            <a:ext cx="8435975" cy="5141913"/>
          </a:xfrm>
        </p:spPr>
        <p:txBody>
          <a:bodyPr/>
          <a:lstStyle/>
          <a:p>
            <a:r>
              <a:rPr lang="sl-SI" altLang="sl-SI">
                <a:hlinkClick r:id="rId2"/>
              </a:rPr>
              <a:t>http://sl.wikipedia.org/wiki/Venera</a:t>
            </a:r>
            <a:endParaRPr lang="sl-SI" altLang="sl-SI"/>
          </a:p>
          <a:p>
            <a:r>
              <a:rPr lang="sl-SI" altLang="sl-SI">
                <a:hlinkClick r:id="rId3"/>
              </a:rPr>
              <a:t>http://projekti.svarog.org/nase_osoncje/venera.html</a:t>
            </a:r>
            <a:endParaRPr lang="sl-SI" altLang="sl-SI"/>
          </a:p>
          <a:p>
            <a:r>
              <a:rPr lang="sl-SI" altLang="sl-SI">
                <a:hlinkClick r:id="rId4"/>
              </a:rPr>
              <a:t>http://student.pfmb.uni-mb.si/~vesolje/venera.htm</a:t>
            </a:r>
            <a:endParaRPr lang="sl-SI" altLang="sl-SI"/>
          </a:p>
          <a:p>
            <a:r>
              <a:rPr lang="sl-SI" altLang="sl-SI">
                <a:hlinkClick r:id="rId5"/>
              </a:rPr>
              <a:t>http://www.orion-drustvo.si/index.php?id=42</a:t>
            </a:r>
            <a:endParaRPr lang="sl-SI" altLang="sl-SI"/>
          </a:p>
          <a:p>
            <a:r>
              <a:rPr lang="sl-SI" altLang="sl-SI">
                <a:hlinkClick r:id="rId6"/>
              </a:rPr>
              <a:t>http://discoveryenterprise.blogspot.com/2010_04_01_archive.html</a:t>
            </a:r>
            <a:endParaRPr lang="sl-SI" altLang="sl-SI"/>
          </a:p>
          <a:p>
            <a:r>
              <a:rPr lang="sl-SI" altLang="sl-SI">
                <a:hlinkClick r:id="rId7"/>
              </a:rPr>
              <a:t>http://dijaski.net/astronomija/referati.html</a:t>
            </a:r>
            <a:endParaRPr lang="sl-SI" altLang="sl-SI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D1E949-52A6-4250-BE7F-8B69898D2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Osnovni podatki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E202BAB-F604-4AAF-BB57-FD9F48D38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Je drugi planet po vrsti od Sonca.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Velik je približno toliko kot Zemlja.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Povprečna temperatura na površju je 480 °C.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Sonce obkroži v 243 zemljenih dni.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Vrti se v obratno smer kot pa ostali planeti.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Venera potrebuje 243dni, da se zavrti okoli svoje osi.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A182A8-A87F-4F2B-9C99-75D3D9F4A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Osnovni</a:t>
            </a:r>
            <a:r>
              <a:rPr lang="sl-SI" dirty="0"/>
              <a:t> 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podatki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253294E-5D8F-44E3-8E2F-7E9877F32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Pravimo ji večernica ali jutranjica</a:t>
            </a:r>
            <a:r>
              <a:rPr lang="sl-SI" dirty="0"/>
              <a:t> 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Venerino površje vrti s hitrostjo 6,5 km/h, Zemljino pa približno 1600 km/h.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Vidna je samo 3ure pred sončnim vzhodom in 3ure po sončnem zahodu.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F2C6B480-78F9-408C-A3E1-29573050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5D3B3686-DEF0-44BC-8E5B-E1794C2176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6148" name="Picture 2" descr="C:\Users\Aljaž\Desktop\IMG_4016_popr_oznake.JPG">
            <a:extLst>
              <a:ext uri="{FF2B5EF4-FFF2-40B4-BE49-F238E27FC236}">
                <a16:creationId xmlns:a16="http://schemas.microsoft.com/office/drawing/2014/main" id="{A4E19160-ECE1-4B1E-BB63-0CA79E55C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98438"/>
            <a:ext cx="5111750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1B34946-F6BE-4A08-9142-74F3147F3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Zanimivosti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D28F8CAA-6F05-40DB-A6A1-3BEC1A869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Planet se imenuje po rimski boginji ljubezni Veneri.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Je ena izmed nebesnih teles, ki poleg Lune in sonca lahko “zasenči” ostale.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Leta 2004 je Venera prešla Sonce.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6874B88C-7ECE-4633-AD2F-58E75A2B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8195" name="Ograda vsebine 2">
            <a:extLst>
              <a:ext uri="{FF2B5EF4-FFF2-40B4-BE49-F238E27FC236}">
                <a16:creationId xmlns:a16="http://schemas.microsoft.com/office/drawing/2014/main" id="{0BA5C88A-74EF-4A75-8F75-11ED9B2720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8196" name="Picture 2" descr="6006590">
            <a:extLst>
              <a:ext uri="{FF2B5EF4-FFF2-40B4-BE49-F238E27FC236}">
                <a16:creationId xmlns:a16="http://schemas.microsoft.com/office/drawing/2014/main" id="{71BA03F9-C7BF-42FF-BF5F-EC6A0757A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7138988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9B30AD-C829-4D71-BB95-4D93CE722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Zgodovina raziskovanja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8068B98-7480-4DF5-829F-165357AE19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Prva odprava na Venero in tudi na planet brez posadke leta 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 12. februarja 1961 z izstrelitvijo sonde Venera 1.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Leta 2005 so izstrelili sondo </a:t>
            </a:r>
            <a:r>
              <a:rPr lang="sl-SI" dirty="0" err="1">
                <a:solidFill>
                  <a:schemeClr val="accent6">
                    <a:lumMod val="75000"/>
                  </a:schemeClr>
                </a:solidFill>
              </a:rPr>
              <a:t>Venus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l-SI" dirty="0" err="1">
                <a:solidFill>
                  <a:schemeClr val="accent6">
                    <a:lumMod val="75000"/>
                  </a:schemeClr>
                </a:solidFill>
              </a:rPr>
              <a:t>exspress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, ki se je čez 5 mesecev </a:t>
            </a:r>
            <a:r>
              <a:rPr lang="sl-SI" dirty="0" err="1">
                <a:solidFill>
                  <a:schemeClr val="accent6">
                    <a:lumMod val="75000"/>
                  </a:schemeClr>
                </a:solidFill>
              </a:rPr>
              <a:t>vtirila</a:t>
            </a:r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 na tirnico okoli planeta.</a:t>
            </a: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3B0A5662-CCDF-47FB-9579-3AECED676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A0FF30AD-7A9E-4381-A52D-06DC19567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10244" name="Picture 2" descr="Slika:Pioneer Venus orbiter.jpg">
            <a:extLst>
              <a:ext uri="{FF2B5EF4-FFF2-40B4-BE49-F238E27FC236}">
                <a16:creationId xmlns:a16="http://schemas.microsoft.com/office/drawing/2014/main" id="{B5A44A43-D32C-4112-9BA4-F26A77B5C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8296275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335</Words>
  <Application>Microsoft Office PowerPoint</Application>
  <PresentationFormat>On-screen Show (4:3)</PresentationFormat>
  <Paragraphs>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Officeova tema</vt:lpstr>
      <vt:lpstr>Venera</vt:lpstr>
      <vt:lpstr>PowerPoint Presentation</vt:lpstr>
      <vt:lpstr>Osnovni podatki</vt:lpstr>
      <vt:lpstr>Osnovni podatki</vt:lpstr>
      <vt:lpstr>PowerPoint Presentation</vt:lpstr>
      <vt:lpstr>Zanimivosti</vt:lpstr>
      <vt:lpstr>PowerPoint Presentation</vt:lpstr>
      <vt:lpstr>Zgodovina raziskovanja</vt:lpstr>
      <vt:lpstr>PowerPoint Presentation</vt:lpstr>
      <vt:lpstr>Fizikalne značilnosti</vt:lpstr>
      <vt:lpstr>PowerPoint Presentation</vt:lpstr>
      <vt:lpstr>Geologija površja</vt:lpstr>
      <vt:lpstr>PowerPoint Presentation</vt:lpstr>
      <vt:lpstr>Atmosfera</vt:lpstr>
      <vt:lpstr>PowerPoint Presentation</vt:lpstr>
      <vt:lpstr>PowerPoint Presentation</vt:lpstr>
      <vt:lpstr>PowerPoint Presentation</vt:lpstr>
      <vt:lpstr>Magnetno polje</vt:lpstr>
      <vt:lpstr>PowerPoint Presentation</vt:lpstr>
      <vt:lpstr>Viri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2019-05-30T09:26:32Z</dcterms:created>
  <dcterms:modified xsi:type="dcterms:W3CDTF">2019-05-30T09:26:32Z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