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22FF-AE23-46AD-9DFB-540FDB839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7283B-4434-48E0-96D7-83F6BC243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9A3FC-CB51-41FC-BDD9-3C941234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D97E5-2B9B-4700-9ED3-696CCAD86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2743F-13D1-4F37-9DF5-CAF7CBF1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9B8C3-E8CB-4406-AFD2-659270A1C9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6637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C8A1B-F72B-4BBB-9513-22B3B129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81E97-6184-4373-A3BE-C907AD7CA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D65F1-45D7-4FB7-A4E6-D5F03A57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C461A-0447-4000-8193-FE5371BAE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E7EBC-3F0D-4B1E-BF77-19EB4A9D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6B387-E2B7-4E0E-B6B2-82E20B6FC6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7320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7316A7-D73C-4566-83D6-B2246B3DE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9265A-B40F-447F-9718-3833FC82E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2F7D1-C23A-4106-AA5F-6FCF6F5B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FE17D-103B-478E-9B1D-B7AAC215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96D80-C647-40E0-AAA5-B4764745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8C014-373E-4E42-A000-F5BE89A124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239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A9C4F-2104-429C-BE53-05322518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74109-9E72-40EA-B093-988481547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0E189-6FBD-4025-8C10-6161A802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A8F9F-839A-4FCC-A917-0C6D0B7A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94AC3-0297-492A-AE40-AF0B15EA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7B5E5-C26D-4DD8-AFAE-326250FA4D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482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D149D-B501-4378-B2E0-2BE5C040C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00FC9-05EB-414B-8991-EDD5BD3F8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5F247-7C78-4206-82E6-56BE38FD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861ED-581C-49DF-89F8-01F9A608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1AE4B-7043-4464-BC9E-7E28ED53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6EB75-1BC6-4901-99AC-2480D2CA80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911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CE7E-CFB5-4F14-AB17-F2980032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56D64-2F87-4DE2-B01F-28884564A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5C2E5-0A8C-4E43-AB08-78FA1F7A1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5C9C0-1A75-4146-9D78-5CF2B0CB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2B2E2-A31F-49BD-B43B-F2B998BF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6EB6E-6B53-45EB-801A-C0A0776B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29553-C037-4DA6-AA50-62F4904C67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5755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725C-2945-4126-B3EC-77DE3648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377A7-5E4C-4FAF-855F-6DC8CD203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A775A-DD01-45EA-BE09-D73200EC7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8ED2F-309A-4D8D-902E-F46BE3ECE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D51E7-DB3D-4503-A8E4-6AC280F645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75116F-F77A-4868-97E4-3939AC7A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53D67-69BF-4157-82EC-D3A7902C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4EF607-7D89-424B-8260-3EF55900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DC380-E1E0-48F4-8DE3-498AA23F52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173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9B27-C64D-4588-BB56-7DC92621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E04FDE-2743-4F00-8F4A-C01F576AF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98AB6-FCF3-4298-BE46-75934074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FF8CC-AA61-4D16-A265-4C04644D2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45939-C87A-49D9-8193-9051C0DA94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9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5FD06-2239-4205-95E3-EDC3C631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FA1458-11BB-45BD-88C1-211D6F7F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E329C-817C-4241-A038-61D9F63C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DD781-4764-4BBD-841A-D82A484E89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3144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42038-EABD-4046-BD7E-43D39EBD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71CBF-D35C-434A-A2A6-8883234EA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096FB-3D9B-434B-AEBF-514284974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AA90A-0C23-4F66-B6C1-5E3D042B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A74E6-942B-45D1-9C1F-A76E8ACC9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7FFAB-A392-45A7-84AB-43430407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98EE9-8BF8-4E40-B28A-C243653D44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8820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BB612-A1B5-49B7-A3D9-7DA99722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97449D-F2A3-4C14-B2AD-D248536D6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62FA4-EFE2-4C47-9E74-95F498021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7AAAF-8C6E-4F5A-8894-51B566EA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AF1F4-1A9C-406E-86A4-D30B4DB7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9DFF8-7E80-41A9-8C2A-D6F5ABB9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F2400-E4B6-492E-B618-FBA2B952BC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7547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C072B0A-9188-4EB4-BFBA-6FFA072DBD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022F3A7-7DC0-4513-B2AE-6D35B64D5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A3DAEEB-1E04-4CC7-8C4E-C85B80CEFA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CEB1303-78FB-4139-9476-E4498375F9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EF80E7-F055-402A-8F91-AFC46834C7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6DB2B9-C7C0-43B1-9155-E63467BDC09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7/The_Earth_seen_from_Apollo_1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 descr="background1_blue">
            <a:extLst>
              <a:ext uri="{FF2B5EF4-FFF2-40B4-BE49-F238E27FC236}">
                <a16:creationId xmlns:a16="http://schemas.microsoft.com/office/drawing/2014/main" id="{000A4EA4-AC02-494C-983E-E3DF54A4E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altLang="sl-SI"/>
          </a:p>
        </p:txBody>
      </p:sp>
      <p:sp>
        <p:nvSpPr>
          <p:cNvPr id="2053" name="WordArt 5">
            <a:extLst>
              <a:ext uri="{FF2B5EF4-FFF2-40B4-BE49-F238E27FC236}">
                <a16:creationId xmlns:a16="http://schemas.microsoft.com/office/drawing/2014/main" id="{E5C926A8-DB65-4E5D-A5B4-EBA651FBE1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8207375" cy="25923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atin typeface="Trebuchet MS" panose="020B0603020202020204" pitchFamily="34" charset="0"/>
              </a:rPr>
              <a:t>ZEMLJA</a:t>
            </a:r>
          </a:p>
        </p:txBody>
      </p:sp>
      <p:pic>
        <p:nvPicPr>
          <p:cNvPr id="2055" name="Picture 7" descr="Slika:The Earth seen from Apollo 17.jpg">
            <a:hlinkClick r:id="rId3"/>
            <a:extLst>
              <a:ext uri="{FF2B5EF4-FFF2-40B4-BE49-F238E27FC236}">
                <a16:creationId xmlns:a16="http://schemas.microsoft.com/office/drawing/2014/main" id="{67BB92DE-0E15-4976-9FFA-EAF30A640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4030B"/>
              </a:clrFrom>
              <a:clrTo>
                <a:srgbClr val="04030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13100"/>
            <a:ext cx="33845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 descr="background1_blue">
            <a:extLst>
              <a:ext uri="{FF2B5EF4-FFF2-40B4-BE49-F238E27FC236}">
                <a16:creationId xmlns:a16="http://schemas.microsoft.com/office/drawing/2014/main" id="{3FF7D95A-67E5-4F57-9587-81AF9D733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altLang="sl-SI"/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6AB8BB86-97D6-4D73-BE02-4DB5502A5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112713"/>
            <a:ext cx="6986588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Zemlja je eden izmed planetov Osončja ter prostor, </a:t>
            </a:r>
          </a:p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na katerem sta se razvila življenje in človeštvo. </a:t>
            </a:r>
          </a:p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Po oddaljenosti od Sonca je tretji, </a:t>
            </a:r>
          </a:p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po velikosti pa peti planet Sončevega sistema. </a:t>
            </a:r>
          </a:p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Predstavlja največji trdni planet in edini prostor v Vesolju, </a:t>
            </a:r>
          </a:p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za katerega je znan obstoj življenja. </a:t>
            </a:r>
          </a:p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Splošno velja, da se je Zemlja oblikovala pred </a:t>
            </a:r>
          </a:p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približno 4,57 milijarde let, njen edini naravni satelit Luna </a:t>
            </a:r>
          </a:p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pa pred okoli 4,53 milijarde let. </a:t>
            </a:r>
          </a:p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Od svojega nastanka je Zemlja prešla </a:t>
            </a:r>
          </a:p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množico geoloških in bioloških razvojnih faz, </a:t>
            </a:r>
          </a:p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zaradi česar so se sledi njene prvotne </a:t>
            </a:r>
          </a:p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podobe večinoma izbrisale</a:t>
            </a:r>
            <a:r>
              <a:rPr lang="sl-SI" altLang="sl-SI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3080" name="Picture 8" descr="word-sell-earth-and-moon">
            <a:extLst>
              <a:ext uri="{FF2B5EF4-FFF2-40B4-BE49-F238E27FC236}">
                <a16:creationId xmlns:a16="http://schemas.microsoft.com/office/drawing/2014/main" id="{D7C11C82-8B70-4B62-9F80-7D57DA5BA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346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9">
            <a:extLst>
              <a:ext uri="{FF2B5EF4-FFF2-40B4-BE49-F238E27FC236}">
                <a16:creationId xmlns:a16="http://schemas.microsoft.com/office/drawing/2014/main" id="{3D5664C3-FFCE-47C1-8D29-0EBF11C2B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381750"/>
            <a:ext cx="1536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solidFill>
                  <a:schemeClr val="bg1"/>
                </a:solidFill>
                <a:latin typeface="Trebuchet MS" panose="020B0603020202020204" pitchFamily="34" charset="0"/>
              </a:rPr>
              <a:t>Zemlja, Luna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 descr="background1_blue">
            <a:extLst>
              <a:ext uri="{FF2B5EF4-FFF2-40B4-BE49-F238E27FC236}">
                <a16:creationId xmlns:a16="http://schemas.microsoft.com/office/drawing/2014/main" id="{7C581440-73FE-4B16-B1FA-34CD7FC9D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altLang="sl-SI"/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1D140690-3652-4E7E-83BC-B5E36FBF5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112713"/>
            <a:ext cx="8704262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Zemljina notranjost je sestavljena iz več razmeroma aktivnih plasti, </a:t>
            </a:r>
          </a:p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med katerimi se nahaja verjetno trdno železovo , </a:t>
            </a:r>
          </a:p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ki ustvarja Zemljino magnetno polje, ter tekoči , </a:t>
            </a:r>
          </a:p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v zgornjih plasteh pa trda skorja.</a:t>
            </a:r>
          </a:p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Nad tem se nahajata površina Zemlje in atmosfera, </a:t>
            </a:r>
          </a:p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ki sta danes močno preoblikovani zaradi bioloških in človeških dejavnikov. </a:t>
            </a:r>
          </a:p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Okoli 70 odstotkov zemeljske površine pokrivajo oceani s, </a:t>
            </a:r>
          </a:p>
          <a:p>
            <a:r>
              <a:rPr lang="sl-SI" altLang="sl-SI" sz="2000">
                <a:solidFill>
                  <a:schemeClr val="bg1"/>
                </a:solidFill>
                <a:latin typeface="Trebuchet MS" panose="020B0603020202020204" pitchFamily="34" charset="0"/>
              </a:rPr>
              <a:t>preostanek pa zapolnjujejo ter otoki. </a:t>
            </a:r>
          </a:p>
        </p:txBody>
      </p:sp>
      <p:pic>
        <p:nvPicPr>
          <p:cNvPr id="4104" name="Picture 8" descr="dip%20terra">
            <a:extLst>
              <a:ext uri="{FF2B5EF4-FFF2-40B4-BE49-F238E27FC236}">
                <a16:creationId xmlns:a16="http://schemas.microsoft.com/office/drawing/2014/main" id="{AA15E993-CAC5-4E55-9623-249870A0B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81300"/>
            <a:ext cx="3336925" cy="33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>
            <a:extLst>
              <a:ext uri="{FF2B5EF4-FFF2-40B4-BE49-F238E27FC236}">
                <a16:creationId xmlns:a16="http://schemas.microsoft.com/office/drawing/2014/main" id="{97FC78A8-D25E-438F-98DD-02E99B3F7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6113463"/>
            <a:ext cx="2217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solidFill>
                  <a:schemeClr val="bg1"/>
                </a:solidFill>
                <a:latin typeface="Trebuchet MS" panose="020B0603020202020204" pitchFamily="34" charset="0"/>
              </a:rPr>
              <a:t>Zemljina notranjost</a:t>
            </a:r>
          </a:p>
        </p:txBody>
      </p:sp>
      <p:pic>
        <p:nvPicPr>
          <p:cNvPr id="4107" name="Picture 11" descr="EarthTrueColor_nasa">
            <a:extLst>
              <a:ext uri="{FF2B5EF4-FFF2-40B4-BE49-F238E27FC236}">
                <a16:creationId xmlns:a16="http://schemas.microsoft.com/office/drawing/2014/main" id="{D06A2F55-E38A-4D09-BFE8-158687DA0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4900"/>
            <a:ext cx="4392612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 descr="background1_blue">
            <a:extLst>
              <a:ext uri="{FF2B5EF4-FFF2-40B4-BE49-F238E27FC236}">
                <a16:creationId xmlns:a16="http://schemas.microsoft.com/office/drawing/2014/main" id="{198FA359-BF5D-461E-AD89-51A05DF81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altLang="sl-SI"/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97C832F8-AB62-4BC1-83C0-56BE12A30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766445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solidFill>
                  <a:schemeClr val="bg1"/>
                </a:solidFill>
              </a:rPr>
              <a:t>Pri določanju starosti planeta Zemlja in tudi njegovega naravnega satelita </a:t>
            </a:r>
          </a:p>
          <a:p>
            <a:r>
              <a:rPr lang="sl-SI" altLang="sl-SI">
                <a:solidFill>
                  <a:schemeClr val="bg1"/>
                </a:solidFill>
              </a:rPr>
              <a:t>ter sonca in drugih planetov obstajajo mnoge nejasnosti in spori, </a:t>
            </a:r>
          </a:p>
          <a:p>
            <a:r>
              <a:rPr lang="sl-SI" altLang="sl-SI">
                <a:solidFill>
                  <a:schemeClr val="bg1"/>
                </a:solidFill>
              </a:rPr>
              <a:t>a je danes bolj ali manj uveljavljena domneva, da so vsa ta telesa nastala </a:t>
            </a:r>
          </a:p>
          <a:p>
            <a:r>
              <a:rPr lang="sl-SI" altLang="sl-SI">
                <a:solidFill>
                  <a:schemeClr val="bg1"/>
                </a:solidFill>
              </a:rPr>
              <a:t>pred okoli 4,6 milijarde let iz , ki je bila posledica Velikega poka. </a:t>
            </a:r>
          </a:p>
          <a:p>
            <a:r>
              <a:rPr lang="sl-SI" altLang="sl-SI">
                <a:solidFill>
                  <a:schemeClr val="bg1"/>
                </a:solidFill>
              </a:rPr>
              <a:t>Nekje v bližini našega osončja naj bi eksplodirala supernova, </a:t>
            </a:r>
          </a:p>
          <a:p>
            <a:r>
              <a:rPr lang="sl-SI" altLang="sl-SI">
                <a:solidFill>
                  <a:schemeClr val="bg1"/>
                </a:solidFill>
              </a:rPr>
              <a:t>sestavljena pretežno iz vodika, nekoliko pa tudi ogljika in kisika; </a:t>
            </a:r>
          </a:p>
          <a:p>
            <a:r>
              <a:rPr lang="sl-SI" altLang="sl-SI">
                <a:solidFill>
                  <a:schemeClr val="bg1"/>
                </a:solidFill>
              </a:rPr>
              <a:t>bila naj bi izvor vseh današnjih  in vse današnje predmetnosti.</a:t>
            </a:r>
          </a:p>
        </p:txBody>
      </p:sp>
      <p:pic>
        <p:nvPicPr>
          <p:cNvPr id="5128" name="Picture 8" descr="Pillar4-Space-and-Earth-Solar-System-Montage-NASA">
            <a:extLst>
              <a:ext uri="{FF2B5EF4-FFF2-40B4-BE49-F238E27FC236}">
                <a16:creationId xmlns:a16="http://schemas.microsoft.com/office/drawing/2014/main" id="{CDEB4DA3-F9F4-4588-AE5B-05123000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492375"/>
            <a:ext cx="5113338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 descr="background1_blue">
            <a:extLst>
              <a:ext uri="{FF2B5EF4-FFF2-40B4-BE49-F238E27FC236}">
                <a16:creationId xmlns:a16="http://schemas.microsoft.com/office/drawing/2014/main" id="{F1F303F2-0520-4602-9559-52074875A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altLang="sl-SI"/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1D49259F-F66C-4033-89ED-6CD01F0CA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39688"/>
            <a:ext cx="750728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000">
                <a:solidFill>
                  <a:schemeClr val="bg1"/>
                </a:solidFill>
              </a:rPr>
              <a:t>Gibanje Zemlje ima več oblik in vpliva na množico pojavov,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ki se zlasti tičejo površja Zemlje; tako je vzrok letnim časom,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menjavanju dneva in noči ter njunim dolžinam, pa tudi različnim ,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določanju časa in več drugim predmetnostim.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Osnovni gibanji Zemlje sta njena </a:t>
            </a:r>
            <a:r>
              <a:rPr lang="sl-SI" altLang="sl-SI" sz="2000" b="1">
                <a:solidFill>
                  <a:schemeClr val="bg1"/>
                </a:solidFill>
              </a:rPr>
              <a:t>rotacija</a:t>
            </a:r>
            <a:r>
              <a:rPr lang="sl-SI" altLang="sl-SI" sz="2000">
                <a:solidFill>
                  <a:schemeClr val="bg1"/>
                </a:solidFill>
              </a:rPr>
              <a:t> in </a:t>
            </a:r>
            <a:r>
              <a:rPr lang="sl-SI" altLang="sl-SI" sz="2000" b="1">
                <a:solidFill>
                  <a:schemeClr val="bg1"/>
                </a:solidFill>
              </a:rPr>
              <a:t>revolucija</a:t>
            </a:r>
            <a:r>
              <a:rPr lang="sl-SI" altLang="sl-SI" sz="2000">
                <a:solidFill>
                  <a:schemeClr val="bg1"/>
                </a:solidFill>
              </a:rPr>
              <a:t>.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Prva pomeni vrtenje planeta okoli njegove osi z obodno hitrostjo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na ekvatorju 465,12 m/s, kar pomeni zasuk za 360°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v enem dnevu oziroma 23h 56m 4s.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Neposredna posledica tega vrtenja je menjavanje dneva in noči.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Revolucija Zemlje pa pomeni gibanje po tiru okoli Sonca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s srednjo hitrostjo 30,287 km/s, kar za celoten obrat </a:t>
            </a:r>
          </a:p>
          <a:p>
            <a:r>
              <a:rPr lang="sl-SI" altLang="sl-SI" sz="2000">
                <a:solidFill>
                  <a:schemeClr val="bg1"/>
                </a:solidFill>
              </a:rPr>
              <a:t>terja eno leto oziroma 365,24 zemeljskih dni.</a:t>
            </a:r>
          </a:p>
        </p:txBody>
      </p:sp>
      <p:pic>
        <p:nvPicPr>
          <p:cNvPr id="6152" name="Picture 8" descr="gibanjezemlje">
            <a:extLst>
              <a:ext uri="{FF2B5EF4-FFF2-40B4-BE49-F238E27FC236}">
                <a16:creationId xmlns:a16="http://schemas.microsoft.com/office/drawing/2014/main" id="{4CA126A9-A71D-4D71-8B2D-A344DF57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789363"/>
            <a:ext cx="7129463" cy="29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1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 descr="background1_blue">
            <a:extLst>
              <a:ext uri="{FF2B5EF4-FFF2-40B4-BE49-F238E27FC236}">
                <a16:creationId xmlns:a16="http://schemas.microsoft.com/office/drawing/2014/main" id="{BE4BCE13-6A7A-4117-B1AA-6825E2639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73" name="WordArt 5">
            <a:extLst>
              <a:ext uri="{FF2B5EF4-FFF2-40B4-BE49-F238E27FC236}">
                <a16:creationId xmlns:a16="http://schemas.microsoft.com/office/drawing/2014/main" id="{ECA4DCFA-1F35-4603-95A6-7FF6D327EE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2349500"/>
            <a:ext cx="4968875" cy="1511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atin typeface="Trebuchet MS" panose="020B0603020202020204" pitchFamily="34" charset="0"/>
              </a:rPr>
              <a:t>KONEC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Privzeti načrt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2019-05-30T09:26:36Z</dcterms:created>
  <dcterms:modified xsi:type="dcterms:W3CDTF">2019-05-30T09:26:36Z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