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00"/>
    <a:srgbClr val="FFFF00"/>
    <a:srgbClr val="FF6600"/>
    <a:srgbClr val="FF9933"/>
    <a:srgbClr val="FF0000"/>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0"/>
  </p:normalViewPr>
  <p:slideViewPr>
    <p:cSldViewPr>
      <p:cViewPr varScale="1">
        <p:scale>
          <a:sx n="106" d="100"/>
          <a:sy n="106" d="100"/>
        </p:scale>
        <p:origin x="15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7B6A-4C77-48AC-A280-5C4A88B37AB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D130F017-3515-49C3-A367-4F998120495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F1D0007C-F5FB-46FC-9450-49E14FB45FF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570DC9E-4EE4-4B92-A219-6E792E68C99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78DFA82-7A27-43D9-BA82-E8172B198F76}"/>
              </a:ext>
            </a:extLst>
          </p:cNvPr>
          <p:cNvSpPr>
            <a:spLocks noGrp="1"/>
          </p:cNvSpPr>
          <p:nvPr>
            <p:ph type="sldNum" sz="quarter" idx="12"/>
          </p:nvPr>
        </p:nvSpPr>
        <p:spPr/>
        <p:txBody>
          <a:bodyPr/>
          <a:lstStyle>
            <a:lvl1pPr>
              <a:defRPr/>
            </a:lvl1pPr>
          </a:lstStyle>
          <a:p>
            <a:fld id="{3CAC3960-C230-4237-A11C-79044692B237}" type="slidenum">
              <a:rPr lang="sl-SI" altLang="sl-SI"/>
              <a:pPr/>
              <a:t>‹#›</a:t>
            </a:fld>
            <a:endParaRPr lang="sl-SI" altLang="sl-SI"/>
          </a:p>
        </p:txBody>
      </p:sp>
    </p:spTree>
    <p:extLst>
      <p:ext uri="{BB962C8B-B14F-4D97-AF65-F5344CB8AC3E}">
        <p14:creationId xmlns:p14="http://schemas.microsoft.com/office/powerpoint/2010/main" val="206781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C2E6-7382-4884-82EF-F939394CA5E7}"/>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7C91939-7DF1-483C-898F-4DE2516972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3803008-28C3-452F-A167-C76D275C11F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D0F8965-8036-4030-8503-AA46587145A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874AA24-8582-4E9E-B42A-1E569374582B}"/>
              </a:ext>
            </a:extLst>
          </p:cNvPr>
          <p:cNvSpPr>
            <a:spLocks noGrp="1"/>
          </p:cNvSpPr>
          <p:nvPr>
            <p:ph type="sldNum" sz="quarter" idx="12"/>
          </p:nvPr>
        </p:nvSpPr>
        <p:spPr/>
        <p:txBody>
          <a:bodyPr/>
          <a:lstStyle>
            <a:lvl1pPr>
              <a:defRPr/>
            </a:lvl1pPr>
          </a:lstStyle>
          <a:p>
            <a:fld id="{15D6E922-8D8D-42E0-B88E-2D800B3C2854}" type="slidenum">
              <a:rPr lang="sl-SI" altLang="sl-SI"/>
              <a:pPr/>
              <a:t>‹#›</a:t>
            </a:fld>
            <a:endParaRPr lang="sl-SI" altLang="sl-SI"/>
          </a:p>
        </p:txBody>
      </p:sp>
    </p:spTree>
    <p:extLst>
      <p:ext uri="{BB962C8B-B14F-4D97-AF65-F5344CB8AC3E}">
        <p14:creationId xmlns:p14="http://schemas.microsoft.com/office/powerpoint/2010/main" val="171629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10FF8-A674-449D-AA1E-D95BA2FAAB53}"/>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B93F87E-26DA-4200-B493-52499E6589F9}"/>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7EF45C4-4D17-4186-9D73-D141D4B3C72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EFBDC52-9829-494A-87DC-CBDC3286F29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9F25325-813F-42B8-BBE5-5E5CEF514098}"/>
              </a:ext>
            </a:extLst>
          </p:cNvPr>
          <p:cNvSpPr>
            <a:spLocks noGrp="1"/>
          </p:cNvSpPr>
          <p:nvPr>
            <p:ph type="sldNum" sz="quarter" idx="12"/>
          </p:nvPr>
        </p:nvSpPr>
        <p:spPr/>
        <p:txBody>
          <a:bodyPr/>
          <a:lstStyle>
            <a:lvl1pPr>
              <a:defRPr/>
            </a:lvl1pPr>
          </a:lstStyle>
          <a:p>
            <a:fld id="{26FBEBF1-FC8E-4206-82F5-45697C48F918}" type="slidenum">
              <a:rPr lang="sl-SI" altLang="sl-SI"/>
              <a:pPr/>
              <a:t>‹#›</a:t>
            </a:fld>
            <a:endParaRPr lang="sl-SI" altLang="sl-SI"/>
          </a:p>
        </p:txBody>
      </p:sp>
    </p:spTree>
    <p:extLst>
      <p:ext uri="{BB962C8B-B14F-4D97-AF65-F5344CB8AC3E}">
        <p14:creationId xmlns:p14="http://schemas.microsoft.com/office/powerpoint/2010/main" val="845414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04A6-B494-459F-A65B-52E884A32114}"/>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C8315828-71D9-4C31-8C9A-DBC5AE53C93B}"/>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42D0245B-0A8F-4499-9703-72CD6F867412}"/>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20D1CA0-6A0A-4D74-B9C0-779ED43CEEA4}"/>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F50C072-30F5-470E-A4A6-679FBB3591C5}"/>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8E85F8A-3B29-4A5C-8FF1-0AD81E5CE60E}"/>
              </a:ext>
            </a:extLst>
          </p:cNvPr>
          <p:cNvSpPr>
            <a:spLocks noGrp="1"/>
          </p:cNvSpPr>
          <p:nvPr>
            <p:ph type="sldNum" sz="quarter" idx="12"/>
          </p:nvPr>
        </p:nvSpPr>
        <p:spPr>
          <a:xfrm>
            <a:off x="6553200" y="6245225"/>
            <a:ext cx="2133600" cy="476250"/>
          </a:xfrm>
        </p:spPr>
        <p:txBody>
          <a:bodyPr/>
          <a:lstStyle>
            <a:lvl1pPr>
              <a:defRPr/>
            </a:lvl1pPr>
          </a:lstStyle>
          <a:p>
            <a:fld id="{F0C28832-694F-42D9-A8DE-106624400B98}" type="slidenum">
              <a:rPr lang="sl-SI" altLang="sl-SI"/>
              <a:pPr/>
              <a:t>‹#›</a:t>
            </a:fld>
            <a:endParaRPr lang="sl-SI" altLang="sl-SI"/>
          </a:p>
        </p:txBody>
      </p:sp>
    </p:spTree>
    <p:extLst>
      <p:ext uri="{BB962C8B-B14F-4D97-AF65-F5344CB8AC3E}">
        <p14:creationId xmlns:p14="http://schemas.microsoft.com/office/powerpoint/2010/main" val="219826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3186-E179-43B1-A9CA-79FF9061F6E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578BBDD-5111-45A2-9B08-CD0E2B1637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463393D-7112-4CB8-B948-68B91C02BA8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A411509-7AFE-4E02-97C7-4B4A703F6F1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94C957D-1D59-4FE5-822E-5046C996FCB0}"/>
              </a:ext>
            </a:extLst>
          </p:cNvPr>
          <p:cNvSpPr>
            <a:spLocks noGrp="1"/>
          </p:cNvSpPr>
          <p:nvPr>
            <p:ph type="sldNum" sz="quarter" idx="12"/>
          </p:nvPr>
        </p:nvSpPr>
        <p:spPr/>
        <p:txBody>
          <a:bodyPr/>
          <a:lstStyle>
            <a:lvl1pPr>
              <a:defRPr/>
            </a:lvl1pPr>
          </a:lstStyle>
          <a:p>
            <a:fld id="{6C684DBC-2C5C-4CDB-BF52-C2FF8B82E047}" type="slidenum">
              <a:rPr lang="sl-SI" altLang="sl-SI"/>
              <a:pPr/>
              <a:t>‹#›</a:t>
            </a:fld>
            <a:endParaRPr lang="sl-SI" altLang="sl-SI"/>
          </a:p>
        </p:txBody>
      </p:sp>
    </p:spTree>
    <p:extLst>
      <p:ext uri="{BB962C8B-B14F-4D97-AF65-F5344CB8AC3E}">
        <p14:creationId xmlns:p14="http://schemas.microsoft.com/office/powerpoint/2010/main" val="294413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719D-3105-4139-8D42-1403DB8949C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FA65F198-7242-451B-ABDD-65F39F94F60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B69BF2A-5029-4222-8D72-47725C2B9B4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7A66FDB-D621-4D12-BC9F-00B010CD0B2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569A921-BACE-4F8B-86B5-8C7DD6CC2242}"/>
              </a:ext>
            </a:extLst>
          </p:cNvPr>
          <p:cNvSpPr>
            <a:spLocks noGrp="1"/>
          </p:cNvSpPr>
          <p:nvPr>
            <p:ph type="sldNum" sz="quarter" idx="12"/>
          </p:nvPr>
        </p:nvSpPr>
        <p:spPr/>
        <p:txBody>
          <a:bodyPr/>
          <a:lstStyle>
            <a:lvl1pPr>
              <a:defRPr/>
            </a:lvl1pPr>
          </a:lstStyle>
          <a:p>
            <a:fld id="{8F00CFD6-725A-40C7-A6F6-42932E928791}" type="slidenum">
              <a:rPr lang="sl-SI" altLang="sl-SI"/>
              <a:pPr/>
              <a:t>‹#›</a:t>
            </a:fld>
            <a:endParaRPr lang="sl-SI" altLang="sl-SI"/>
          </a:p>
        </p:txBody>
      </p:sp>
    </p:spTree>
    <p:extLst>
      <p:ext uri="{BB962C8B-B14F-4D97-AF65-F5344CB8AC3E}">
        <p14:creationId xmlns:p14="http://schemas.microsoft.com/office/powerpoint/2010/main" val="345096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285F-FA75-4231-A5C5-434F59C5CC9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2436C89-9FD7-426F-AB95-B5E38E68E0C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D773FBF-1930-497D-8982-668C3A19A15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E7A41307-349C-4FD2-8E07-50B8C44B15D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075E4A3-70DD-4B49-B137-D4D2DA92EB0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548973F-1316-4828-A14A-53440FA85D09}"/>
              </a:ext>
            </a:extLst>
          </p:cNvPr>
          <p:cNvSpPr>
            <a:spLocks noGrp="1"/>
          </p:cNvSpPr>
          <p:nvPr>
            <p:ph type="sldNum" sz="quarter" idx="12"/>
          </p:nvPr>
        </p:nvSpPr>
        <p:spPr/>
        <p:txBody>
          <a:bodyPr/>
          <a:lstStyle>
            <a:lvl1pPr>
              <a:defRPr/>
            </a:lvl1pPr>
          </a:lstStyle>
          <a:p>
            <a:fld id="{3398CFB9-C0BD-4DC3-A637-489D821AF868}" type="slidenum">
              <a:rPr lang="sl-SI" altLang="sl-SI"/>
              <a:pPr/>
              <a:t>‹#›</a:t>
            </a:fld>
            <a:endParaRPr lang="sl-SI" altLang="sl-SI"/>
          </a:p>
        </p:txBody>
      </p:sp>
    </p:spTree>
    <p:extLst>
      <p:ext uri="{BB962C8B-B14F-4D97-AF65-F5344CB8AC3E}">
        <p14:creationId xmlns:p14="http://schemas.microsoft.com/office/powerpoint/2010/main" val="80540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CD1B-2393-4000-A8FE-35CB43603144}"/>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0BC7B9E-60F0-476F-923B-8D5B309F5C0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D4830-71E6-4E9D-AC03-2BFFE73C3A3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AA2B0214-13CD-407A-85E9-26B0AA27F72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71AFA1-C346-4D24-8B23-9640081EEF7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5040A3EA-2097-4775-9EF1-EEEA6A41695A}"/>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C2C48DF4-85D7-45F1-8663-D844CDCA01D5}"/>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1A9C0246-E3F0-4B6A-8563-EE0910361455}"/>
              </a:ext>
            </a:extLst>
          </p:cNvPr>
          <p:cNvSpPr>
            <a:spLocks noGrp="1"/>
          </p:cNvSpPr>
          <p:nvPr>
            <p:ph type="sldNum" sz="quarter" idx="12"/>
          </p:nvPr>
        </p:nvSpPr>
        <p:spPr/>
        <p:txBody>
          <a:bodyPr/>
          <a:lstStyle>
            <a:lvl1pPr>
              <a:defRPr/>
            </a:lvl1pPr>
          </a:lstStyle>
          <a:p>
            <a:fld id="{692B3A8A-2482-4800-A219-EFFD19A127B2}" type="slidenum">
              <a:rPr lang="sl-SI" altLang="sl-SI"/>
              <a:pPr/>
              <a:t>‹#›</a:t>
            </a:fld>
            <a:endParaRPr lang="sl-SI" altLang="sl-SI"/>
          </a:p>
        </p:txBody>
      </p:sp>
    </p:spTree>
    <p:extLst>
      <p:ext uri="{BB962C8B-B14F-4D97-AF65-F5344CB8AC3E}">
        <p14:creationId xmlns:p14="http://schemas.microsoft.com/office/powerpoint/2010/main" val="425932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8273-E6E4-465F-B92B-626C3D0466BC}"/>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3ADD34CE-46FB-4AA4-86DD-D0983703D73A}"/>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DEC386C4-040B-491C-8C82-5658771F2D85}"/>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CEDD4753-ED43-4AD6-9E58-8D28DEB41201}"/>
              </a:ext>
            </a:extLst>
          </p:cNvPr>
          <p:cNvSpPr>
            <a:spLocks noGrp="1"/>
          </p:cNvSpPr>
          <p:nvPr>
            <p:ph type="sldNum" sz="quarter" idx="12"/>
          </p:nvPr>
        </p:nvSpPr>
        <p:spPr/>
        <p:txBody>
          <a:bodyPr/>
          <a:lstStyle>
            <a:lvl1pPr>
              <a:defRPr/>
            </a:lvl1pPr>
          </a:lstStyle>
          <a:p>
            <a:fld id="{1189D925-7F04-4CBE-A1E4-5D65F90C08F9}" type="slidenum">
              <a:rPr lang="sl-SI" altLang="sl-SI"/>
              <a:pPr/>
              <a:t>‹#›</a:t>
            </a:fld>
            <a:endParaRPr lang="sl-SI" altLang="sl-SI"/>
          </a:p>
        </p:txBody>
      </p:sp>
    </p:spTree>
    <p:extLst>
      <p:ext uri="{BB962C8B-B14F-4D97-AF65-F5344CB8AC3E}">
        <p14:creationId xmlns:p14="http://schemas.microsoft.com/office/powerpoint/2010/main" val="149682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078CA5-C60C-4A72-A9B8-EB448688496A}"/>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0B58183E-518F-44EF-A1AA-9D280A68033C}"/>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749A21FD-B52E-45D4-B66A-28B478094A42}"/>
              </a:ext>
            </a:extLst>
          </p:cNvPr>
          <p:cNvSpPr>
            <a:spLocks noGrp="1"/>
          </p:cNvSpPr>
          <p:nvPr>
            <p:ph type="sldNum" sz="quarter" idx="12"/>
          </p:nvPr>
        </p:nvSpPr>
        <p:spPr/>
        <p:txBody>
          <a:bodyPr/>
          <a:lstStyle>
            <a:lvl1pPr>
              <a:defRPr/>
            </a:lvl1pPr>
          </a:lstStyle>
          <a:p>
            <a:fld id="{E90B769A-1296-4F04-830E-57348832F1C2}" type="slidenum">
              <a:rPr lang="sl-SI" altLang="sl-SI"/>
              <a:pPr/>
              <a:t>‹#›</a:t>
            </a:fld>
            <a:endParaRPr lang="sl-SI" altLang="sl-SI"/>
          </a:p>
        </p:txBody>
      </p:sp>
    </p:spTree>
    <p:extLst>
      <p:ext uri="{BB962C8B-B14F-4D97-AF65-F5344CB8AC3E}">
        <p14:creationId xmlns:p14="http://schemas.microsoft.com/office/powerpoint/2010/main" val="419634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331AD-706D-4685-93F3-1CF401CA8D3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D4CBCD1F-78F8-4ED6-A887-ABE8BF43DF2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B9F45D9D-1A28-4D8E-A8CB-23B65FDE18E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D4D4E-5707-489D-B586-14809C28E77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7C350E0-9D89-4398-9466-D0D54F969EC3}"/>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BD9EC12-FFD5-454E-A017-B1B0D6A28C70}"/>
              </a:ext>
            </a:extLst>
          </p:cNvPr>
          <p:cNvSpPr>
            <a:spLocks noGrp="1"/>
          </p:cNvSpPr>
          <p:nvPr>
            <p:ph type="sldNum" sz="quarter" idx="12"/>
          </p:nvPr>
        </p:nvSpPr>
        <p:spPr/>
        <p:txBody>
          <a:bodyPr/>
          <a:lstStyle>
            <a:lvl1pPr>
              <a:defRPr/>
            </a:lvl1pPr>
          </a:lstStyle>
          <a:p>
            <a:fld id="{1F4C466B-A3D9-45C3-A3AA-8AA7DF4DC88F}" type="slidenum">
              <a:rPr lang="sl-SI" altLang="sl-SI"/>
              <a:pPr/>
              <a:t>‹#›</a:t>
            </a:fld>
            <a:endParaRPr lang="sl-SI" altLang="sl-SI"/>
          </a:p>
        </p:txBody>
      </p:sp>
    </p:spTree>
    <p:extLst>
      <p:ext uri="{BB962C8B-B14F-4D97-AF65-F5344CB8AC3E}">
        <p14:creationId xmlns:p14="http://schemas.microsoft.com/office/powerpoint/2010/main" val="229156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FAE1-5CD0-4F19-8406-87518DAB03E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0BBEB9FA-F8F3-4354-8E03-725D5C5A5D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4AB3A1A1-7ED1-4BAD-9C73-E4C9F5A5858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E99083-BACE-4A47-B0C9-39531A1EEDFE}"/>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43E3791-0A81-4C2D-B76C-511318B810AF}"/>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93E12E3-D297-4F17-9A73-535139260AAB}"/>
              </a:ext>
            </a:extLst>
          </p:cNvPr>
          <p:cNvSpPr>
            <a:spLocks noGrp="1"/>
          </p:cNvSpPr>
          <p:nvPr>
            <p:ph type="sldNum" sz="quarter" idx="12"/>
          </p:nvPr>
        </p:nvSpPr>
        <p:spPr/>
        <p:txBody>
          <a:bodyPr/>
          <a:lstStyle>
            <a:lvl1pPr>
              <a:defRPr/>
            </a:lvl1pPr>
          </a:lstStyle>
          <a:p>
            <a:fld id="{02A93FBB-6C33-432E-B299-157B987D32C7}" type="slidenum">
              <a:rPr lang="sl-SI" altLang="sl-SI"/>
              <a:pPr/>
              <a:t>‹#›</a:t>
            </a:fld>
            <a:endParaRPr lang="sl-SI" altLang="sl-SI"/>
          </a:p>
        </p:txBody>
      </p:sp>
    </p:spTree>
    <p:extLst>
      <p:ext uri="{BB962C8B-B14F-4D97-AF65-F5344CB8AC3E}">
        <p14:creationId xmlns:p14="http://schemas.microsoft.com/office/powerpoint/2010/main" val="147392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C757CE-D340-4903-8586-66013218467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32D22089-98CD-412F-A899-B615EC8B009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C0F57FEA-C44A-4A35-B6F9-482BC035A3C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4D77B131-79AB-4C39-8AC3-CE18F23176C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D0DE79BF-2DC0-45EE-84C3-C516896BA0D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4788478-E79C-4267-8AE8-0826C0B79721}"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wikipedia.org/" TargetMode="Externa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hyperlink" Target="http://www2.arnes.si/~gljsentvid10/zgo_ast2.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165385D-FC59-444F-9A03-D335ED90C368}"/>
              </a:ext>
            </a:extLst>
          </p:cNvPr>
          <p:cNvSpPr>
            <a:spLocks noGrp="1" noChangeArrowheads="1"/>
          </p:cNvSpPr>
          <p:nvPr>
            <p:ph type="ctrTitle"/>
          </p:nvPr>
        </p:nvSpPr>
        <p:spPr>
          <a:xfrm>
            <a:off x="685800" y="2130425"/>
            <a:ext cx="7772400" cy="1470025"/>
          </a:xfrm>
        </p:spPr>
        <p:txBody>
          <a:bodyPr anchor="ctr"/>
          <a:lstStyle/>
          <a:p>
            <a:r>
              <a:rPr lang="sl-SI" altLang="sl-SI" sz="4000" b="1">
                <a:solidFill>
                  <a:schemeClr val="bg1"/>
                </a:solidFill>
              </a:rPr>
              <a:t>ZGODOVINA ASTRONOMIJE DO GALILEJA</a:t>
            </a:r>
          </a:p>
        </p:txBody>
      </p:sp>
      <p:sp>
        <p:nvSpPr>
          <p:cNvPr id="2051" name="Rectangle 3">
            <a:extLst>
              <a:ext uri="{FF2B5EF4-FFF2-40B4-BE49-F238E27FC236}">
                <a16:creationId xmlns:a16="http://schemas.microsoft.com/office/drawing/2014/main" id="{3C04F696-3668-4962-B659-18E616599274}"/>
              </a:ext>
            </a:extLst>
          </p:cNvPr>
          <p:cNvSpPr>
            <a:spLocks noGrp="1" noChangeArrowheads="1"/>
          </p:cNvSpPr>
          <p:nvPr>
            <p:ph type="subTitle" idx="1"/>
          </p:nvPr>
        </p:nvSpPr>
        <p:spPr>
          <a:xfrm>
            <a:off x="1371600" y="3886200"/>
            <a:ext cx="6400800" cy="1752600"/>
          </a:xfrm>
        </p:spPr>
        <p:txBody>
          <a:bodyPr/>
          <a:lstStyle/>
          <a:p>
            <a:r>
              <a:rPr lang="sl-SI" altLang="sl-SI" sz="3200">
                <a:solidFill>
                  <a:schemeClr val="bg1"/>
                </a:solidFill>
              </a:rPr>
              <a:t>Seminarska naloga pri fiziki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B7C9AEC-E8E8-4F29-B6C7-37FE1006B99C}"/>
              </a:ext>
            </a:extLst>
          </p:cNvPr>
          <p:cNvSpPr>
            <a:spLocks noGrp="1" noChangeArrowheads="1"/>
          </p:cNvSpPr>
          <p:nvPr>
            <p:ph type="title"/>
          </p:nvPr>
        </p:nvSpPr>
        <p:spPr/>
        <p:txBody>
          <a:bodyPr/>
          <a:lstStyle/>
          <a:p>
            <a:r>
              <a:rPr lang="sl-SI" altLang="sl-SI" b="1">
                <a:solidFill>
                  <a:srgbClr val="003300"/>
                </a:solidFill>
              </a:rPr>
              <a:t>HIPARH</a:t>
            </a:r>
          </a:p>
        </p:txBody>
      </p:sp>
      <p:sp>
        <p:nvSpPr>
          <p:cNvPr id="11267" name="Rectangle 3">
            <a:extLst>
              <a:ext uri="{FF2B5EF4-FFF2-40B4-BE49-F238E27FC236}">
                <a16:creationId xmlns:a16="http://schemas.microsoft.com/office/drawing/2014/main" id="{8F74C2ED-6E0F-4FDA-A884-3D8E2095F28F}"/>
              </a:ext>
            </a:extLst>
          </p:cNvPr>
          <p:cNvSpPr>
            <a:spLocks noGrp="1" noChangeArrowheads="1"/>
          </p:cNvSpPr>
          <p:nvPr>
            <p:ph type="body" idx="1"/>
          </p:nvPr>
        </p:nvSpPr>
        <p:spPr/>
        <p:txBody>
          <a:bodyPr/>
          <a:lstStyle/>
          <a:p>
            <a:pPr>
              <a:lnSpc>
                <a:spcPct val="80000"/>
              </a:lnSpc>
            </a:pPr>
            <a:r>
              <a:rPr lang="sl-SI" altLang="sl-SI" sz="2800" b="1">
                <a:solidFill>
                  <a:srgbClr val="FFFF00"/>
                </a:solidFill>
              </a:rPr>
              <a:t>Astronom, geograf in matematik, *okoli 190 pr. Kr., Mala Azija, † okoli 120 pr. Kr., verjetno otok Rod.</a:t>
            </a:r>
          </a:p>
          <a:p>
            <a:pPr>
              <a:lnSpc>
                <a:spcPct val="80000"/>
              </a:lnSpc>
            </a:pPr>
            <a:r>
              <a:rPr lang="sl-SI" altLang="sl-SI" sz="2800" b="1">
                <a:solidFill>
                  <a:srgbClr val="FFFF00"/>
                </a:solidFill>
              </a:rPr>
              <a:t>Astronomijo je s svojim delom in postopki zelo obogatil.</a:t>
            </a:r>
          </a:p>
          <a:p>
            <a:pPr>
              <a:lnSpc>
                <a:spcPct val="80000"/>
              </a:lnSpc>
            </a:pPr>
            <a:r>
              <a:rPr lang="sl-SI" altLang="sl-SI" sz="2800" b="1">
                <a:solidFill>
                  <a:srgbClr val="FFFF00"/>
                </a:solidFill>
              </a:rPr>
              <a:t>Velja za začetnika in očeta znanstvene astronomije.</a:t>
            </a:r>
          </a:p>
          <a:p>
            <a:pPr>
              <a:lnSpc>
                <a:spcPct val="80000"/>
              </a:lnSpc>
            </a:pPr>
            <a:r>
              <a:rPr lang="sl-SI" altLang="sl-SI" sz="2800" b="1">
                <a:solidFill>
                  <a:srgbClr val="FFFF00"/>
                </a:solidFill>
              </a:rPr>
              <a:t>Dopolnil je seznam opazovanj mrkov.</a:t>
            </a:r>
          </a:p>
          <a:p>
            <a:pPr>
              <a:lnSpc>
                <a:spcPct val="80000"/>
              </a:lnSpc>
            </a:pPr>
            <a:r>
              <a:rPr lang="sl-SI" altLang="sl-SI" sz="2800" b="1">
                <a:solidFill>
                  <a:srgbClr val="FFFF00"/>
                </a:solidFill>
              </a:rPr>
              <a:t>Šteti je začel Lunine mesece od prvega meseca po Aleksandrovi zmagi.</a:t>
            </a:r>
          </a:p>
          <a:p>
            <a:pPr>
              <a:lnSpc>
                <a:spcPct val="80000"/>
              </a:lnSpc>
            </a:pPr>
            <a:r>
              <a:rPr lang="sl-SI" altLang="sl-SI" sz="2800" b="1">
                <a:solidFill>
                  <a:srgbClr val="FFFF00"/>
                </a:solidFill>
              </a:rPr>
              <a:t>Izdelal je mnogo astronomskih instrumentov.</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2000" fill="hold"/>
                                        <p:tgtEl>
                                          <p:spTgt spid="11266"/>
                                        </p:tgtEl>
                                        <p:attrNameLst>
                                          <p:attrName>ppt_w</p:attrName>
                                        </p:attrNameLst>
                                      </p:cBhvr>
                                      <p:tavLst>
                                        <p:tav tm="0">
                                          <p:val>
                                            <p:strVal val="#ppt_w*2.5"/>
                                          </p:val>
                                        </p:tav>
                                        <p:tav tm="100000">
                                          <p:val>
                                            <p:strVal val="#ppt_w"/>
                                          </p:val>
                                        </p:tav>
                                      </p:tavLst>
                                    </p:anim>
                                    <p:anim calcmode="lin" valueType="num">
                                      <p:cBhvr>
                                        <p:cTn id="8" dur="2000" fill="hold"/>
                                        <p:tgtEl>
                                          <p:spTgt spid="11266"/>
                                        </p:tgtEl>
                                        <p:attrNameLst>
                                          <p:attrName>ppt_h</p:attrName>
                                        </p:attrNameLst>
                                      </p:cBhvr>
                                      <p:tavLst>
                                        <p:tav tm="0">
                                          <p:val>
                                            <p:strVal val="#ppt_h"/>
                                          </p:val>
                                        </p:tav>
                                        <p:tav tm="100000">
                                          <p:val>
                                            <p:strVal val="#ppt_h"/>
                                          </p:val>
                                        </p:tav>
                                      </p:tavLst>
                                    </p:anim>
                                    <p:anim calcmode="lin" valueType="num">
                                      <p:cBhvr>
                                        <p:cTn id="9" dur="2000" fill="hold"/>
                                        <p:tgtEl>
                                          <p:spTgt spid="1126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126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1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Effect transition="in" filter="wipe(left)">
                                      <p:cBhvr>
                                        <p:cTn id="16" dur="500"/>
                                        <p:tgtEl>
                                          <p:spTgt spid="112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wipe(left)">
                                      <p:cBhvr>
                                        <p:cTn id="21" dur="500"/>
                                        <p:tgtEl>
                                          <p:spTgt spid="1126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67">
                                            <p:txEl>
                                              <p:pRg st="2" end="2"/>
                                            </p:txEl>
                                          </p:spTgt>
                                        </p:tgtEl>
                                        <p:attrNameLst>
                                          <p:attrName>style.visibility</p:attrName>
                                        </p:attrNameLst>
                                      </p:cBhvr>
                                      <p:to>
                                        <p:strVal val="visible"/>
                                      </p:to>
                                    </p:set>
                                    <p:animEffect transition="in" filter="wipe(left)">
                                      <p:cBhvr>
                                        <p:cTn id="26" dur="500"/>
                                        <p:tgtEl>
                                          <p:spTgt spid="1126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Effect transition="in" filter="wipe(left)">
                                      <p:cBhvr>
                                        <p:cTn id="31" dur="500"/>
                                        <p:tgtEl>
                                          <p:spTgt spid="11267">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267">
                                            <p:txEl>
                                              <p:pRg st="4" end="4"/>
                                            </p:txEl>
                                          </p:spTgt>
                                        </p:tgtEl>
                                        <p:attrNameLst>
                                          <p:attrName>style.visibility</p:attrName>
                                        </p:attrNameLst>
                                      </p:cBhvr>
                                      <p:to>
                                        <p:strVal val="visible"/>
                                      </p:to>
                                    </p:set>
                                    <p:animEffect transition="in" filter="wipe(left)">
                                      <p:cBhvr>
                                        <p:cTn id="36" dur="500"/>
                                        <p:tgtEl>
                                          <p:spTgt spid="1126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267">
                                            <p:txEl>
                                              <p:pRg st="5" end="5"/>
                                            </p:txEl>
                                          </p:spTgt>
                                        </p:tgtEl>
                                        <p:attrNameLst>
                                          <p:attrName>style.visibility</p:attrName>
                                        </p:attrNameLst>
                                      </p:cBhvr>
                                      <p:to>
                                        <p:strVal val="visible"/>
                                      </p:to>
                                    </p:set>
                                    <p:animEffect transition="in" filter="wipe(left)">
                                      <p:cBhvr>
                                        <p:cTn id="41"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50C6E04-E8F0-4864-9B73-97AF7F741B8F}"/>
              </a:ext>
            </a:extLst>
          </p:cNvPr>
          <p:cNvSpPr>
            <a:spLocks noGrp="1" noChangeArrowheads="1"/>
          </p:cNvSpPr>
          <p:nvPr>
            <p:ph type="title"/>
          </p:nvPr>
        </p:nvSpPr>
        <p:spPr/>
        <p:txBody>
          <a:bodyPr/>
          <a:lstStyle/>
          <a:p>
            <a:r>
              <a:rPr lang="sl-SI" altLang="sl-SI" b="1">
                <a:solidFill>
                  <a:srgbClr val="006666"/>
                </a:solidFill>
              </a:rPr>
              <a:t>ERATOSTEN</a:t>
            </a:r>
          </a:p>
        </p:txBody>
      </p:sp>
      <p:sp>
        <p:nvSpPr>
          <p:cNvPr id="12291" name="Rectangle 3">
            <a:extLst>
              <a:ext uri="{FF2B5EF4-FFF2-40B4-BE49-F238E27FC236}">
                <a16:creationId xmlns:a16="http://schemas.microsoft.com/office/drawing/2014/main" id="{3C2C5BE1-3F2E-4710-BE23-1F32E8425FAA}"/>
              </a:ext>
            </a:extLst>
          </p:cNvPr>
          <p:cNvSpPr>
            <a:spLocks noGrp="1" noChangeArrowheads="1"/>
          </p:cNvSpPr>
          <p:nvPr>
            <p:ph type="body" idx="1"/>
          </p:nvPr>
        </p:nvSpPr>
        <p:spPr/>
        <p:txBody>
          <a:bodyPr/>
          <a:lstStyle/>
          <a:p>
            <a:pPr>
              <a:lnSpc>
                <a:spcPct val="90000"/>
              </a:lnSpc>
            </a:pPr>
            <a:r>
              <a:rPr lang="sl-SI" altLang="sl-SI" sz="2800" b="1">
                <a:solidFill>
                  <a:srgbClr val="006666"/>
                </a:solidFill>
              </a:rPr>
              <a:t>Grški matematik, geograf in astronom (verjetno) kaldejskega porekla, *276 pr. n. št., Kirene (sedaj Šahat, Libija), † 194 pr. n. št., Aleksandrija.</a:t>
            </a:r>
          </a:p>
          <a:p>
            <a:pPr>
              <a:lnSpc>
                <a:spcPct val="90000"/>
              </a:lnSpc>
            </a:pPr>
            <a:r>
              <a:rPr lang="sl-SI" altLang="sl-SI" sz="2800" b="1">
                <a:solidFill>
                  <a:srgbClr val="006666"/>
                </a:solidFill>
              </a:rPr>
              <a:t>Študiral je v Aleksandriji in nekaj let v Atenah.</a:t>
            </a:r>
          </a:p>
          <a:p>
            <a:pPr>
              <a:lnSpc>
                <a:spcPct val="90000"/>
              </a:lnSpc>
            </a:pPr>
            <a:r>
              <a:rPr lang="sl-SI" altLang="sl-SI" sz="2800" b="1">
                <a:solidFill>
                  <a:srgbClr val="006666"/>
                </a:solidFill>
              </a:rPr>
              <a:t>Leta 236 pr.n.š.je postal vodja in 3. knjižničar aleksandrijske knjižnice.</a:t>
            </a:r>
          </a:p>
          <a:p>
            <a:pPr>
              <a:lnSpc>
                <a:spcPct val="90000"/>
              </a:lnSpc>
            </a:pPr>
            <a:r>
              <a:rPr lang="sl-SI" altLang="sl-SI" sz="2800" b="1">
                <a:solidFill>
                  <a:srgbClr val="006666"/>
                </a:solidFill>
              </a:rPr>
              <a:t>Verjel je da je Zemlja krogla in okoli leta 240 pr. n. št. je izračunal njen premer.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fade">
                                      <p:cBhvr>
                                        <p:cTn id="14" dur="1000">
                                          <p:stCondLst>
                                            <p:cond delay="0"/>
                                          </p:stCondLst>
                                        </p:cTn>
                                        <p:tgtEl>
                                          <p:spTgt spid="122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Effect transition="in" filter="fade">
                                      <p:cBhvr>
                                        <p:cTn id="19" dur="1000">
                                          <p:stCondLst>
                                            <p:cond delay="0"/>
                                          </p:stCondLst>
                                        </p:cTn>
                                        <p:tgtEl>
                                          <p:spTgt spid="1229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Effect transition="in" filter="fade">
                                      <p:cBhvr>
                                        <p:cTn id="24" dur="1000">
                                          <p:stCondLst>
                                            <p:cond delay="0"/>
                                          </p:stCondLst>
                                        </p:cTn>
                                        <p:tgtEl>
                                          <p:spTgt spid="1229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291">
                                            <p:txEl>
                                              <p:pRg st="3" end="3"/>
                                            </p:txEl>
                                          </p:spTgt>
                                        </p:tgtEl>
                                        <p:attrNameLst>
                                          <p:attrName>style.visibility</p:attrName>
                                        </p:attrNameLst>
                                      </p:cBhvr>
                                      <p:to>
                                        <p:strVal val="visible"/>
                                      </p:to>
                                    </p:set>
                                    <p:animEffect transition="in" filter="fade">
                                      <p:cBhvr>
                                        <p:cTn id="29" dur="1000">
                                          <p:stCondLst>
                                            <p:cond delay="0"/>
                                          </p:stCondLst>
                                        </p:cTn>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FBFDB4A-51DA-4F4E-8749-CC76397516D3}"/>
              </a:ext>
            </a:extLst>
          </p:cNvPr>
          <p:cNvSpPr>
            <a:spLocks noGrp="1" noChangeArrowheads="1"/>
          </p:cNvSpPr>
          <p:nvPr>
            <p:ph type="title"/>
          </p:nvPr>
        </p:nvSpPr>
        <p:spPr>
          <a:xfrm>
            <a:off x="468313" y="260350"/>
            <a:ext cx="8229600" cy="1143000"/>
          </a:xfrm>
        </p:spPr>
        <p:txBody>
          <a:bodyPr/>
          <a:lstStyle/>
          <a:p>
            <a:r>
              <a:rPr lang="sl-SI" altLang="sl-SI" b="1">
                <a:solidFill>
                  <a:srgbClr val="FF6600"/>
                </a:solidFill>
              </a:rPr>
              <a:t>PTOLEMEJ</a:t>
            </a:r>
          </a:p>
        </p:txBody>
      </p:sp>
      <p:sp>
        <p:nvSpPr>
          <p:cNvPr id="13315" name="Rectangle 3">
            <a:extLst>
              <a:ext uri="{FF2B5EF4-FFF2-40B4-BE49-F238E27FC236}">
                <a16:creationId xmlns:a16="http://schemas.microsoft.com/office/drawing/2014/main" id="{57C3A276-21C0-4706-BDB7-773E1D050CD6}"/>
              </a:ext>
            </a:extLst>
          </p:cNvPr>
          <p:cNvSpPr>
            <a:spLocks noGrp="1" noChangeArrowheads="1"/>
          </p:cNvSpPr>
          <p:nvPr>
            <p:ph type="body" idx="1"/>
          </p:nvPr>
        </p:nvSpPr>
        <p:spPr>
          <a:xfrm>
            <a:off x="468313" y="2260600"/>
            <a:ext cx="8229600" cy="4597400"/>
          </a:xfrm>
        </p:spPr>
        <p:txBody>
          <a:bodyPr/>
          <a:lstStyle/>
          <a:p>
            <a:r>
              <a:rPr lang="sl-SI" altLang="sl-SI" b="1">
                <a:solidFill>
                  <a:srgbClr val="FF9933"/>
                </a:solidFill>
              </a:rPr>
              <a:t>Astronom, astrolog, matematik, geograf in fizik, *okoli 85, Ptolemais Hermia, † okoli 170, mogoče Aleksandrija.</a:t>
            </a:r>
          </a:p>
          <a:p>
            <a:r>
              <a:rPr lang="sl-SI" altLang="sl-SI" b="1">
                <a:solidFill>
                  <a:srgbClr val="FF9933"/>
                </a:solidFill>
              </a:rPr>
              <a:t>V svoji knjigi Megale mathematike syntaxis tes astronomias iz leta 138 je v sistematični obliki dal prikaz celotne astronomije do svojega časa.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4B4CDF2-7C6C-4993-B3F0-E05DFC3D3173}"/>
              </a:ext>
            </a:extLst>
          </p:cNvPr>
          <p:cNvSpPr>
            <a:spLocks noGrp="1" noChangeArrowheads="1"/>
          </p:cNvSpPr>
          <p:nvPr>
            <p:ph type="title"/>
          </p:nvPr>
        </p:nvSpPr>
        <p:spPr/>
        <p:txBody>
          <a:bodyPr/>
          <a:lstStyle/>
          <a:p>
            <a:r>
              <a:rPr lang="sl-SI" altLang="sl-SI" b="1"/>
              <a:t>ARISTARH</a:t>
            </a:r>
          </a:p>
        </p:txBody>
      </p:sp>
      <p:sp>
        <p:nvSpPr>
          <p:cNvPr id="14339" name="Rectangle 3">
            <a:extLst>
              <a:ext uri="{FF2B5EF4-FFF2-40B4-BE49-F238E27FC236}">
                <a16:creationId xmlns:a16="http://schemas.microsoft.com/office/drawing/2014/main" id="{CA392C87-4564-4670-A73D-3E3F9B4FA6B9}"/>
              </a:ext>
            </a:extLst>
          </p:cNvPr>
          <p:cNvSpPr>
            <a:spLocks noGrp="1" noChangeArrowheads="1"/>
          </p:cNvSpPr>
          <p:nvPr>
            <p:ph type="body" idx="1"/>
          </p:nvPr>
        </p:nvSpPr>
        <p:spPr/>
        <p:txBody>
          <a:bodyPr/>
          <a:lstStyle/>
          <a:p>
            <a:r>
              <a:rPr lang="sl-SI" altLang="sl-SI"/>
              <a:t>Grški astronom in matematik, * 310 pr. n. št., Samos, Grčija, † okoli 230 pr. Kr., Aleksandrija.</a:t>
            </a:r>
          </a:p>
          <a:p>
            <a:r>
              <a:rPr lang="sl-SI" altLang="sl-SI"/>
              <a:t>Je prvi astronom, ki je predlagal, da Zemlja kroži okoli Sonca in, da so planeti podobni Zemlji in prav tako krožijo </a:t>
            </a:r>
            <a:r>
              <a:rPr lang="sl-SI" altLang="sl-SI">
                <a:solidFill>
                  <a:schemeClr val="bg1"/>
                </a:solidFill>
              </a:rPr>
              <a:t>okoli Sonca.</a:t>
            </a:r>
          </a:p>
          <a:p>
            <a:endParaRPr lang="sl-SI" altLang="sl-SI">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600">
                                          <p:stCondLst>
                                            <p:cond delay="0"/>
                                          </p:stCondLst>
                                        </p:cTn>
                                        <p:tgtEl>
                                          <p:spTgt spid="14338"/>
                                        </p:tgtEl>
                                      </p:cBhvr>
                                    </p:animEffect>
                                    <p:anim calcmode="lin" valueType="num">
                                      <p:cBhvr>
                                        <p:cTn id="8" dur="600" fill="hold">
                                          <p:stCondLst>
                                            <p:cond delay="0"/>
                                          </p:stCondLst>
                                        </p:cTn>
                                        <p:tgtEl>
                                          <p:spTgt spid="1433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433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433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4339">
                                            <p:txEl>
                                              <p:pRg st="0" end="0"/>
                                            </p:txEl>
                                          </p:spTgt>
                                        </p:tgtEl>
                                        <p:attrNameLst>
                                          <p:attrName>style.visibility</p:attrName>
                                        </p:attrNameLst>
                                      </p:cBhvr>
                                      <p:to>
                                        <p:strVal val="visible"/>
                                      </p:to>
                                    </p:set>
                                    <p:animEffect transition="in" filter="slide(fromBottom)">
                                      <p:cBhvr>
                                        <p:cTn id="15" dur="500">
                                          <p:stCondLst>
                                            <p:cond delay="0"/>
                                          </p:stCondLst>
                                        </p:cTn>
                                        <p:tgtEl>
                                          <p:spTgt spid="1433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4339">
                                            <p:txEl>
                                              <p:pRg st="1" end="1"/>
                                            </p:txEl>
                                          </p:spTgt>
                                        </p:tgtEl>
                                        <p:attrNameLst>
                                          <p:attrName>style.visibility</p:attrName>
                                        </p:attrNameLst>
                                      </p:cBhvr>
                                      <p:to>
                                        <p:strVal val="visible"/>
                                      </p:to>
                                    </p:set>
                                    <p:animEffect transition="in" filter="slide(fromBottom)">
                                      <p:cBhvr>
                                        <p:cTn id="20" dur="500">
                                          <p:stCondLst>
                                            <p:cond delay="0"/>
                                          </p:stCondLst>
                                        </p:cTn>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B820746-61F8-42C3-A6D6-B06408C283F1}"/>
              </a:ext>
            </a:extLst>
          </p:cNvPr>
          <p:cNvSpPr>
            <a:spLocks noGrp="1" noChangeArrowheads="1"/>
          </p:cNvSpPr>
          <p:nvPr>
            <p:ph type="title"/>
          </p:nvPr>
        </p:nvSpPr>
        <p:spPr/>
        <p:txBody>
          <a:bodyPr/>
          <a:lstStyle/>
          <a:p>
            <a:r>
              <a:rPr lang="sl-SI" altLang="sl-SI" b="1">
                <a:solidFill>
                  <a:schemeClr val="folHlink"/>
                </a:solidFill>
              </a:rPr>
              <a:t>NIKOLAJ KOPERNIK</a:t>
            </a:r>
          </a:p>
        </p:txBody>
      </p:sp>
      <p:sp>
        <p:nvSpPr>
          <p:cNvPr id="15363" name="Rectangle 3">
            <a:extLst>
              <a:ext uri="{FF2B5EF4-FFF2-40B4-BE49-F238E27FC236}">
                <a16:creationId xmlns:a16="http://schemas.microsoft.com/office/drawing/2014/main" id="{B1FFB390-6FB2-4813-8008-83092E2C1ABE}"/>
              </a:ext>
            </a:extLst>
          </p:cNvPr>
          <p:cNvSpPr>
            <a:spLocks noGrp="1" noChangeArrowheads="1"/>
          </p:cNvSpPr>
          <p:nvPr>
            <p:ph type="body" idx="1"/>
          </p:nvPr>
        </p:nvSpPr>
        <p:spPr/>
        <p:txBody>
          <a:bodyPr/>
          <a:lstStyle/>
          <a:p>
            <a:pPr>
              <a:lnSpc>
                <a:spcPct val="90000"/>
              </a:lnSpc>
            </a:pPr>
            <a:r>
              <a:rPr lang="sl-SI" altLang="sl-SI" b="1">
                <a:solidFill>
                  <a:srgbClr val="CCFF66"/>
                </a:solidFill>
              </a:rPr>
              <a:t>poljski astronom, matematik, pravnik, zdravnik, administrator in ekonomist, * 1473, Torunj (pruski Thorn), Poljska, † 24. maj 1543, Frombork, Poljska.</a:t>
            </a:r>
          </a:p>
          <a:p>
            <a:pPr>
              <a:lnSpc>
                <a:spcPct val="90000"/>
              </a:lnSpc>
            </a:pPr>
            <a:r>
              <a:rPr lang="sl-SI" altLang="sl-SI" b="1">
                <a:solidFill>
                  <a:schemeClr val="folHlink"/>
                </a:solidFill>
              </a:rPr>
              <a:t>Ukvarjal se je s precesijo enakonočij.</a:t>
            </a:r>
          </a:p>
          <a:p>
            <a:pPr>
              <a:lnSpc>
                <a:spcPct val="90000"/>
              </a:lnSpc>
            </a:pPr>
            <a:r>
              <a:rPr lang="sl-SI" altLang="sl-SI" b="1">
                <a:solidFill>
                  <a:srgbClr val="CCFF66"/>
                </a:solidFill>
              </a:rPr>
              <a:t>Leta 1525 je Kopernik določil dolžino sideričnega leta 365d 6h 9m 40s (napaka 30s) pri čemer je omenjal Tabitovo oceno.</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898" decel="100000" fill="hold"/>
                                        <p:tgtEl>
                                          <p:spTgt spid="1536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536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363">
                                            <p:txEl>
                                              <p:pRg st="0" end="0"/>
                                            </p:txEl>
                                          </p:spTgt>
                                        </p:tgtEl>
                                        <p:attrNameLst>
                                          <p:attrName>style.visibility</p:attrName>
                                        </p:attrNameLst>
                                      </p:cBhvr>
                                      <p:to>
                                        <p:strVal val="visible"/>
                                      </p:to>
                                    </p:set>
                                    <p:animEffect transition="in" filter="fade">
                                      <p:cBhvr>
                                        <p:cTn id="15" dur="1000"/>
                                        <p:tgtEl>
                                          <p:spTgt spid="15363">
                                            <p:txEl>
                                              <p:pRg st="0" end="0"/>
                                            </p:txEl>
                                          </p:spTgt>
                                        </p:tgtEl>
                                      </p:cBhvr>
                                    </p:animEffect>
                                    <p:anim calcmode="lin" valueType="num">
                                      <p:cBhvr>
                                        <p:cTn id="16"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536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53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363">
                                            <p:txEl>
                                              <p:pRg st="1" end="1"/>
                                            </p:txEl>
                                          </p:spTgt>
                                        </p:tgtEl>
                                        <p:attrNameLst>
                                          <p:attrName>style.visibility</p:attrName>
                                        </p:attrNameLst>
                                      </p:cBhvr>
                                      <p:to>
                                        <p:strVal val="visible"/>
                                      </p:to>
                                    </p:set>
                                    <p:animEffect transition="in" filter="fade">
                                      <p:cBhvr>
                                        <p:cTn id="23" dur="1000"/>
                                        <p:tgtEl>
                                          <p:spTgt spid="15363">
                                            <p:txEl>
                                              <p:pRg st="1" end="1"/>
                                            </p:txEl>
                                          </p:spTgt>
                                        </p:tgtEl>
                                      </p:cBhvr>
                                    </p:animEffect>
                                    <p:anim calcmode="lin" valueType="num">
                                      <p:cBhvr>
                                        <p:cTn id="24"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536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536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5363">
                                            <p:txEl>
                                              <p:pRg st="2" end="2"/>
                                            </p:txEl>
                                          </p:spTgt>
                                        </p:tgtEl>
                                        <p:attrNameLst>
                                          <p:attrName>style.visibility</p:attrName>
                                        </p:attrNameLst>
                                      </p:cBhvr>
                                      <p:to>
                                        <p:strVal val="visible"/>
                                      </p:to>
                                    </p:set>
                                    <p:animEffect transition="in" filter="fade">
                                      <p:cBhvr>
                                        <p:cTn id="31" dur="1000"/>
                                        <p:tgtEl>
                                          <p:spTgt spid="15363">
                                            <p:txEl>
                                              <p:pRg st="2" end="2"/>
                                            </p:txEl>
                                          </p:spTgt>
                                        </p:tgtEl>
                                      </p:cBhvr>
                                    </p:animEffect>
                                    <p:anim calcmode="lin" valueType="num">
                                      <p:cBhvr>
                                        <p:cTn id="3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536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536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A69EE94-2076-4AE6-A268-FB2C7449126F}"/>
              </a:ext>
            </a:extLst>
          </p:cNvPr>
          <p:cNvSpPr>
            <a:spLocks noGrp="1" noChangeArrowheads="1"/>
          </p:cNvSpPr>
          <p:nvPr>
            <p:ph type="title"/>
          </p:nvPr>
        </p:nvSpPr>
        <p:spPr/>
        <p:txBody>
          <a:bodyPr/>
          <a:lstStyle/>
          <a:p>
            <a:r>
              <a:rPr lang="sl-SI" altLang="sl-SI" b="1"/>
              <a:t>ZAKLJUČEK</a:t>
            </a:r>
          </a:p>
        </p:txBody>
      </p:sp>
      <p:sp>
        <p:nvSpPr>
          <p:cNvPr id="16391" name="Rectangle 7">
            <a:extLst>
              <a:ext uri="{FF2B5EF4-FFF2-40B4-BE49-F238E27FC236}">
                <a16:creationId xmlns:a16="http://schemas.microsoft.com/office/drawing/2014/main" id="{D3D59A14-884D-44D7-9748-EA7937365418}"/>
              </a:ext>
            </a:extLst>
          </p:cNvPr>
          <p:cNvSpPr>
            <a:spLocks noGrp="1" noChangeArrowheads="1"/>
          </p:cNvSpPr>
          <p:nvPr>
            <p:ph type="body" sz="half" idx="1"/>
          </p:nvPr>
        </p:nvSpPr>
        <p:spPr/>
        <p:txBody>
          <a:bodyPr/>
          <a:lstStyle/>
          <a:p>
            <a:pPr>
              <a:lnSpc>
                <a:spcPct val="80000"/>
              </a:lnSpc>
              <a:buFontTx/>
              <a:buNone/>
            </a:pPr>
            <a:r>
              <a:rPr lang="sl-SI" altLang="sl-SI" sz="2400" b="1"/>
              <a:t>Naloga ni bila tako preprosta kot se sliši, saj je bilo treba besedilo zelo skrčiti. Od naloge sva odnesla veliko novih podatkov, ki jih do sedaj še nikoli nisva slišala. Misliva pa, da tema tudi za vas ni bila predolgočasna in da ste si tudi vi od predstavitve nekaj zapolnili.</a:t>
            </a:r>
          </a:p>
          <a:p>
            <a:pPr>
              <a:lnSpc>
                <a:spcPct val="80000"/>
              </a:lnSpc>
              <a:buFontTx/>
              <a:buNone/>
            </a:pPr>
            <a:endParaRPr lang="sl-SI" altLang="sl-SI" sz="2400" b="1"/>
          </a:p>
        </p:txBody>
      </p:sp>
      <p:sp>
        <p:nvSpPr>
          <p:cNvPr id="16392" name="Rectangle 8">
            <a:extLst>
              <a:ext uri="{FF2B5EF4-FFF2-40B4-BE49-F238E27FC236}">
                <a16:creationId xmlns:a16="http://schemas.microsoft.com/office/drawing/2014/main" id="{2D3F118A-5853-4D29-8797-AAEE12E66457}"/>
              </a:ext>
            </a:extLst>
          </p:cNvPr>
          <p:cNvSpPr>
            <a:spLocks noGrp="1" noChangeArrowheads="1"/>
          </p:cNvSpPr>
          <p:nvPr>
            <p:ph type="body" sz="half" idx="2"/>
          </p:nvPr>
        </p:nvSpPr>
        <p:spPr/>
        <p:txBody>
          <a:bodyPr/>
          <a:lstStyle/>
          <a:p>
            <a:pPr>
              <a:lnSpc>
                <a:spcPct val="80000"/>
              </a:lnSpc>
              <a:buFontTx/>
              <a:buNone/>
            </a:pPr>
            <a:r>
              <a:rPr lang="sl-SI" altLang="sl-SI" sz="2400" b="1"/>
              <a:t>VIRI:</a:t>
            </a:r>
          </a:p>
          <a:p>
            <a:pPr>
              <a:lnSpc>
                <a:spcPct val="80000"/>
              </a:lnSpc>
            </a:pPr>
            <a:r>
              <a:rPr lang="sl-SI" altLang="sl-SI" sz="2400" b="1"/>
              <a:t>Internet (</a:t>
            </a:r>
            <a:r>
              <a:rPr lang="sl-SI" altLang="sl-SI" sz="2400" b="1">
                <a:hlinkClick r:id="rId3"/>
              </a:rPr>
              <a:t>http://sl.wikipedia.org</a:t>
            </a:r>
            <a:r>
              <a:rPr lang="sl-SI" altLang="sl-SI" sz="2400" b="1"/>
              <a:t>; </a:t>
            </a:r>
            <a:r>
              <a:rPr lang="sl-SI" altLang="sl-SI" sz="2400" b="1">
                <a:hlinkClick r:id="rId4"/>
              </a:rPr>
              <a:t>http://www2.arnes.si/~gljsentvid10/zgo_ast2.html</a:t>
            </a:r>
            <a:r>
              <a:rPr lang="sl-SI" altLang="sl-SI" sz="2400" b="1"/>
              <a:t>)</a:t>
            </a:r>
          </a:p>
          <a:p>
            <a:pPr>
              <a:lnSpc>
                <a:spcPct val="80000"/>
              </a:lnSpc>
            </a:pPr>
            <a:r>
              <a:rPr lang="sl-SI" altLang="sl-SI" sz="2400" b="1"/>
              <a:t>Velika ilustrirana otroška enciklopedija (stran 29)</a:t>
            </a:r>
          </a:p>
          <a:p>
            <a:pPr>
              <a:lnSpc>
                <a:spcPct val="80000"/>
              </a:lnSpc>
            </a:pPr>
            <a:r>
              <a:rPr lang="sl-SI" altLang="sl-SI" sz="2400" b="1"/>
              <a:t>Spreminjajoče se vesolje: veliki pok in čas po njem (do strani 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638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6391">
                                            <p:txEl>
                                              <p:pRg st="0" end="0"/>
                                            </p:txEl>
                                          </p:spTgt>
                                        </p:tgtEl>
                                        <p:attrNameLst>
                                          <p:attrName>style.visibility</p:attrName>
                                        </p:attrNameLst>
                                      </p:cBhvr>
                                      <p:to>
                                        <p:strVal val="visible"/>
                                      </p:to>
                                    </p:set>
                                    <p:animEffect transition="in" filter="fade">
                                      <p:cBhvr>
                                        <p:cTn id="11" dur="1000"/>
                                        <p:tgtEl>
                                          <p:spTgt spid="16391">
                                            <p:txEl>
                                              <p:pRg st="0" end="0"/>
                                            </p:txEl>
                                          </p:spTgt>
                                        </p:tgtEl>
                                      </p:cBhvr>
                                    </p:animEffect>
                                    <p:anim calcmode="lin" valueType="num">
                                      <p:cBhvr>
                                        <p:cTn id="12" dur="1000" fill="hold"/>
                                        <p:tgtEl>
                                          <p:spTgt spid="1639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639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63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6392">
                                            <p:txEl>
                                              <p:pRg st="0" end="0"/>
                                            </p:txEl>
                                          </p:spTgt>
                                        </p:tgtEl>
                                        <p:attrNameLst>
                                          <p:attrName>style.visibility</p:attrName>
                                        </p:attrNameLst>
                                      </p:cBhvr>
                                      <p:to>
                                        <p:strVal val="visible"/>
                                      </p:to>
                                    </p:set>
                                    <p:animEffect transition="in" filter="fade">
                                      <p:cBhvr>
                                        <p:cTn id="19" dur="1000"/>
                                        <p:tgtEl>
                                          <p:spTgt spid="16392">
                                            <p:txEl>
                                              <p:pRg st="0" end="0"/>
                                            </p:txEl>
                                          </p:spTgt>
                                        </p:tgtEl>
                                      </p:cBhvr>
                                    </p:animEffect>
                                    <p:anim calcmode="lin" valueType="num">
                                      <p:cBhvr>
                                        <p:cTn id="20" dur="1000" fill="hold"/>
                                        <p:tgtEl>
                                          <p:spTgt spid="16392">
                                            <p:txEl>
                                              <p:pRg st="0" end="0"/>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6392">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639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6392">
                                            <p:txEl>
                                              <p:pRg st="1" end="1"/>
                                            </p:txEl>
                                          </p:spTgt>
                                        </p:tgtEl>
                                        <p:attrNameLst>
                                          <p:attrName>style.visibility</p:attrName>
                                        </p:attrNameLst>
                                      </p:cBhvr>
                                      <p:to>
                                        <p:strVal val="visible"/>
                                      </p:to>
                                    </p:set>
                                    <p:animEffect transition="in" filter="fade">
                                      <p:cBhvr>
                                        <p:cTn id="27" dur="1000"/>
                                        <p:tgtEl>
                                          <p:spTgt spid="16392">
                                            <p:txEl>
                                              <p:pRg st="1" end="1"/>
                                            </p:txEl>
                                          </p:spTgt>
                                        </p:tgtEl>
                                      </p:cBhvr>
                                    </p:animEffect>
                                    <p:anim calcmode="lin" valueType="num">
                                      <p:cBhvr>
                                        <p:cTn id="28" dur="1000" fill="hold"/>
                                        <p:tgtEl>
                                          <p:spTgt spid="16392">
                                            <p:txEl>
                                              <p:pRg st="1" end="1"/>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6392">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639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6392">
                                            <p:txEl>
                                              <p:pRg st="2" end="2"/>
                                            </p:txEl>
                                          </p:spTgt>
                                        </p:tgtEl>
                                        <p:attrNameLst>
                                          <p:attrName>style.visibility</p:attrName>
                                        </p:attrNameLst>
                                      </p:cBhvr>
                                      <p:to>
                                        <p:strVal val="visible"/>
                                      </p:to>
                                    </p:set>
                                    <p:animEffect transition="in" filter="fade">
                                      <p:cBhvr>
                                        <p:cTn id="35" dur="1000"/>
                                        <p:tgtEl>
                                          <p:spTgt spid="16392">
                                            <p:txEl>
                                              <p:pRg st="2" end="2"/>
                                            </p:txEl>
                                          </p:spTgt>
                                        </p:tgtEl>
                                      </p:cBhvr>
                                    </p:animEffect>
                                    <p:anim calcmode="lin" valueType="num">
                                      <p:cBhvr>
                                        <p:cTn id="36" dur="1000" fill="hold"/>
                                        <p:tgtEl>
                                          <p:spTgt spid="16392">
                                            <p:txEl>
                                              <p:pRg st="2" end="2"/>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6392">
                                            <p:txEl>
                                              <p:pRg st="2" end="2"/>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639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6392">
                                            <p:txEl>
                                              <p:pRg st="3" end="3"/>
                                            </p:txEl>
                                          </p:spTgt>
                                        </p:tgtEl>
                                        <p:attrNameLst>
                                          <p:attrName>style.visibility</p:attrName>
                                        </p:attrNameLst>
                                      </p:cBhvr>
                                      <p:to>
                                        <p:strVal val="visible"/>
                                      </p:to>
                                    </p:set>
                                    <p:animEffect transition="in" filter="fade">
                                      <p:cBhvr>
                                        <p:cTn id="43" dur="1000"/>
                                        <p:tgtEl>
                                          <p:spTgt spid="16392">
                                            <p:txEl>
                                              <p:pRg st="3" end="3"/>
                                            </p:txEl>
                                          </p:spTgt>
                                        </p:tgtEl>
                                      </p:cBhvr>
                                    </p:animEffect>
                                    <p:anim calcmode="lin" valueType="num">
                                      <p:cBhvr>
                                        <p:cTn id="44" dur="1000" fill="hold"/>
                                        <p:tgtEl>
                                          <p:spTgt spid="16392">
                                            <p:txEl>
                                              <p:pRg st="3" end="3"/>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16392">
                                            <p:txEl>
                                              <p:pRg st="3" end="3"/>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1639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91" grpId="0" build="p"/>
      <p:bldP spid="1639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C106B1D-F9A8-420B-B3A8-EC8A9C338DE9}"/>
              </a:ext>
            </a:extLst>
          </p:cNvPr>
          <p:cNvSpPr>
            <a:spLocks noGrp="1" noChangeArrowheads="1"/>
          </p:cNvSpPr>
          <p:nvPr>
            <p:ph type="title"/>
          </p:nvPr>
        </p:nvSpPr>
        <p:spPr/>
        <p:txBody>
          <a:bodyPr/>
          <a:lstStyle/>
          <a:p>
            <a:r>
              <a:rPr lang="sl-SI" altLang="sl-SI" b="1">
                <a:solidFill>
                  <a:schemeClr val="bg1"/>
                </a:solidFill>
              </a:rPr>
              <a:t>KAZALO:</a:t>
            </a:r>
          </a:p>
        </p:txBody>
      </p:sp>
      <p:sp>
        <p:nvSpPr>
          <p:cNvPr id="3075" name="Rectangle 3">
            <a:extLst>
              <a:ext uri="{FF2B5EF4-FFF2-40B4-BE49-F238E27FC236}">
                <a16:creationId xmlns:a16="http://schemas.microsoft.com/office/drawing/2014/main" id="{2FDBBCFA-199D-4955-B867-65D9AA83249F}"/>
              </a:ext>
            </a:extLst>
          </p:cNvPr>
          <p:cNvSpPr>
            <a:spLocks noGrp="1" noChangeArrowheads="1"/>
          </p:cNvSpPr>
          <p:nvPr>
            <p:ph type="body" idx="1"/>
          </p:nvPr>
        </p:nvSpPr>
        <p:spPr>
          <a:xfrm>
            <a:off x="179388" y="1196975"/>
            <a:ext cx="8507412" cy="5256213"/>
          </a:xfrm>
        </p:spPr>
        <p:txBody>
          <a:bodyPr/>
          <a:lstStyle/>
          <a:p>
            <a:pPr>
              <a:buFontTx/>
              <a:buNone/>
            </a:pPr>
            <a:r>
              <a:rPr lang="sl-SI" altLang="sl-SI">
                <a:solidFill>
                  <a:schemeClr val="bg1"/>
                </a:solidFill>
              </a:rPr>
              <a:t>Predstavila vam bova:</a:t>
            </a:r>
          </a:p>
          <a:p>
            <a:r>
              <a:rPr lang="en-US" altLang="sl-SI" sz="2400">
                <a:solidFill>
                  <a:schemeClr val="bg1"/>
                </a:solidFill>
              </a:rPr>
              <a:t>Julijanski koledar</a:t>
            </a:r>
            <a:endParaRPr lang="sl-SI" altLang="sl-SI" sz="2400">
              <a:solidFill>
                <a:schemeClr val="bg1"/>
              </a:solidFill>
            </a:endParaRPr>
          </a:p>
          <a:p>
            <a:r>
              <a:rPr lang="sl-SI" altLang="sl-SI" sz="2400">
                <a:solidFill>
                  <a:schemeClr val="bg1"/>
                </a:solidFill>
              </a:rPr>
              <a:t>Gregorjanski koledar</a:t>
            </a:r>
          </a:p>
          <a:p>
            <a:r>
              <a:rPr lang="sl-SI" altLang="sl-SI" sz="2400">
                <a:solidFill>
                  <a:schemeClr val="bg1"/>
                </a:solidFill>
              </a:rPr>
              <a:t>Geocentrični </a:t>
            </a:r>
            <a:r>
              <a:rPr lang="sl-SI" altLang="sl-SI" sz="2400"/>
              <a:t>Sončev sistem</a:t>
            </a:r>
          </a:p>
          <a:p>
            <a:r>
              <a:rPr lang="sl-SI" altLang="sl-SI" sz="2400">
                <a:solidFill>
                  <a:schemeClr val="bg1"/>
                </a:solidFill>
              </a:rPr>
              <a:t>Heliocentrični </a:t>
            </a:r>
            <a:r>
              <a:rPr lang="sl-SI" altLang="sl-SI" sz="2400"/>
              <a:t>Sončev sistem</a:t>
            </a:r>
          </a:p>
          <a:p>
            <a:r>
              <a:rPr lang="sl-SI" altLang="sl-SI" sz="2400">
                <a:solidFill>
                  <a:schemeClr val="bg1"/>
                </a:solidFill>
              </a:rPr>
              <a:t>Tales</a:t>
            </a:r>
          </a:p>
          <a:p>
            <a:r>
              <a:rPr lang="sl-SI" altLang="sl-SI" sz="2400">
                <a:solidFill>
                  <a:schemeClr val="bg1"/>
                </a:solidFill>
              </a:rPr>
              <a:t>Aristotel</a:t>
            </a:r>
          </a:p>
          <a:p>
            <a:r>
              <a:rPr lang="sl-SI" altLang="sl-SI" sz="2400">
                <a:solidFill>
                  <a:schemeClr val="bg1"/>
                </a:solidFill>
              </a:rPr>
              <a:t>Hiparh</a:t>
            </a:r>
          </a:p>
          <a:p>
            <a:r>
              <a:rPr lang="sl-SI" altLang="sl-SI" sz="2400">
                <a:solidFill>
                  <a:schemeClr val="bg1"/>
                </a:solidFill>
              </a:rPr>
              <a:t>Eratosten</a:t>
            </a:r>
          </a:p>
          <a:p>
            <a:r>
              <a:rPr lang="sl-SI" altLang="sl-SI" sz="2400">
                <a:solidFill>
                  <a:schemeClr val="bg1"/>
                </a:solidFill>
              </a:rPr>
              <a:t>Ptolemej</a:t>
            </a:r>
          </a:p>
          <a:p>
            <a:r>
              <a:rPr lang="sl-SI" altLang="sl-SI" sz="2400">
                <a:solidFill>
                  <a:schemeClr val="bg1"/>
                </a:solidFill>
              </a:rPr>
              <a:t>Aristarh</a:t>
            </a:r>
          </a:p>
          <a:p>
            <a:r>
              <a:rPr lang="sl-SI" altLang="sl-SI" sz="2400">
                <a:solidFill>
                  <a:schemeClr val="bg1"/>
                </a:solidFill>
              </a:rPr>
              <a:t>Kopernik</a:t>
            </a:r>
          </a:p>
          <a:p>
            <a:endParaRPr lang="sl-SI" altLang="sl-SI"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p:cTn id="15"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07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07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3075">
                                            <p:txEl>
                                              <p:pRg st="1" end="1"/>
                                            </p:txEl>
                                          </p:spTgt>
                                        </p:tgtEl>
                                        <p:attrNameLst>
                                          <p:attrName>style.visibility</p:attrName>
                                        </p:attrNameLst>
                                      </p:cBhvr>
                                      <p:to>
                                        <p:strVal val="visible"/>
                                      </p:to>
                                    </p:set>
                                    <p:anim calcmode="lin" valueType="num">
                                      <p:cBhvr>
                                        <p:cTn id="23"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07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07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3075">
                                            <p:txEl>
                                              <p:pRg st="2" end="2"/>
                                            </p:txEl>
                                          </p:spTgt>
                                        </p:tgtEl>
                                        <p:attrNameLst>
                                          <p:attrName>style.visibility</p:attrName>
                                        </p:attrNameLst>
                                      </p:cBhvr>
                                      <p:to>
                                        <p:strVal val="visible"/>
                                      </p:to>
                                    </p:set>
                                    <p:anim calcmode="lin" valueType="num">
                                      <p:cBhvr>
                                        <p:cTn id="31"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07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07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3075">
                                            <p:txEl>
                                              <p:pRg st="3" end="3"/>
                                            </p:txEl>
                                          </p:spTgt>
                                        </p:tgtEl>
                                        <p:attrNameLst>
                                          <p:attrName>style.visibility</p:attrName>
                                        </p:attrNameLst>
                                      </p:cBhvr>
                                      <p:to>
                                        <p:strVal val="visible"/>
                                      </p:to>
                                    </p:set>
                                    <p:anim calcmode="lin" valueType="num">
                                      <p:cBhvr>
                                        <p:cTn id="39"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3075">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3075">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3075">
                                            <p:txEl>
                                              <p:pRg st="4" end="4"/>
                                            </p:txEl>
                                          </p:spTgt>
                                        </p:tgtEl>
                                        <p:attrNameLst>
                                          <p:attrName>style.visibility</p:attrName>
                                        </p:attrNameLst>
                                      </p:cBhvr>
                                      <p:to>
                                        <p:strVal val="visible"/>
                                      </p:to>
                                    </p:set>
                                    <p:anim calcmode="lin" valueType="num">
                                      <p:cBhvr>
                                        <p:cTn id="47"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075">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3075">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3075">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3075">
                                            <p:txEl>
                                              <p:pRg st="5" end="5"/>
                                            </p:txEl>
                                          </p:spTgt>
                                        </p:tgtEl>
                                        <p:attrNameLst>
                                          <p:attrName>style.visibility</p:attrName>
                                        </p:attrNameLst>
                                      </p:cBhvr>
                                      <p:to>
                                        <p:strVal val="visible"/>
                                      </p:to>
                                    </p:set>
                                    <p:anim calcmode="lin" valueType="num">
                                      <p:cBhvr>
                                        <p:cTn id="55" dur="5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075">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3075">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3075">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3075">
                                            <p:txEl>
                                              <p:pRg st="6" end="6"/>
                                            </p:txEl>
                                          </p:spTgt>
                                        </p:tgtEl>
                                        <p:attrNameLst>
                                          <p:attrName>style.visibility</p:attrName>
                                        </p:attrNameLst>
                                      </p:cBhvr>
                                      <p:to>
                                        <p:strVal val="visible"/>
                                      </p:to>
                                    </p:set>
                                    <p:anim calcmode="lin" valueType="num">
                                      <p:cBhvr>
                                        <p:cTn id="63" dur="500" fill="hold"/>
                                        <p:tgtEl>
                                          <p:spTgt spid="3075">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3075">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3075">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3075">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iterate type="lt">
                                    <p:tmPct val="10000"/>
                                  </p:iterate>
                                  <p:childTnLst>
                                    <p:set>
                                      <p:cBhvr>
                                        <p:cTn id="70" dur="1" fill="hold">
                                          <p:stCondLst>
                                            <p:cond delay="0"/>
                                          </p:stCondLst>
                                        </p:cTn>
                                        <p:tgtEl>
                                          <p:spTgt spid="3075">
                                            <p:txEl>
                                              <p:pRg st="7" end="7"/>
                                            </p:txEl>
                                          </p:spTgt>
                                        </p:tgtEl>
                                        <p:attrNameLst>
                                          <p:attrName>style.visibility</p:attrName>
                                        </p:attrNameLst>
                                      </p:cBhvr>
                                      <p:to>
                                        <p:strVal val="visible"/>
                                      </p:to>
                                    </p:set>
                                    <p:anim calcmode="lin" valueType="num">
                                      <p:cBhvr>
                                        <p:cTn id="71" dur="500" fill="hold"/>
                                        <p:tgtEl>
                                          <p:spTgt spid="3075">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3075">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3075">
                                            <p:txEl>
                                              <p:pRg st="7" end="7"/>
                                            </p:txEl>
                                          </p:spTgt>
                                        </p:tgtEl>
                                        <p:attrNameLst>
                                          <p:attrName>style.rotation</p:attrName>
                                        </p:attrNameLst>
                                      </p:cBhvr>
                                      <p:tavLst>
                                        <p:tav tm="0">
                                          <p:val>
                                            <p:fltVal val="360"/>
                                          </p:val>
                                        </p:tav>
                                        <p:tav tm="100000">
                                          <p:val>
                                            <p:fltVal val="0"/>
                                          </p:val>
                                        </p:tav>
                                      </p:tavLst>
                                    </p:anim>
                                    <p:animEffect transition="in" filter="fade">
                                      <p:cBhvr>
                                        <p:cTn id="74" dur="500"/>
                                        <p:tgtEl>
                                          <p:spTgt spid="3075">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9" presetClass="entr" presetSubtype="0" decel="100000" fill="hold" grpId="0" nodeType="clickEffect">
                                  <p:stCondLst>
                                    <p:cond delay="0"/>
                                  </p:stCondLst>
                                  <p:iterate type="lt">
                                    <p:tmPct val="10000"/>
                                  </p:iterate>
                                  <p:childTnLst>
                                    <p:set>
                                      <p:cBhvr>
                                        <p:cTn id="78" dur="1" fill="hold">
                                          <p:stCondLst>
                                            <p:cond delay="0"/>
                                          </p:stCondLst>
                                        </p:cTn>
                                        <p:tgtEl>
                                          <p:spTgt spid="3075">
                                            <p:txEl>
                                              <p:pRg st="8" end="8"/>
                                            </p:txEl>
                                          </p:spTgt>
                                        </p:tgtEl>
                                        <p:attrNameLst>
                                          <p:attrName>style.visibility</p:attrName>
                                        </p:attrNameLst>
                                      </p:cBhvr>
                                      <p:to>
                                        <p:strVal val="visible"/>
                                      </p:to>
                                    </p:set>
                                    <p:anim calcmode="lin" valueType="num">
                                      <p:cBhvr>
                                        <p:cTn id="79" dur="500" fill="hold"/>
                                        <p:tgtEl>
                                          <p:spTgt spid="3075">
                                            <p:txEl>
                                              <p:pRg st="8" end="8"/>
                                            </p:txEl>
                                          </p:spTgt>
                                        </p:tgtEl>
                                        <p:attrNameLst>
                                          <p:attrName>ppt_w</p:attrName>
                                        </p:attrNameLst>
                                      </p:cBhvr>
                                      <p:tavLst>
                                        <p:tav tm="0">
                                          <p:val>
                                            <p:fltVal val="0"/>
                                          </p:val>
                                        </p:tav>
                                        <p:tav tm="100000">
                                          <p:val>
                                            <p:strVal val="#ppt_w"/>
                                          </p:val>
                                        </p:tav>
                                      </p:tavLst>
                                    </p:anim>
                                    <p:anim calcmode="lin" valueType="num">
                                      <p:cBhvr>
                                        <p:cTn id="80" dur="500" fill="hold"/>
                                        <p:tgtEl>
                                          <p:spTgt spid="3075">
                                            <p:txEl>
                                              <p:pRg st="8" end="8"/>
                                            </p:txEl>
                                          </p:spTgt>
                                        </p:tgtEl>
                                        <p:attrNameLst>
                                          <p:attrName>ppt_h</p:attrName>
                                        </p:attrNameLst>
                                      </p:cBhvr>
                                      <p:tavLst>
                                        <p:tav tm="0">
                                          <p:val>
                                            <p:fltVal val="0"/>
                                          </p:val>
                                        </p:tav>
                                        <p:tav tm="100000">
                                          <p:val>
                                            <p:strVal val="#ppt_h"/>
                                          </p:val>
                                        </p:tav>
                                      </p:tavLst>
                                    </p:anim>
                                    <p:anim calcmode="lin" valueType="num">
                                      <p:cBhvr>
                                        <p:cTn id="81" dur="500" fill="hold"/>
                                        <p:tgtEl>
                                          <p:spTgt spid="3075">
                                            <p:txEl>
                                              <p:pRg st="8" end="8"/>
                                            </p:txEl>
                                          </p:spTgt>
                                        </p:tgtEl>
                                        <p:attrNameLst>
                                          <p:attrName>style.rotation</p:attrName>
                                        </p:attrNameLst>
                                      </p:cBhvr>
                                      <p:tavLst>
                                        <p:tav tm="0">
                                          <p:val>
                                            <p:fltVal val="360"/>
                                          </p:val>
                                        </p:tav>
                                        <p:tav tm="100000">
                                          <p:val>
                                            <p:fltVal val="0"/>
                                          </p:val>
                                        </p:tav>
                                      </p:tavLst>
                                    </p:anim>
                                    <p:animEffect transition="in" filter="fade">
                                      <p:cBhvr>
                                        <p:cTn id="82" dur="500"/>
                                        <p:tgtEl>
                                          <p:spTgt spid="3075">
                                            <p:txEl>
                                              <p:pRg st="8" end="8"/>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9" presetClass="entr" presetSubtype="0" decel="100000" fill="hold" grpId="0" nodeType="clickEffect">
                                  <p:stCondLst>
                                    <p:cond delay="0"/>
                                  </p:stCondLst>
                                  <p:iterate type="lt">
                                    <p:tmPct val="10000"/>
                                  </p:iterate>
                                  <p:childTnLst>
                                    <p:set>
                                      <p:cBhvr>
                                        <p:cTn id="86" dur="1" fill="hold">
                                          <p:stCondLst>
                                            <p:cond delay="0"/>
                                          </p:stCondLst>
                                        </p:cTn>
                                        <p:tgtEl>
                                          <p:spTgt spid="3075">
                                            <p:txEl>
                                              <p:pRg st="9" end="9"/>
                                            </p:txEl>
                                          </p:spTgt>
                                        </p:tgtEl>
                                        <p:attrNameLst>
                                          <p:attrName>style.visibility</p:attrName>
                                        </p:attrNameLst>
                                      </p:cBhvr>
                                      <p:to>
                                        <p:strVal val="visible"/>
                                      </p:to>
                                    </p:set>
                                    <p:anim calcmode="lin" valueType="num">
                                      <p:cBhvr>
                                        <p:cTn id="87" dur="500" fill="hold"/>
                                        <p:tgtEl>
                                          <p:spTgt spid="3075">
                                            <p:txEl>
                                              <p:pRg st="9" end="9"/>
                                            </p:txEl>
                                          </p:spTgt>
                                        </p:tgtEl>
                                        <p:attrNameLst>
                                          <p:attrName>ppt_w</p:attrName>
                                        </p:attrNameLst>
                                      </p:cBhvr>
                                      <p:tavLst>
                                        <p:tav tm="0">
                                          <p:val>
                                            <p:fltVal val="0"/>
                                          </p:val>
                                        </p:tav>
                                        <p:tav tm="100000">
                                          <p:val>
                                            <p:strVal val="#ppt_w"/>
                                          </p:val>
                                        </p:tav>
                                      </p:tavLst>
                                    </p:anim>
                                    <p:anim calcmode="lin" valueType="num">
                                      <p:cBhvr>
                                        <p:cTn id="88" dur="500" fill="hold"/>
                                        <p:tgtEl>
                                          <p:spTgt spid="3075">
                                            <p:txEl>
                                              <p:pRg st="9" end="9"/>
                                            </p:txEl>
                                          </p:spTgt>
                                        </p:tgtEl>
                                        <p:attrNameLst>
                                          <p:attrName>ppt_h</p:attrName>
                                        </p:attrNameLst>
                                      </p:cBhvr>
                                      <p:tavLst>
                                        <p:tav tm="0">
                                          <p:val>
                                            <p:fltVal val="0"/>
                                          </p:val>
                                        </p:tav>
                                        <p:tav tm="100000">
                                          <p:val>
                                            <p:strVal val="#ppt_h"/>
                                          </p:val>
                                        </p:tav>
                                      </p:tavLst>
                                    </p:anim>
                                    <p:anim calcmode="lin" valueType="num">
                                      <p:cBhvr>
                                        <p:cTn id="89" dur="500" fill="hold"/>
                                        <p:tgtEl>
                                          <p:spTgt spid="3075">
                                            <p:txEl>
                                              <p:pRg st="9" end="9"/>
                                            </p:txEl>
                                          </p:spTgt>
                                        </p:tgtEl>
                                        <p:attrNameLst>
                                          <p:attrName>style.rotation</p:attrName>
                                        </p:attrNameLst>
                                      </p:cBhvr>
                                      <p:tavLst>
                                        <p:tav tm="0">
                                          <p:val>
                                            <p:fltVal val="360"/>
                                          </p:val>
                                        </p:tav>
                                        <p:tav tm="100000">
                                          <p:val>
                                            <p:fltVal val="0"/>
                                          </p:val>
                                        </p:tav>
                                      </p:tavLst>
                                    </p:anim>
                                    <p:animEffect transition="in" filter="fade">
                                      <p:cBhvr>
                                        <p:cTn id="90" dur="500"/>
                                        <p:tgtEl>
                                          <p:spTgt spid="3075">
                                            <p:txEl>
                                              <p:pRg st="9" end="9"/>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9" presetClass="entr" presetSubtype="0" decel="100000" fill="hold" grpId="0" nodeType="clickEffect">
                                  <p:stCondLst>
                                    <p:cond delay="0"/>
                                  </p:stCondLst>
                                  <p:iterate type="lt">
                                    <p:tmPct val="10000"/>
                                  </p:iterate>
                                  <p:childTnLst>
                                    <p:set>
                                      <p:cBhvr>
                                        <p:cTn id="94" dur="1" fill="hold">
                                          <p:stCondLst>
                                            <p:cond delay="0"/>
                                          </p:stCondLst>
                                        </p:cTn>
                                        <p:tgtEl>
                                          <p:spTgt spid="3075">
                                            <p:txEl>
                                              <p:pRg st="10" end="10"/>
                                            </p:txEl>
                                          </p:spTgt>
                                        </p:tgtEl>
                                        <p:attrNameLst>
                                          <p:attrName>style.visibility</p:attrName>
                                        </p:attrNameLst>
                                      </p:cBhvr>
                                      <p:to>
                                        <p:strVal val="visible"/>
                                      </p:to>
                                    </p:set>
                                    <p:anim calcmode="lin" valueType="num">
                                      <p:cBhvr>
                                        <p:cTn id="95" dur="500" fill="hold"/>
                                        <p:tgtEl>
                                          <p:spTgt spid="3075">
                                            <p:txEl>
                                              <p:pRg st="10" end="10"/>
                                            </p:txEl>
                                          </p:spTgt>
                                        </p:tgtEl>
                                        <p:attrNameLst>
                                          <p:attrName>ppt_w</p:attrName>
                                        </p:attrNameLst>
                                      </p:cBhvr>
                                      <p:tavLst>
                                        <p:tav tm="0">
                                          <p:val>
                                            <p:fltVal val="0"/>
                                          </p:val>
                                        </p:tav>
                                        <p:tav tm="100000">
                                          <p:val>
                                            <p:strVal val="#ppt_w"/>
                                          </p:val>
                                        </p:tav>
                                      </p:tavLst>
                                    </p:anim>
                                    <p:anim calcmode="lin" valueType="num">
                                      <p:cBhvr>
                                        <p:cTn id="96" dur="500" fill="hold"/>
                                        <p:tgtEl>
                                          <p:spTgt spid="3075">
                                            <p:txEl>
                                              <p:pRg st="10" end="10"/>
                                            </p:txEl>
                                          </p:spTgt>
                                        </p:tgtEl>
                                        <p:attrNameLst>
                                          <p:attrName>ppt_h</p:attrName>
                                        </p:attrNameLst>
                                      </p:cBhvr>
                                      <p:tavLst>
                                        <p:tav tm="0">
                                          <p:val>
                                            <p:fltVal val="0"/>
                                          </p:val>
                                        </p:tav>
                                        <p:tav tm="100000">
                                          <p:val>
                                            <p:strVal val="#ppt_h"/>
                                          </p:val>
                                        </p:tav>
                                      </p:tavLst>
                                    </p:anim>
                                    <p:anim calcmode="lin" valueType="num">
                                      <p:cBhvr>
                                        <p:cTn id="97" dur="500" fill="hold"/>
                                        <p:tgtEl>
                                          <p:spTgt spid="3075">
                                            <p:txEl>
                                              <p:pRg st="10" end="10"/>
                                            </p:txEl>
                                          </p:spTgt>
                                        </p:tgtEl>
                                        <p:attrNameLst>
                                          <p:attrName>style.rotation</p:attrName>
                                        </p:attrNameLst>
                                      </p:cBhvr>
                                      <p:tavLst>
                                        <p:tav tm="0">
                                          <p:val>
                                            <p:fltVal val="360"/>
                                          </p:val>
                                        </p:tav>
                                        <p:tav tm="100000">
                                          <p:val>
                                            <p:fltVal val="0"/>
                                          </p:val>
                                        </p:tav>
                                      </p:tavLst>
                                    </p:anim>
                                    <p:animEffect transition="in" filter="fade">
                                      <p:cBhvr>
                                        <p:cTn id="98" dur="500"/>
                                        <p:tgtEl>
                                          <p:spTgt spid="3075">
                                            <p:txEl>
                                              <p:pRg st="10" end="1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9" presetClass="entr" presetSubtype="0" decel="100000" fill="hold" grpId="0" nodeType="clickEffect">
                                  <p:stCondLst>
                                    <p:cond delay="0"/>
                                  </p:stCondLst>
                                  <p:iterate type="lt">
                                    <p:tmPct val="10000"/>
                                  </p:iterate>
                                  <p:childTnLst>
                                    <p:set>
                                      <p:cBhvr>
                                        <p:cTn id="102" dur="1" fill="hold">
                                          <p:stCondLst>
                                            <p:cond delay="0"/>
                                          </p:stCondLst>
                                        </p:cTn>
                                        <p:tgtEl>
                                          <p:spTgt spid="3075">
                                            <p:txEl>
                                              <p:pRg st="11" end="11"/>
                                            </p:txEl>
                                          </p:spTgt>
                                        </p:tgtEl>
                                        <p:attrNameLst>
                                          <p:attrName>style.visibility</p:attrName>
                                        </p:attrNameLst>
                                      </p:cBhvr>
                                      <p:to>
                                        <p:strVal val="visible"/>
                                      </p:to>
                                    </p:set>
                                    <p:anim calcmode="lin" valueType="num">
                                      <p:cBhvr>
                                        <p:cTn id="103" dur="500" fill="hold"/>
                                        <p:tgtEl>
                                          <p:spTgt spid="3075">
                                            <p:txEl>
                                              <p:pRg st="11" end="11"/>
                                            </p:txEl>
                                          </p:spTgt>
                                        </p:tgtEl>
                                        <p:attrNameLst>
                                          <p:attrName>ppt_w</p:attrName>
                                        </p:attrNameLst>
                                      </p:cBhvr>
                                      <p:tavLst>
                                        <p:tav tm="0">
                                          <p:val>
                                            <p:fltVal val="0"/>
                                          </p:val>
                                        </p:tav>
                                        <p:tav tm="100000">
                                          <p:val>
                                            <p:strVal val="#ppt_w"/>
                                          </p:val>
                                        </p:tav>
                                      </p:tavLst>
                                    </p:anim>
                                    <p:anim calcmode="lin" valueType="num">
                                      <p:cBhvr>
                                        <p:cTn id="104" dur="500" fill="hold"/>
                                        <p:tgtEl>
                                          <p:spTgt spid="3075">
                                            <p:txEl>
                                              <p:pRg st="11" end="11"/>
                                            </p:txEl>
                                          </p:spTgt>
                                        </p:tgtEl>
                                        <p:attrNameLst>
                                          <p:attrName>ppt_h</p:attrName>
                                        </p:attrNameLst>
                                      </p:cBhvr>
                                      <p:tavLst>
                                        <p:tav tm="0">
                                          <p:val>
                                            <p:fltVal val="0"/>
                                          </p:val>
                                        </p:tav>
                                        <p:tav tm="100000">
                                          <p:val>
                                            <p:strVal val="#ppt_h"/>
                                          </p:val>
                                        </p:tav>
                                      </p:tavLst>
                                    </p:anim>
                                    <p:anim calcmode="lin" valueType="num">
                                      <p:cBhvr>
                                        <p:cTn id="105" dur="500" fill="hold"/>
                                        <p:tgtEl>
                                          <p:spTgt spid="3075">
                                            <p:txEl>
                                              <p:pRg st="11" end="11"/>
                                            </p:txEl>
                                          </p:spTgt>
                                        </p:tgtEl>
                                        <p:attrNameLst>
                                          <p:attrName>style.rotation</p:attrName>
                                        </p:attrNameLst>
                                      </p:cBhvr>
                                      <p:tavLst>
                                        <p:tav tm="0">
                                          <p:val>
                                            <p:fltVal val="360"/>
                                          </p:val>
                                        </p:tav>
                                        <p:tav tm="100000">
                                          <p:val>
                                            <p:fltVal val="0"/>
                                          </p:val>
                                        </p:tav>
                                      </p:tavLst>
                                    </p:anim>
                                    <p:animEffect transition="in" filter="fade">
                                      <p:cBhvr>
                                        <p:cTn id="106" dur="500"/>
                                        <p:tgtEl>
                                          <p:spTgt spid="3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0099FF"/>
            </a:gs>
            <a:gs pos="100000">
              <a:srgbClr val="0000FF"/>
            </a:gs>
          </a:gsLst>
          <a:path path="shape">
            <a:fillToRect l="50000" t="50000" r="50000" b="50000"/>
          </a:path>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8B393D4-6F67-422A-A2EA-4166E881D77B}"/>
              </a:ext>
            </a:extLst>
          </p:cNvPr>
          <p:cNvSpPr>
            <a:spLocks noGrp="1" noChangeArrowheads="1"/>
          </p:cNvSpPr>
          <p:nvPr>
            <p:ph type="title"/>
          </p:nvPr>
        </p:nvSpPr>
        <p:spPr/>
        <p:txBody>
          <a:bodyPr/>
          <a:lstStyle/>
          <a:p>
            <a:r>
              <a:rPr lang="sl-SI" altLang="sl-SI" b="1">
                <a:solidFill>
                  <a:srgbClr val="66CCFF"/>
                </a:solidFill>
              </a:rPr>
              <a:t>UVOD</a:t>
            </a:r>
          </a:p>
        </p:txBody>
      </p:sp>
      <p:sp>
        <p:nvSpPr>
          <p:cNvPr id="4099" name="Rectangle 3">
            <a:extLst>
              <a:ext uri="{FF2B5EF4-FFF2-40B4-BE49-F238E27FC236}">
                <a16:creationId xmlns:a16="http://schemas.microsoft.com/office/drawing/2014/main" id="{0D0E17AE-C044-4295-A3E2-77A63134DBFF}"/>
              </a:ext>
            </a:extLst>
          </p:cNvPr>
          <p:cNvSpPr>
            <a:spLocks noGrp="1" noChangeArrowheads="1"/>
          </p:cNvSpPr>
          <p:nvPr>
            <p:ph type="body" idx="1"/>
          </p:nvPr>
        </p:nvSpPr>
        <p:spPr/>
        <p:txBody>
          <a:bodyPr/>
          <a:lstStyle/>
          <a:p>
            <a:pPr>
              <a:buFontTx/>
              <a:buNone/>
            </a:pPr>
            <a:r>
              <a:rPr lang="sl-SI" altLang="sl-SI">
                <a:solidFill>
                  <a:srgbClr val="CCECFF"/>
                </a:solidFill>
              </a:rPr>
              <a:t>V najini seminarski nalogi vam bova na kratko predstavila:</a:t>
            </a:r>
          </a:p>
          <a:p>
            <a:pPr>
              <a:buFontTx/>
              <a:buNone/>
            </a:pPr>
            <a:endParaRPr lang="sl-SI" altLang="sl-SI">
              <a:solidFill>
                <a:srgbClr val="CCECFF"/>
              </a:solidFill>
            </a:endParaRPr>
          </a:p>
          <a:p>
            <a:r>
              <a:rPr lang="sl-SI" altLang="sl-SI" sz="3000">
                <a:solidFill>
                  <a:srgbClr val="CCECFF"/>
                </a:solidFill>
              </a:rPr>
              <a:t>Kako sta nastala Julijanski in Gregorjanski koledar</a:t>
            </a:r>
          </a:p>
          <a:p>
            <a:r>
              <a:rPr lang="sl-SI" altLang="sl-SI" sz="3000">
                <a:solidFill>
                  <a:srgbClr val="CCECFF"/>
                </a:solidFill>
              </a:rPr>
              <a:t>Geocentrični in Heliocentrični Sončev sistem</a:t>
            </a:r>
          </a:p>
          <a:p>
            <a:r>
              <a:rPr lang="sl-SI" altLang="sl-SI" sz="3000">
                <a:solidFill>
                  <a:srgbClr val="CCECFF"/>
                </a:solidFill>
              </a:rPr>
              <a:t>Ter vam na kratko povedala nekaj o velikih astronomih zgodovine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dissolve">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dissolve">
                                      <p:cBhvr>
                                        <p:cTn id="22" dur="500"/>
                                        <p:tgtEl>
                                          <p:spTgt spid="4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dissolve">
                                      <p:cBhvr>
                                        <p:cTn id="27"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11AF08A-34F6-40E1-87DE-B31DC8DB76A9}"/>
              </a:ext>
            </a:extLst>
          </p:cNvPr>
          <p:cNvSpPr>
            <a:spLocks noGrp="1" noChangeArrowheads="1"/>
          </p:cNvSpPr>
          <p:nvPr>
            <p:ph type="title"/>
          </p:nvPr>
        </p:nvSpPr>
        <p:spPr/>
        <p:txBody>
          <a:bodyPr/>
          <a:lstStyle/>
          <a:p>
            <a:r>
              <a:rPr lang="sl-SI" altLang="sl-SI" b="1">
                <a:solidFill>
                  <a:srgbClr val="FF0000"/>
                </a:solidFill>
              </a:rPr>
              <a:t>JULIJANSKI KOLEDAR</a:t>
            </a:r>
          </a:p>
        </p:txBody>
      </p:sp>
      <p:sp>
        <p:nvSpPr>
          <p:cNvPr id="5123" name="Rectangle 3">
            <a:extLst>
              <a:ext uri="{FF2B5EF4-FFF2-40B4-BE49-F238E27FC236}">
                <a16:creationId xmlns:a16="http://schemas.microsoft.com/office/drawing/2014/main" id="{3DEF72CD-57A1-4107-B1C1-F2E2DA742D9D}"/>
              </a:ext>
            </a:extLst>
          </p:cNvPr>
          <p:cNvSpPr>
            <a:spLocks noGrp="1" noChangeArrowheads="1"/>
          </p:cNvSpPr>
          <p:nvPr>
            <p:ph type="body" idx="1"/>
          </p:nvPr>
        </p:nvSpPr>
        <p:spPr/>
        <p:txBody>
          <a:bodyPr/>
          <a:lstStyle/>
          <a:p>
            <a:r>
              <a:rPr lang="sl-SI" altLang="sl-SI">
                <a:solidFill>
                  <a:srgbClr val="FF5050"/>
                </a:solidFill>
              </a:rPr>
              <a:t>Temelji na tropskem ali Sončevem letu in se imenuje po Gaju Juliju Cezarju.</a:t>
            </a:r>
          </a:p>
          <a:p>
            <a:r>
              <a:rPr lang="sl-SI" altLang="sl-SI">
                <a:solidFill>
                  <a:srgbClr val="FF5050"/>
                </a:solidFill>
              </a:rPr>
              <a:t>Uvedli so ga leta 46 pr. Kr.. Začel je veljati leto kasneje.</a:t>
            </a:r>
          </a:p>
          <a:p>
            <a:r>
              <a:rPr lang="sl-SI" altLang="sl-SI">
                <a:solidFill>
                  <a:srgbClr val="FF5050"/>
                </a:solidFill>
              </a:rPr>
              <a:t>Imel je navadno leto s 365 dnevi z 12 meseci in vsake štiri leta prestopno leto.</a:t>
            </a:r>
          </a:p>
          <a:p>
            <a:r>
              <a:rPr lang="sl-SI" altLang="sl-SI">
                <a:solidFill>
                  <a:srgbClr val="FF5050"/>
                </a:solidFill>
              </a:rPr>
              <a:t>Uporablja ga pravoslavna cerkev.</a:t>
            </a:r>
          </a:p>
          <a:p>
            <a:endParaRPr lang="sl-SI" altLang="sl-SI">
              <a:solidFill>
                <a:srgbClr val="FF505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800" decel="100000"/>
                                        <p:tgtEl>
                                          <p:spTgt spid="5122"/>
                                        </p:tgtEl>
                                      </p:cBhvr>
                                    </p:animEffect>
                                    <p:anim calcmode="lin" valueType="num">
                                      <p:cBhvr>
                                        <p:cTn id="8" dur="800" decel="100000" fill="hold"/>
                                        <p:tgtEl>
                                          <p:spTgt spid="5122"/>
                                        </p:tgtEl>
                                        <p:attrNameLst>
                                          <p:attrName>style.rotation</p:attrName>
                                        </p:attrNameLst>
                                      </p:cBhvr>
                                      <p:tavLst>
                                        <p:tav tm="0">
                                          <p:val>
                                            <p:fltVal val="-90"/>
                                          </p:val>
                                        </p:tav>
                                        <p:tav tm="100000">
                                          <p:val>
                                            <p:fltVal val="0"/>
                                          </p:val>
                                        </p:tav>
                                      </p:tavLst>
                                    </p:anim>
                                    <p:anim calcmode="lin" valueType="num">
                                      <p:cBhvr>
                                        <p:cTn id="9" dur="800" decel="100000" fill="hold"/>
                                        <p:tgtEl>
                                          <p:spTgt spid="5122"/>
                                        </p:tgtEl>
                                        <p:attrNameLst>
                                          <p:attrName>ppt_x</p:attrName>
                                        </p:attrNameLst>
                                      </p:cBhvr>
                                      <p:tavLst>
                                        <p:tav tm="0">
                                          <p:val>
                                            <p:strVal val="#ppt_x+0.4"/>
                                          </p:val>
                                        </p:tav>
                                        <p:tav tm="100000">
                                          <p:val>
                                            <p:strVal val="#ppt_x-0.05"/>
                                          </p:val>
                                        </p:tav>
                                      </p:tavLst>
                                    </p:anim>
                                    <p:anim calcmode="lin" valueType="num">
                                      <p:cBhvr>
                                        <p:cTn id="10" dur="800" decel="100000" fill="hold"/>
                                        <p:tgtEl>
                                          <p:spTgt spid="5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Effect transition="in" filter="fade">
                                      <p:cBhvr>
                                        <p:cTn id="17" dur="1000"/>
                                        <p:tgtEl>
                                          <p:spTgt spid="5123">
                                            <p:txEl>
                                              <p:pRg st="0" end="0"/>
                                            </p:txEl>
                                          </p:spTgt>
                                        </p:tgtEl>
                                      </p:cBhvr>
                                    </p:animEffect>
                                    <p:anim calcmode="lin" valueType="num">
                                      <p:cBhvr>
                                        <p:cTn id="1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123">
                                            <p:txEl>
                                              <p:pRg st="1" end="1"/>
                                            </p:txEl>
                                          </p:spTgt>
                                        </p:tgtEl>
                                        <p:attrNameLst>
                                          <p:attrName>style.visibility</p:attrName>
                                        </p:attrNameLst>
                                      </p:cBhvr>
                                      <p:to>
                                        <p:strVal val="visible"/>
                                      </p:to>
                                    </p:set>
                                    <p:animEffect transition="in" filter="fade">
                                      <p:cBhvr>
                                        <p:cTn id="24" dur="1000"/>
                                        <p:tgtEl>
                                          <p:spTgt spid="5123">
                                            <p:txEl>
                                              <p:pRg st="1" end="1"/>
                                            </p:txEl>
                                          </p:spTgt>
                                        </p:tgtEl>
                                      </p:cBhvr>
                                    </p:animEffect>
                                    <p:anim calcmode="lin" valueType="num">
                                      <p:cBhvr>
                                        <p:cTn id="2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123">
                                            <p:txEl>
                                              <p:pRg st="2" end="2"/>
                                            </p:txEl>
                                          </p:spTgt>
                                        </p:tgtEl>
                                        <p:attrNameLst>
                                          <p:attrName>style.visibility</p:attrName>
                                        </p:attrNameLst>
                                      </p:cBhvr>
                                      <p:to>
                                        <p:strVal val="visible"/>
                                      </p:to>
                                    </p:set>
                                    <p:animEffect transition="in" filter="fade">
                                      <p:cBhvr>
                                        <p:cTn id="31" dur="1000"/>
                                        <p:tgtEl>
                                          <p:spTgt spid="5123">
                                            <p:txEl>
                                              <p:pRg st="2" end="2"/>
                                            </p:txEl>
                                          </p:spTgt>
                                        </p:tgtEl>
                                      </p:cBhvr>
                                    </p:animEffect>
                                    <p:anim calcmode="lin" valueType="num">
                                      <p:cBhvr>
                                        <p:cTn id="3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123">
                                            <p:txEl>
                                              <p:pRg st="3" end="3"/>
                                            </p:txEl>
                                          </p:spTgt>
                                        </p:tgtEl>
                                        <p:attrNameLst>
                                          <p:attrName>style.visibility</p:attrName>
                                        </p:attrNameLst>
                                      </p:cBhvr>
                                      <p:to>
                                        <p:strVal val="visible"/>
                                      </p:to>
                                    </p:set>
                                    <p:animEffect transition="in" filter="fade">
                                      <p:cBhvr>
                                        <p:cTn id="38" dur="1000"/>
                                        <p:tgtEl>
                                          <p:spTgt spid="5123">
                                            <p:txEl>
                                              <p:pRg st="3" end="3"/>
                                            </p:txEl>
                                          </p:spTgt>
                                        </p:tgtEl>
                                      </p:cBhvr>
                                    </p:animEffect>
                                    <p:anim calcmode="lin" valueType="num">
                                      <p:cBhvr>
                                        <p:cTn id="3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D9C1009-EC9E-48C7-A1EA-37FF04E08FD2}"/>
              </a:ext>
            </a:extLst>
          </p:cNvPr>
          <p:cNvSpPr>
            <a:spLocks noGrp="1" noChangeArrowheads="1"/>
          </p:cNvSpPr>
          <p:nvPr>
            <p:ph type="title"/>
          </p:nvPr>
        </p:nvSpPr>
        <p:spPr/>
        <p:txBody>
          <a:bodyPr/>
          <a:lstStyle/>
          <a:p>
            <a:r>
              <a:rPr lang="sl-SI" altLang="sl-SI" b="1">
                <a:solidFill>
                  <a:srgbClr val="33CC33"/>
                </a:solidFill>
              </a:rPr>
              <a:t>GREGORJANSKI KOLEDAR</a:t>
            </a:r>
          </a:p>
        </p:txBody>
      </p:sp>
      <p:sp>
        <p:nvSpPr>
          <p:cNvPr id="6147" name="Rectangle 3">
            <a:extLst>
              <a:ext uri="{FF2B5EF4-FFF2-40B4-BE49-F238E27FC236}">
                <a16:creationId xmlns:a16="http://schemas.microsoft.com/office/drawing/2014/main" id="{4C964339-729E-4A5C-9498-AECE9381E77D}"/>
              </a:ext>
            </a:extLst>
          </p:cNvPr>
          <p:cNvSpPr>
            <a:spLocks noGrp="1" noChangeArrowheads="1"/>
          </p:cNvSpPr>
          <p:nvPr>
            <p:ph type="body" idx="1"/>
          </p:nvPr>
        </p:nvSpPr>
        <p:spPr>
          <a:xfrm>
            <a:off x="468313" y="2133600"/>
            <a:ext cx="8229600" cy="4525963"/>
          </a:xfrm>
        </p:spPr>
        <p:txBody>
          <a:bodyPr/>
          <a:lstStyle/>
          <a:p>
            <a:r>
              <a:rPr lang="sl-SI" altLang="sl-SI">
                <a:solidFill>
                  <a:srgbClr val="009900"/>
                </a:solidFill>
              </a:rPr>
              <a:t>Uporabljajo ga skoraj po celem svetu. </a:t>
            </a:r>
          </a:p>
          <a:p>
            <a:r>
              <a:rPr lang="sl-SI" altLang="sl-SI">
                <a:solidFill>
                  <a:srgbClr val="009900"/>
                </a:solidFill>
              </a:rPr>
              <a:t>Pripravila ga je posebna komisija na podlagi predloga neapeljskega zdravnika, astronoma in fizika.</a:t>
            </a:r>
          </a:p>
          <a:p>
            <a:r>
              <a:rPr lang="sl-SI" altLang="sl-SI">
                <a:solidFill>
                  <a:srgbClr val="009900"/>
                </a:solidFill>
              </a:rPr>
              <a:t>Razglašen je bil 24.2.1582 z bulo Inter gravissimas. Odvečne dneve so nadomestili z preskokom dni</a:t>
            </a:r>
            <a:r>
              <a:rPr lang="sl-SI" altLang="sl-SI"/>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600">
                                          <p:stCondLst>
                                            <p:cond delay="0"/>
                                          </p:stCondLst>
                                        </p:cTn>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randombar(horizontal)">
                                      <p:cBhvr>
                                        <p:cTn id="17" dur="5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randombar(horizontal)">
                                      <p:cBhvr>
                                        <p:cTn id="2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3A9D9BF-0F32-40CF-BA79-281211BC2270}"/>
              </a:ext>
            </a:extLst>
          </p:cNvPr>
          <p:cNvSpPr>
            <a:spLocks noGrp="1" noChangeArrowheads="1"/>
          </p:cNvSpPr>
          <p:nvPr>
            <p:ph type="title"/>
          </p:nvPr>
        </p:nvSpPr>
        <p:spPr/>
        <p:txBody>
          <a:bodyPr/>
          <a:lstStyle/>
          <a:p>
            <a:r>
              <a:rPr lang="sl-SI" altLang="sl-SI" sz="4000" b="1">
                <a:solidFill>
                  <a:srgbClr val="FFFF99"/>
                </a:solidFill>
              </a:rPr>
              <a:t>GEOCENTRIČNI SONČEV SISTEM</a:t>
            </a:r>
          </a:p>
        </p:txBody>
      </p:sp>
      <p:sp>
        <p:nvSpPr>
          <p:cNvPr id="7171" name="Rectangle 3">
            <a:extLst>
              <a:ext uri="{FF2B5EF4-FFF2-40B4-BE49-F238E27FC236}">
                <a16:creationId xmlns:a16="http://schemas.microsoft.com/office/drawing/2014/main" id="{1ABCD846-5674-4A9B-A7F3-7DF10DA74EF5}"/>
              </a:ext>
            </a:extLst>
          </p:cNvPr>
          <p:cNvSpPr>
            <a:spLocks noGrp="1" noChangeArrowheads="1"/>
          </p:cNvSpPr>
          <p:nvPr>
            <p:ph type="body" idx="1"/>
          </p:nvPr>
        </p:nvSpPr>
        <p:spPr>
          <a:xfrm>
            <a:off x="468313" y="1700213"/>
            <a:ext cx="8229600" cy="4525962"/>
          </a:xfrm>
        </p:spPr>
        <p:txBody>
          <a:bodyPr/>
          <a:lstStyle/>
          <a:p>
            <a:r>
              <a:rPr lang="sl-SI" altLang="sl-SI">
                <a:solidFill>
                  <a:srgbClr val="FFCC66"/>
                </a:solidFill>
              </a:rPr>
              <a:t>Je stara trditev, da Zemlja miruje v središču vesolja.</a:t>
            </a:r>
          </a:p>
          <a:p>
            <a:r>
              <a:rPr lang="sl-SI" altLang="sl-SI">
                <a:solidFill>
                  <a:srgbClr val="FFCC66"/>
                </a:solidFill>
              </a:rPr>
              <a:t>To verovanje se je ohranilo vse do 16. stoletja, ko je Kopernik dokazal, da je Sonce središče sistema.</a:t>
            </a:r>
          </a:p>
          <a:p>
            <a:r>
              <a:rPr lang="sl-SI" altLang="sl-SI">
                <a:solidFill>
                  <a:srgbClr val="FFCC66"/>
                </a:solidFill>
              </a:rPr>
              <a:t>Astrologija pa še naprej uporablja geocentrični sistem.</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717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717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717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171">
                                            <p:txEl>
                                              <p:pRg st="0" end="0"/>
                                            </p:txEl>
                                          </p:spTgt>
                                        </p:tgtEl>
                                        <p:attrNameLst>
                                          <p:attrName>style.visibility</p:attrName>
                                        </p:attrNameLst>
                                      </p:cBhvr>
                                      <p:to>
                                        <p:strVal val="visible"/>
                                      </p:to>
                                    </p:set>
                                    <p:anim calcmode="lin" valueType="num">
                                      <p:cBhvr>
                                        <p:cTn id="16" dur="500" fill="hold"/>
                                        <p:tgtEl>
                                          <p:spTgt spid="717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717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717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717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171">
                                            <p:txEl>
                                              <p:pRg st="1" end="1"/>
                                            </p:txEl>
                                          </p:spTgt>
                                        </p:tgtEl>
                                        <p:attrNameLst>
                                          <p:attrName>style.visibility</p:attrName>
                                        </p:attrNameLst>
                                      </p:cBhvr>
                                      <p:to>
                                        <p:strVal val="visible"/>
                                      </p:to>
                                    </p:set>
                                    <p:anim calcmode="lin" valueType="num">
                                      <p:cBhvr>
                                        <p:cTn id="25" dur="500" fill="hold"/>
                                        <p:tgtEl>
                                          <p:spTgt spid="717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717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717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717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717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7171">
                                            <p:txEl>
                                              <p:pRg st="2" end="2"/>
                                            </p:txEl>
                                          </p:spTgt>
                                        </p:tgtEl>
                                        <p:attrNameLst>
                                          <p:attrName>style.visibility</p:attrName>
                                        </p:attrNameLst>
                                      </p:cBhvr>
                                      <p:to>
                                        <p:strVal val="visible"/>
                                      </p:to>
                                    </p:set>
                                    <p:anim calcmode="lin" valueType="num">
                                      <p:cBhvr>
                                        <p:cTn id="34" dur="500" fill="hold"/>
                                        <p:tgtEl>
                                          <p:spTgt spid="7171">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7171">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7171">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7171">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7171">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7170"/>
                                        </p:tgtEl>
                                        <p:attrNameLst>
                                          <p:attrName>style.rotation</p:attrName>
                                        </p:attrNameLst>
                                      </p:cBhvr>
                                      <p:tavLst>
                                        <p:tav tm="0">
                                          <p:val>
                                            <p:fltVal val="0"/>
                                          </p:val>
                                        </p:tav>
                                        <p:tav tm="100000">
                                          <p:val>
                                            <p:fltVal val="-90"/>
                                          </p:val>
                                        </p:tav>
                                      </p:tavLst>
                                    </p:anim>
                                    <p:anim calcmode="lin" valueType="num">
                                      <p:cBhvr>
                                        <p:cTn id="43" dur="2000" fill="hold"/>
                                        <p:tgtEl>
                                          <p:spTgt spid="7170"/>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7170"/>
                                        </p:tgtEl>
                                        <p:attrNameLst>
                                          <p:attrName>ppt_h</p:attrName>
                                        </p:attrNameLst>
                                      </p:cBhvr>
                                      <p:tavLst>
                                        <p:tav tm="0">
                                          <p:val>
                                            <p:strVal val="ppt_h"/>
                                          </p:val>
                                        </p:tav>
                                        <p:tav tm="100000">
                                          <p:val>
                                            <p:strVal val="ppt_h"/>
                                          </p:val>
                                        </p:tav>
                                      </p:tavLst>
                                    </p:anim>
                                    <p:anim calcmode="lin" valueType="num">
                                      <p:cBhvr>
                                        <p:cTn id="45" dur="2000" fill="hold"/>
                                        <p:tgtEl>
                                          <p:spTgt spid="7170"/>
                                        </p:tgtEl>
                                        <p:attrNameLst>
                                          <p:attrName>ppt_x</p:attrName>
                                        </p:attrNameLst>
                                      </p:cBhvr>
                                      <p:tavLst>
                                        <p:tav tm="0">
                                          <p:val>
                                            <p:strVal val="ppt_x"/>
                                          </p:val>
                                        </p:tav>
                                        <p:tav tm="100000">
                                          <p:val>
                                            <p:strVal val="ppt_x+.4"/>
                                          </p:val>
                                        </p:tav>
                                      </p:tavLst>
                                    </p:anim>
                                    <p:anim calcmode="lin" valueType="num">
                                      <p:cBhvr>
                                        <p:cTn id="46" dur="2000" fill="hold"/>
                                        <p:tgtEl>
                                          <p:spTgt spid="7170"/>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7170"/>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7171">
                                            <p:txEl>
                                              <p:pRg st="0" end="0"/>
                                            </p:txEl>
                                          </p:spTgt>
                                        </p:tgtEl>
                                      </p:cBhvr>
                                    </p:animEffect>
                                    <p:set>
                                      <p:cBhvr>
                                        <p:cTn id="50" dur="1" fill="hold">
                                          <p:stCondLst>
                                            <p:cond delay="499"/>
                                          </p:stCondLst>
                                        </p:cTn>
                                        <p:tgtEl>
                                          <p:spTgt spid="7171">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7171">
                                            <p:txEl>
                                              <p:pRg st="1" end="1"/>
                                            </p:txEl>
                                          </p:spTgt>
                                        </p:tgtEl>
                                      </p:cBhvr>
                                    </p:animEffect>
                                    <p:set>
                                      <p:cBhvr>
                                        <p:cTn id="53" dur="1" fill="hold">
                                          <p:stCondLst>
                                            <p:cond delay="499"/>
                                          </p:stCondLst>
                                        </p:cTn>
                                        <p:tgtEl>
                                          <p:spTgt spid="7171">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7171">
                                            <p:txEl>
                                              <p:pRg st="2" end="2"/>
                                            </p:txEl>
                                          </p:spTgt>
                                        </p:tgtEl>
                                      </p:cBhvr>
                                    </p:animEffect>
                                    <p:set>
                                      <p:cBhvr>
                                        <p:cTn id="56" dur="1" fill="hold">
                                          <p:stCondLst>
                                            <p:cond delay="499"/>
                                          </p:stCondLst>
                                        </p:cTn>
                                        <p:tgtEl>
                                          <p:spTgt spid="717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P spid="7171" grpId="0" build="p"/>
      <p:bldP spid="7171"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9BC3F9B-2F2B-4F09-8325-1E05CDF4A8BC}"/>
              </a:ext>
            </a:extLst>
          </p:cNvPr>
          <p:cNvSpPr>
            <a:spLocks noGrp="1" noChangeArrowheads="1"/>
          </p:cNvSpPr>
          <p:nvPr>
            <p:ph type="title"/>
          </p:nvPr>
        </p:nvSpPr>
        <p:spPr/>
        <p:txBody>
          <a:bodyPr/>
          <a:lstStyle/>
          <a:p>
            <a:r>
              <a:rPr lang="sl-SI" altLang="sl-SI" sz="4000" b="1"/>
              <a:t>HELIOCENTRIČNI SONČEV SISTEM</a:t>
            </a:r>
          </a:p>
        </p:txBody>
      </p:sp>
      <p:sp>
        <p:nvSpPr>
          <p:cNvPr id="8195" name="Rectangle 3">
            <a:extLst>
              <a:ext uri="{FF2B5EF4-FFF2-40B4-BE49-F238E27FC236}">
                <a16:creationId xmlns:a16="http://schemas.microsoft.com/office/drawing/2014/main" id="{E6429ACA-8058-41BD-B843-67447F8A3E45}"/>
              </a:ext>
            </a:extLst>
          </p:cNvPr>
          <p:cNvSpPr>
            <a:spLocks noGrp="1" noChangeArrowheads="1"/>
          </p:cNvSpPr>
          <p:nvPr>
            <p:ph type="body" idx="1"/>
          </p:nvPr>
        </p:nvSpPr>
        <p:spPr>
          <a:xfrm>
            <a:off x="468313" y="2133600"/>
            <a:ext cx="8229600" cy="4525963"/>
          </a:xfrm>
        </p:spPr>
        <p:txBody>
          <a:bodyPr/>
          <a:lstStyle/>
          <a:p>
            <a:r>
              <a:rPr lang="sl-SI" altLang="sl-SI" b="1"/>
              <a:t>Je model Osončja, v katerem je gravitacijsko središče Sonce.</a:t>
            </a:r>
          </a:p>
          <a:p>
            <a:r>
              <a:rPr lang="sl-SI" altLang="sl-SI" b="1"/>
              <a:t>To zamisel je prvi predlagal indijski učenjak in mislec Sage Jadžnavalkja</a:t>
            </a:r>
          </a:p>
          <a:p>
            <a:r>
              <a:rPr lang="sl-SI" altLang="sl-SI" b="1"/>
              <a:t> Na podlagi tega modela, so natančno izmerili razdalji od Zemlje do Sonca in Lune.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20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2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CCFF33"/>
            </a:gs>
            <a:gs pos="100000">
              <a:srgbClr val="669900"/>
            </a:gs>
          </a:gsLst>
          <a:lin ang="18900000" scaled="1"/>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82ED05F-8DB1-49ED-BFA6-840E2EE2A6C6}"/>
              </a:ext>
            </a:extLst>
          </p:cNvPr>
          <p:cNvSpPr>
            <a:spLocks noGrp="1" noChangeArrowheads="1"/>
          </p:cNvSpPr>
          <p:nvPr>
            <p:ph type="title"/>
          </p:nvPr>
        </p:nvSpPr>
        <p:spPr/>
        <p:txBody>
          <a:bodyPr/>
          <a:lstStyle/>
          <a:p>
            <a:r>
              <a:rPr lang="sl-SI" altLang="sl-SI" b="1">
                <a:solidFill>
                  <a:srgbClr val="336600"/>
                </a:solidFill>
              </a:rPr>
              <a:t>TALES</a:t>
            </a:r>
          </a:p>
        </p:txBody>
      </p:sp>
      <p:sp>
        <p:nvSpPr>
          <p:cNvPr id="9219" name="Rectangle 3">
            <a:extLst>
              <a:ext uri="{FF2B5EF4-FFF2-40B4-BE49-F238E27FC236}">
                <a16:creationId xmlns:a16="http://schemas.microsoft.com/office/drawing/2014/main" id="{F2911EA2-A64A-4DCB-A8EC-61F3A1B33E8C}"/>
              </a:ext>
            </a:extLst>
          </p:cNvPr>
          <p:cNvSpPr>
            <a:spLocks noGrp="1" noChangeArrowheads="1"/>
          </p:cNvSpPr>
          <p:nvPr>
            <p:ph type="body" sz="half" idx="1"/>
          </p:nvPr>
        </p:nvSpPr>
        <p:spPr>
          <a:xfrm>
            <a:off x="457200" y="1600200"/>
            <a:ext cx="5267325" cy="4525963"/>
          </a:xfrm>
        </p:spPr>
        <p:txBody>
          <a:bodyPr/>
          <a:lstStyle/>
          <a:p>
            <a:pPr>
              <a:lnSpc>
                <a:spcPct val="90000"/>
              </a:lnSpc>
            </a:pPr>
            <a:r>
              <a:rPr lang="sl-SI" altLang="sl-SI" sz="2400">
                <a:solidFill>
                  <a:srgbClr val="003300"/>
                </a:solidFill>
              </a:rPr>
              <a:t>Grški filozof, matematik, astronom in inženir, * okoli 635 pr. Kr.,milet, Jonija, † okoli 543 pr. Kr.</a:t>
            </a:r>
          </a:p>
          <a:p>
            <a:pPr>
              <a:lnSpc>
                <a:spcPct val="90000"/>
              </a:lnSpc>
            </a:pPr>
            <a:r>
              <a:rPr lang="sl-SI" altLang="sl-SI" sz="2400">
                <a:solidFill>
                  <a:srgbClr val="003300"/>
                </a:solidFill>
              </a:rPr>
              <a:t>Bil je Pitagorov sodobnik ter eden od sedmerice modrih.</a:t>
            </a:r>
          </a:p>
          <a:p>
            <a:pPr>
              <a:lnSpc>
                <a:spcPct val="90000"/>
              </a:lnSpc>
            </a:pPr>
            <a:r>
              <a:rPr lang="sl-SI" altLang="sl-SI" sz="2400">
                <a:solidFill>
                  <a:srgbClr val="003300"/>
                </a:solidFill>
              </a:rPr>
              <a:t>Njegov učenec je bil Anaksimander ali celo Pitagora.</a:t>
            </a:r>
          </a:p>
          <a:p>
            <a:pPr>
              <a:lnSpc>
                <a:spcPct val="90000"/>
              </a:lnSpc>
            </a:pPr>
            <a:r>
              <a:rPr lang="sl-SI" altLang="sl-SI" sz="2400">
                <a:solidFill>
                  <a:srgbClr val="003300"/>
                </a:solidFill>
              </a:rPr>
              <a:t>Bil je bogat trgovec in je prepotoval velik del sveta. Bil je tudi v Egiptu.</a:t>
            </a:r>
          </a:p>
          <a:p>
            <a:pPr>
              <a:lnSpc>
                <a:spcPct val="90000"/>
              </a:lnSpc>
            </a:pPr>
            <a:r>
              <a:rPr lang="sl-SI" altLang="sl-SI" sz="2400">
                <a:solidFill>
                  <a:srgbClr val="003300"/>
                </a:solidFill>
              </a:rPr>
              <a:t>Napovedal je sončev mrk za 28.maj leta 585 pr. Kr. </a:t>
            </a:r>
          </a:p>
        </p:txBody>
      </p:sp>
      <p:pic>
        <p:nvPicPr>
          <p:cNvPr id="9221" name="Picture 5" descr="tales">
            <a:extLst>
              <a:ext uri="{FF2B5EF4-FFF2-40B4-BE49-F238E27FC236}">
                <a16:creationId xmlns:a16="http://schemas.microsoft.com/office/drawing/2014/main" id="{083631FB-47F1-4D14-8C5B-1C4560D6B2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08625" y="1989138"/>
            <a:ext cx="3395663" cy="4632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dissolve">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ssolve">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dissolve">
                                      <p:cBhvr>
                                        <p:cTn id="27" dur="500"/>
                                        <p:tgtEl>
                                          <p:spTgt spid="92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dissolve">
                                      <p:cBhvr>
                                        <p:cTn id="3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B0E1457-237F-41D3-B50F-6A0D4FBA75E4}"/>
              </a:ext>
            </a:extLst>
          </p:cNvPr>
          <p:cNvSpPr>
            <a:spLocks noGrp="1" noChangeArrowheads="1"/>
          </p:cNvSpPr>
          <p:nvPr>
            <p:ph type="title"/>
          </p:nvPr>
        </p:nvSpPr>
        <p:spPr/>
        <p:txBody>
          <a:bodyPr/>
          <a:lstStyle/>
          <a:p>
            <a:r>
              <a:rPr lang="sl-SI" altLang="sl-SI" b="1">
                <a:solidFill>
                  <a:srgbClr val="0066FF"/>
                </a:solidFill>
              </a:rPr>
              <a:t>ARISTOTEL</a:t>
            </a:r>
          </a:p>
        </p:txBody>
      </p:sp>
      <p:sp>
        <p:nvSpPr>
          <p:cNvPr id="10243" name="Rectangle 3">
            <a:extLst>
              <a:ext uri="{FF2B5EF4-FFF2-40B4-BE49-F238E27FC236}">
                <a16:creationId xmlns:a16="http://schemas.microsoft.com/office/drawing/2014/main" id="{F8C9BCF1-FC4B-416A-A05F-C97126F1D0BC}"/>
              </a:ext>
            </a:extLst>
          </p:cNvPr>
          <p:cNvSpPr>
            <a:spLocks noGrp="1" noChangeArrowheads="1"/>
          </p:cNvSpPr>
          <p:nvPr>
            <p:ph type="body" idx="1"/>
          </p:nvPr>
        </p:nvSpPr>
        <p:spPr/>
        <p:txBody>
          <a:bodyPr/>
          <a:lstStyle/>
          <a:p>
            <a:r>
              <a:rPr lang="sl-SI" altLang="sl-SI">
                <a:solidFill>
                  <a:schemeClr val="accent2"/>
                </a:solidFill>
              </a:rPr>
              <a:t>Grški filozof, * 384 pr. Kr., Stagira, Trakija, †7. marec 322 pr. n. št., Halkida, otok Evboja.</a:t>
            </a:r>
          </a:p>
          <a:p>
            <a:r>
              <a:rPr lang="sl-SI" altLang="sl-SI">
                <a:solidFill>
                  <a:schemeClr val="accent2"/>
                </a:solidFill>
              </a:rPr>
              <a:t>Ustanovil je samostojno filozofsko šolo v Liceju.</a:t>
            </a:r>
          </a:p>
          <a:p>
            <a:r>
              <a:rPr lang="sl-SI" altLang="sl-SI">
                <a:solidFill>
                  <a:schemeClr val="accent2"/>
                </a:solidFill>
              </a:rPr>
              <a:t>Opozoril je, da je senca na Luni med Luninim mrkom okrogla, kar dokazuje, da je Zemlja okrogla.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fade">
                                      <p:cBhvr>
                                        <p:cTn id="17" dur="2000"/>
                                        <p:tgtEl>
                                          <p:spTgt spid="10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fade">
                                      <p:cBhvr>
                                        <p:cTn id="22" dur="2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813</Words>
  <Application>Microsoft Office PowerPoint</Application>
  <PresentationFormat>On-screen Show (4:3)</PresentationFormat>
  <Paragraphs>76</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Privzeti načrt</vt:lpstr>
      <vt:lpstr>ZGODOVINA ASTRONOMIJE DO GALILEJA</vt:lpstr>
      <vt:lpstr>KAZALO:</vt:lpstr>
      <vt:lpstr>UVOD</vt:lpstr>
      <vt:lpstr>JULIJANSKI KOLEDAR</vt:lpstr>
      <vt:lpstr>GREGORJANSKI KOLEDAR</vt:lpstr>
      <vt:lpstr>GEOCENTRIČNI SONČEV SISTEM</vt:lpstr>
      <vt:lpstr>HELIOCENTRIČNI SONČEV SISTEM</vt:lpstr>
      <vt:lpstr>TALES</vt:lpstr>
      <vt:lpstr>ARISTOTEL</vt:lpstr>
      <vt:lpstr>HIPARH</vt:lpstr>
      <vt:lpstr>ERATOSTEN</vt:lpstr>
      <vt:lpstr>PTOLEMEJ</vt:lpstr>
      <vt:lpstr>ARISTARH</vt:lpstr>
      <vt:lpstr>NIKOLAJ KOPERNIK</vt:lpstr>
      <vt:lpstr>ZAKLJUČEK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2019-05-30T09:26:52Z</dcterms:created>
  <dcterms:modified xsi:type="dcterms:W3CDTF">2019-05-30T09:26:52Z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