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sldIdLst>
    <p:sldId id="256" r:id="rId2"/>
    <p:sldId id="257" r:id="rId3"/>
    <p:sldId id="258" r:id="rId4"/>
    <p:sldId id="266" r:id="rId5"/>
    <p:sldId id="268" r:id="rId6"/>
    <p:sldId id="263" r:id="rId7"/>
    <p:sldId id="262" r:id="rId8"/>
    <p:sldId id="259" r:id="rId9"/>
    <p:sldId id="267"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66FFFF"/>
    <a:srgbClr val="990099"/>
    <a:srgbClr val="0066FF"/>
    <a:srgbClr val="FFFF99"/>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8" autoAdjust="0"/>
    <p:restoredTop sz="94660"/>
  </p:normalViewPr>
  <p:slideViewPr>
    <p:cSldViewPr>
      <p:cViewPr varScale="1">
        <p:scale>
          <a:sx n="106" d="100"/>
          <a:sy n="106" d="100"/>
        </p:scale>
        <p:origin x="16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10C7-D99E-49DF-AD7A-CCD4506102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745B58F-74B1-4E53-83A1-AB0CB8D251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E6B0823E-C70C-42FE-AF8F-2DE13AC5C44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E4CE694-C600-41C8-929F-378E5A09AB2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D331833-88D8-4BD6-BCEC-B20CB7B56B5A}"/>
              </a:ext>
            </a:extLst>
          </p:cNvPr>
          <p:cNvSpPr>
            <a:spLocks noGrp="1"/>
          </p:cNvSpPr>
          <p:nvPr>
            <p:ph type="sldNum" sz="quarter" idx="12"/>
          </p:nvPr>
        </p:nvSpPr>
        <p:spPr/>
        <p:txBody>
          <a:bodyPr/>
          <a:lstStyle>
            <a:lvl1pPr>
              <a:defRPr/>
            </a:lvl1pPr>
          </a:lstStyle>
          <a:p>
            <a:fld id="{80441189-ACA7-4137-8490-064055390B5D}" type="slidenum">
              <a:rPr lang="sl-SI" altLang="sl-SI"/>
              <a:pPr/>
              <a:t>‹#›</a:t>
            </a:fld>
            <a:endParaRPr lang="sl-SI" altLang="sl-SI"/>
          </a:p>
        </p:txBody>
      </p:sp>
    </p:spTree>
    <p:extLst>
      <p:ext uri="{BB962C8B-B14F-4D97-AF65-F5344CB8AC3E}">
        <p14:creationId xmlns:p14="http://schemas.microsoft.com/office/powerpoint/2010/main" val="69408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BF1B-52F9-4040-AE94-FA98E3BAA37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E4A7BD9-C829-4DE9-8093-A028D7A3D9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3CA210B-B82A-4837-B11D-2A79B5C2E0C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B6FB5E1-3A58-4A11-B5C8-31EE04E8072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11F9E67-12B9-4792-B6CA-76885A3A498A}"/>
              </a:ext>
            </a:extLst>
          </p:cNvPr>
          <p:cNvSpPr>
            <a:spLocks noGrp="1"/>
          </p:cNvSpPr>
          <p:nvPr>
            <p:ph type="sldNum" sz="quarter" idx="12"/>
          </p:nvPr>
        </p:nvSpPr>
        <p:spPr/>
        <p:txBody>
          <a:bodyPr/>
          <a:lstStyle>
            <a:lvl1pPr>
              <a:defRPr/>
            </a:lvl1pPr>
          </a:lstStyle>
          <a:p>
            <a:fld id="{2A7BDDC1-B91E-4878-94A1-13CD500A531F}" type="slidenum">
              <a:rPr lang="sl-SI" altLang="sl-SI"/>
              <a:pPr/>
              <a:t>‹#›</a:t>
            </a:fld>
            <a:endParaRPr lang="sl-SI" altLang="sl-SI"/>
          </a:p>
        </p:txBody>
      </p:sp>
    </p:spTree>
    <p:extLst>
      <p:ext uri="{BB962C8B-B14F-4D97-AF65-F5344CB8AC3E}">
        <p14:creationId xmlns:p14="http://schemas.microsoft.com/office/powerpoint/2010/main" val="343260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9F806-1FBB-4550-BEEF-569AFCA982EF}"/>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E0DC259-7380-417B-80FB-A918B04D2B88}"/>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B990B75-BA62-4253-B830-84B6B71BE1F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188AC82-F590-4EB0-8B58-57BB4A142E0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3B54F23-62DF-49AA-B610-396D4C3EAA15}"/>
              </a:ext>
            </a:extLst>
          </p:cNvPr>
          <p:cNvSpPr>
            <a:spLocks noGrp="1"/>
          </p:cNvSpPr>
          <p:nvPr>
            <p:ph type="sldNum" sz="quarter" idx="12"/>
          </p:nvPr>
        </p:nvSpPr>
        <p:spPr/>
        <p:txBody>
          <a:bodyPr/>
          <a:lstStyle>
            <a:lvl1pPr>
              <a:defRPr/>
            </a:lvl1pPr>
          </a:lstStyle>
          <a:p>
            <a:fld id="{7F6BEC9A-D3CC-4336-ACE6-5DEB1620E0C0}" type="slidenum">
              <a:rPr lang="sl-SI" altLang="sl-SI"/>
              <a:pPr/>
              <a:t>‹#›</a:t>
            </a:fld>
            <a:endParaRPr lang="sl-SI" altLang="sl-SI"/>
          </a:p>
        </p:txBody>
      </p:sp>
    </p:spTree>
    <p:extLst>
      <p:ext uri="{BB962C8B-B14F-4D97-AF65-F5344CB8AC3E}">
        <p14:creationId xmlns:p14="http://schemas.microsoft.com/office/powerpoint/2010/main" val="417075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7F7A-03F3-4696-A225-57C7E68CCA9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C361EDC-B20F-4305-B55E-1D3B6EC1C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2CDE28C-C334-4397-87B1-A78ADEE0C70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C491CB8-977F-4183-85EC-B3E1F8C9084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683DE0D-9B9C-4A4F-AD56-00FB273514A5}"/>
              </a:ext>
            </a:extLst>
          </p:cNvPr>
          <p:cNvSpPr>
            <a:spLocks noGrp="1"/>
          </p:cNvSpPr>
          <p:nvPr>
            <p:ph type="sldNum" sz="quarter" idx="12"/>
          </p:nvPr>
        </p:nvSpPr>
        <p:spPr/>
        <p:txBody>
          <a:bodyPr/>
          <a:lstStyle>
            <a:lvl1pPr>
              <a:defRPr/>
            </a:lvl1pPr>
          </a:lstStyle>
          <a:p>
            <a:fld id="{ABD6FC4E-F19A-4D96-A73E-014BBBA7C487}" type="slidenum">
              <a:rPr lang="sl-SI" altLang="sl-SI"/>
              <a:pPr/>
              <a:t>‹#›</a:t>
            </a:fld>
            <a:endParaRPr lang="sl-SI" altLang="sl-SI"/>
          </a:p>
        </p:txBody>
      </p:sp>
    </p:spTree>
    <p:extLst>
      <p:ext uri="{BB962C8B-B14F-4D97-AF65-F5344CB8AC3E}">
        <p14:creationId xmlns:p14="http://schemas.microsoft.com/office/powerpoint/2010/main" val="420610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3C59A-E898-435F-956C-A661358EDC1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3F7428C-2F96-467A-8283-F2B9291C615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0FCD7A5-1AD8-4B4C-8DE1-019464ADA51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9F46ABB-7A42-45AE-BA33-DB99FAAE6C2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D2A1217-38AC-4D64-AEF8-13D84C339E62}"/>
              </a:ext>
            </a:extLst>
          </p:cNvPr>
          <p:cNvSpPr>
            <a:spLocks noGrp="1"/>
          </p:cNvSpPr>
          <p:nvPr>
            <p:ph type="sldNum" sz="quarter" idx="12"/>
          </p:nvPr>
        </p:nvSpPr>
        <p:spPr/>
        <p:txBody>
          <a:bodyPr/>
          <a:lstStyle>
            <a:lvl1pPr>
              <a:defRPr/>
            </a:lvl1pPr>
          </a:lstStyle>
          <a:p>
            <a:fld id="{DCCC6BC7-37E7-46E1-9845-023FFDB82901}" type="slidenum">
              <a:rPr lang="sl-SI" altLang="sl-SI"/>
              <a:pPr/>
              <a:t>‹#›</a:t>
            </a:fld>
            <a:endParaRPr lang="sl-SI" altLang="sl-SI"/>
          </a:p>
        </p:txBody>
      </p:sp>
    </p:spTree>
    <p:extLst>
      <p:ext uri="{BB962C8B-B14F-4D97-AF65-F5344CB8AC3E}">
        <p14:creationId xmlns:p14="http://schemas.microsoft.com/office/powerpoint/2010/main" val="388684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BBD-657B-4218-B1C0-1819C34EFF8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E881827-598F-4513-9B29-D2A1C4A81C8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1BB78BD-A94C-493A-B5D7-89715178B73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609B2BE-648D-4D42-877D-27D35D699F1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5218DF8-7A65-4722-ACBE-D6927EA3B1B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211A9F3-E5DB-4949-975A-E3F300CCFC61}"/>
              </a:ext>
            </a:extLst>
          </p:cNvPr>
          <p:cNvSpPr>
            <a:spLocks noGrp="1"/>
          </p:cNvSpPr>
          <p:nvPr>
            <p:ph type="sldNum" sz="quarter" idx="12"/>
          </p:nvPr>
        </p:nvSpPr>
        <p:spPr/>
        <p:txBody>
          <a:bodyPr/>
          <a:lstStyle>
            <a:lvl1pPr>
              <a:defRPr/>
            </a:lvl1pPr>
          </a:lstStyle>
          <a:p>
            <a:fld id="{279ED860-976A-46D6-8ACA-D4BC99264D8C}" type="slidenum">
              <a:rPr lang="sl-SI" altLang="sl-SI"/>
              <a:pPr/>
              <a:t>‹#›</a:t>
            </a:fld>
            <a:endParaRPr lang="sl-SI" altLang="sl-SI"/>
          </a:p>
        </p:txBody>
      </p:sp>
    </p:spTree>
    <p:extLst>
      <p:ext uri="{BB962C8B-B14F-4D97-AF65-F5344CB8AC3E}">
        <p14:creationId xmlns:p14="http://schemas.microsoft.com/office/powerpoint/2010/main" val="49724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9591-0F7A-4C75-9E94-A347A88CCFA5}"/>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0B2383C-3AD0-46B6-882E-3A35977C72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C1068-A367-4AB7-9B83-6C47A520270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114B4EF-210E-4DC9-A5B8-19E64251E02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7CABCB-3F47-4DB6-A0A1-78EBCE7BABD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52AF975-B883-497D-8A7D-F8276072BE84}"/>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10220D84-BDDC-4C5C-999A-0D5023F4086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8C057610-9B87-4186-A139-4AEEFB1B807C}"/>
              </a:ext>
            </a:extLst>
          </p:cNvPr>
          <p:cNvSpPr>
            <a:spLocks noGrp="1"/>
          </p:cNvSpPr>
          <p:nvPr>
            <p:ph type="sldNum" sz="quarter" idx="12"/>
          </p:nvPr>
        </p:nvSpPr>
        <p:spPr/>
        <p:txBody>
          <a:bodyPr/>
          <a:lstStyle>
            <a:lvl1pPr>
              <a:defRPr/>
            </a:lvl1pPr>
          </a:lstStyle>
          <a:p>
            <a:fld id="{E0C05A9A-626D-4454-80BA-74D800C33C37}" type="slidenum">
              <a:rPr lang="sl-SI" altLang="sl-SI"/>
              <a:pPr/>
              <a:t>‹#›</a:t>
            </a:fld>
            <a:endParaRPr lang="sl-SI" altLang="sl-SI"/>
          </a:p>
        </p:txBody>
      </p:sp>
    </p:spTree>
    <p:extLst>
      <p:ext uri="{BB962C8B-B14F-4D97-AF65-F5344CB8AC3E}">
        <p14:creationId xmlns:p14="http://schemas.microsoft.com/office/powerpoint/2010/main" val="37251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E7D6-18D6-4B20-9319-64885B07C43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06D97F82-9B4B-4E61-BAB9-642C12DAC26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81262FF4-D836-4138-8C8A-DE3ACB7CE8E3}"/>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8AD7622-2027-429B-8771-FF494EB9709C}"/>
              </a:ext>
            </a:extLst>
          </p:cNvPr>
          <p:cNvSpPr>
            <a:spLocks noGrp="1"/>
          </p:cNvSpPr>
          <p:nvPr>
            <p:ph type="sldNum" sz="quarter" idx="12"/>
          </p:nvPr>
        </p:nvSpPr>
        <p:spPr/>
        <p:txBody>
          <a:bodyPr/>
          <a:lstStyle>
            <a:lvl1pPr>
              <a:defRPr/>
            </a:lvl1pPr>
          </a:lstStyle>
          <a:p>
            <a:fld id="{203314A6-409C-4BCD-AE1E-4DC6AEA62878}" type="slidenum">
              <a:rPr lang="sl-SI" altLang="sl-SI"/>
              <a:pPr/>
              <a:t>‹#›</a:t>
            </a:fld>
            <a:endParaRPr lang="sl-SI" altLang="sl-SI"/>
          </a:p>
        </p:txBody>
      </p:sp>
    </p:spTree>
    <p:extLst>
      <p:ext uri="{BB962C8B-B14F-4D97-AF65-F5344CB8AC3E}">
        <p14:creationId xmlns:p14="http://schemas.microsoft.com/office/powerpoint/2010/main" val="41690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99B61-D0CD-42B0-8AE2-014EB4F3F49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818B5DB1-1F12-4896-9635-B455F251D53A}"/>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795DFA0-E4E0-496C-ACDF-1F9333F06E67}"/>
              </a:ext>
            </a:extLst>
          </p:cNvPr>
          <p:cNvSpPr>
            <a:spLocks noGrp="1"/>
          </p:cNvSpPr>
          <p:nvPr>
            <p:ph type="sldNum" sz="quarter" idx="12"/>
          </p:nvPr>
        </p:nvSpPr>
        <p:spPr/>
        <p:txBody>
          <a:bodyPr/>
          <a:lstStyle>
            <a:lvl1pPr>
              <a:defRPr/>
            </a:lvl1pPr>
          </a:lstStyle>
          <a:p>
            <a:fld id="{E312D485-E06F-4489-AE7B-00B9B4CC651F}" type="slidenum">
              <a:rPr lang="sl-SI" altLang="sl-SI"/>
              <a:pPr/>
              <a:t>‹#›</a:t>
            </a:fld>
            <a:endParaRPr lang="sl-SI" altLang="sl-SI"/>
          </a:p>
        </p:txBody>
      </p:sp>
    </p:spTree>
    <p:extLst>
      <p:ext uri="{BB962C8B-B14F-4D97-AF65-F5344CB8AC3E}">
        <p14:creationId xmlns:p14="http://schemas.microsoft.com/office/powerpoint/2010/main" val="41216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8B01-F60A-4971-A360-D570E22D99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E004D7E-F693-453B-82F4-A32F143707B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D084CF4-B20D-49BB-9E38-C77E57B387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089DA-54A7-463E-9102-F150D1767B5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48F200D-5AAB-43E0-BDE5-B8B6831E938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1CF4BD3-8E7C-4C51-9D38-7A9E15838081}"/>
              </a:ext>
            </a:extLst>
          </p:cNvPr>
          <p:cNvSpPr>
            <a:spLocks noGrp="1"/>
          </p:cNvSpPr>
          <p:nvPr>
            <p:ph type="sldNum" sz="quarter" idx="12"/>
          </p:nvPr>
        </p:nvSpPr>
        <p:spPr/>
        <p:txBody>
          <a:bodyPr/>
          <a:lstStyle>
            <a:lvl1pPr>
              <a:defRPr/>
            </a:lvl1pPr>
          </a:lstStyle>
          <a:p>
            <a:fld id="{22C08128-C596-4102-931B-FD9C11571C21}" type="slidenum">
              <a:rPr lang="sl-SI" altLang="sl-SI"/>
              <a:pPr/>
              <a:t>‹#›</a:t>
            </a:fld>
            <a:endParaRPr lang="sl-SI" altLang="sl-SI"/>
          </a:p>
        </p:txBody>
      </p:sp>
    </p:spTree>
    <p:extLst>
      <p:ext uri="{BB962C8B-B14F-4D97-AF65-F5344CB8AC3E}">
        <p14:creationId xmlns:p14="http://schemas.microsoft.com/office/powerpoint/2010/main" val="209592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397-1C54-4E96-987E-8F563E59A37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CE36B9B-261D-4E2B-A7E0-6F359ABF42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34DD59D-B6F0-49F0-A491-7A7CDC5C50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03170-1ABA-40AC-B5B1-59DCCA23B7B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06BA53C-90E6-4E01-848B-A8FF3EC4D97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6A15B66-3FCC-471B-B340-C405337599D6}"/>
              </a:ext>
            </a:extLst>
          </p:cNvPr>
          <p:cNvSpPr>
            <a:spLocks noGrp="1"/>
          </p:cNvSpPr>
          <p:nvPr>
            <p:ph type="sldNum" sz="quarter" idx="12"/>
          </p:nvPr>
        </p:nvSpPr>
        <p:spPr/>
        <p:txBody>
          <a:bodyPr/>
          <a:lstStyle>
            <a:lvl1pPr>
              <a:defRPr/>
            </a:lvl1pPr>
          </a:lstStyle>
          <a:p>
            <a:fld id="{86CAE6D6-8BF2-47C3-B738-50DB72FC8507}" type="slidenum">
              <a:rPr lang="sl-SI" altLang="sl-SI"/>
              <a:pPr/>
              <a:t>‹#›</a:t>
            </a:fld>
            <a:endParaRPr lang="sl-SI" altLang="sl-SI"/>
          </a:p>
        </p:txBody>
      </p:sp>
    </p:spTree>
    <p:extLst>
      <p:ext uri="{BB962C8B-B14F-4D97-AF65-F5344CB8AC3E}">
        <p14:creationId xmlns:p14="http://schemas.microsoft.com/office/powerpoint/2010/main" val="58121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B807A33-FEBC-4495-9FCD-1F0513A3BA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31747" name="Rectangle 3">
            <a:extLst>
              <a:ext uri="{FF2B5EF4-FFF2-40B4-BE49-F238E27FC236}">
                <a16:creationId xmlns:a16="http://schemas.microsoft.com/office/drawing/2014/main" id="{4FF2D7C4-876A-4B73-A7E9-A37CE021BE8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1748" name="Rectangle 4">
            <a:extLst>
              <a:ext uri="{FF2B5EF4-FFF2-40B4-BE49-F238E27FC236}">
                <a16:creationId xmlns:a16="http://schemas.microsoft.com/office/drawing/2014/main" id="{EF7066A8-2156-4C89-A398-3F1B779851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31749" name="Rectangle 5">
            <a:extLst>
              <a:ext uri="{FF2B5EF4-FFF2-40B4-BE49-F238E27FC236}">
                <a16:creationId xmlns:a16="http://schemas.microsoft.com/office/drawing/2014/main" id="{B4A20CB9-6A7C-462F-AAD9-F81B3B9F7E3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31750" name="Rectangle 6">
            <a:extLst>
              <a:ext uri="{FF2B5EF4-FFF2-40B4-BE49-F238E27FC236}">
                <a16:creationId xmlns:a16="http://schemas.microsoft.com/office/drawing/2014/main" id="{481B35D6-80DF-4A25-A205-C3AD6956C7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479DCE-4C83-4AED-830A-F0FCEAFABC5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dijaski.net/" TargetMode="External"/><Relationship Id="rId3" Type="http://schemas.openxmlformats.org/officeDocument/2006/relationships/hyperlink" Target="http://www.youtube.com/" TargetMode="External"/><Relationship Id="rId7" Type="http://schemas.openxmlformats.org/officeDocument/2006/relationships/hyperlink" Target="http://www.andros.si/vesolje/galaksije.html"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www.andros.si/vesolje/zvezde.html" TargetMode="External"/><Relationship Id="rId5" Type="http://schemas.openxmlformats.org/officeDocument/2006/relationships/hyperlink" Target="http://www.tumblr.com/" TargetMode="External"/><Relationship Id="rId4" Type="http://schemas.openxmlformats.org/officeDocument/2006/relationships/hyperlink" Target="http://www.nasa.gov/" TargetMode="External"/><Relationship Id="rId9" Type="http://schemas.openxmlformats.org/officeDocument/2006/relationships/hyperlink" Target="http://www.oslogdragomer.org/fizika_referati/8_b/zvezde/zvezde_datoteke/frame.ht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0" name="Picture 4" descr="Digital Universe (99)">
            <a:extLst>
              <a:ext uri="{FF2B5EF4-FFF2-40B4-BE49-F238E27FC236}">
                <a16:creationId xmlns:a16="http://schemas.microsoft.com/office/drawing/2014/main" id="{9D3476BE-C380-4F40-986A-65871E2B4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a:extLst>
              <a:ext uri="{FF2B5EF4-FFF2-40B4-BE49-F238E27FC236}">
                <a16:creationId xmlns:a16="http://schemas.microsoft.com/office/drawing/2014/main" id="{F980576A-D196-488E-805C-E021F8A41D48}"/>
              </a:ext>
            </a:extLst>
          </p:cNvPr>
          <p:cNvSpPr txBox="1">
            <a:spLocks noChangeArrowheads="1"/>
          </p:cNvSpPr>
          <p:nvPr/>
        </p:nvSpPr>
        <p:spPr bwMode="auto">
          <a:xfrm>
            <a:off x="1828800" y="1524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F8F8F8"/>
                </a:solidFill>
                <a:latin typeface="Comic Sans MS" panose="030F0702030302020204" pitchFamily="66" charset="0"/>
              </a:rPr>
              <a:t>Zvezde</a:t>
            </a:r>
          </a:p>
        </p:txBody>
      </p:sp>
    </p:spTree>
  </p:cSld>
  <p:clrMapOvr>
    <a:masterClrMapping/>
  </p:clrMapOvr>
  <p:transition spd="med">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tumblr_mez89aMQmj1r3gu8yo1_500">
            <a:extLst>
              <a:ext uri="{FF2B5EF4-FFF2-40B4-BE49-F238E27FC236}">
                <a16:creationId xmlns:a16="http://schemas.microsoft.com/office/drawing/2014/main" id="{9563E276-8AAD-49C6-9CB5-BF14A5873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extLst>
            <a:ext uri="{909E8E84-426E-40DD-AFC4-6F175D3DCCD1}">
              <a14:hiddenFill xmlns:a14="http://schemas.microsoft.com/office/drawing/2010/main">
                <a:solidFill>
                  <a:srgbClr val="FFFFFF"/>
                </a:solidFill>
              </a14:hiddenFill>
            </a:ext>
          </a:extLst>
        </p:spPr>
      </p:pic>
      <p:sp>
        <p:nvSpPr>
          <p:cNvPr id="5129" name="Text Box 9">
            <a:extLst>
              <a:ext uri="{FF2B5EF4-FFF2-40B4-BE49-F238E27FC236}">
                <a16:creationId xmlns:a16="http://schemas.microsoft.com/office/drawing/2014/main" id="{4AA44734-6E83-4EC7-B637-EFD8C2C95A5D}"/>
              </a:ext>
            </a:extLst>
          </p:cNvPr>
          <p:cNvSpPr txBox="1">
            <a:spLocks noChangeArrowheads="1"/>
          </p:cNvSpPr>
          <p:nvPr/>
        </p:nvSpPr>
        <p:spPr bwMode="auto">
          <a:xfrm>
            <a:off x="1905000" y="15240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Kazalo</a:t>
            </a:r>
          </a:p>
        </p:txBody>
      </p:sp>
      <p:sp>
        <p:nvSpPr>
          <p:cNvPr id="5130" name="Text Box 10">
            <a:extLst>
              <a:ext uri="{FF2B5EF4-FFF2-40B4-BE49-F238E27FC236}">
                <a16:creationId xmlns:a16="http://schemas.microsoft.com/office/drawing/2014/main" id="{7D30A945-90A4-442D-9358-C2052160D821}"/>
              </a:ext>
            </a:extLst>
          </p:cNvPr>
          <p:cNvSpPr txBox="1">
            <a:spLocks noChangeArrowheads="1"/>
          </p:cNvSpPr>
          <p:nvPr/>
        </p:nvSpPr>
        <p:spPr bwMode="auto">
          <a:xfrm>
            <a:off x="1066800" y="1447800"/>
            <a:ext cx="65532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66FF"/>
                </a:solidFill>
                <a:latin typeface="Comic Sans MS" panose="030F0702030302020204" pitchFamily="66" charset="0"/>
              </a:rPr>
              <a:t>1.................................................................Naslovnica</a:t>
            </a:r>
          </a:p>
          <a:p>
            <a:pPr>
              <a:spcBef>
                <a:spcPct val="50000"/>
              </a:spcBef>
            </a:pPr>
            <a:r>
              <a:rPr lang="sl-SI" altLang="sl-SI">
                <a:solidFill>
                  <a:srgbClr val="0066FF"/>
                </a:solidFill>
                <a:latin typeface="Comic Sans MS" panose="030F0702030302020204" pitchFamily="66" charset="0"/>
              </a:rPr>
              <a:t>2.................................................................Kazalo</a:t>
            </a:r>
          </a:p>
          <a:p>
            <a:pPr>
              <a:spcBef>
                <a:spcPct val="50000"/>
              </a:spcBef>
            </a:pPr>
            <a:r>
              <a:rPr lang="sl-SI" altLang="sl-SI">
                <a:solidFill>
                  <a:srgbClr val="0066FF"/>
                </a:solidFill>
                <a:latin typeface="Comic Sans MS" panose="030F0702030302020204" pitchFamily="66" charset="0"/>
              </a:rPr>
              <a:t>3.................................................................Uvod</a:t>
            </a:r>
          </a:p>
          <a:p>
            <a:pPr>
              <a:spcBef>
                <a:spcPct val="50000"/>
              </a:spcBef>
            </a:pPr>
            <a:r>
              <a:rPr lang="sl-SI" altLang="sl-SI">
                <a:solidFill>
                  <a:srgbClr val="0066FF"/>
                </a:solidFill>
                <a:latin typeface="Comic Sans MS" panose="030F0702030302020204" pitchFamily="66" charset="0"/>
              </a:rPr>
              <a:t>4.................................................................Veliki pok</a:t>
            </a:r>
          </a:p>
          <a:p>
            <a:pPr>
              <a:spcBef>
                <a:spcPct val="50000"/>
              </a:spcBef>
            </a:pPr>
            <a:r>
              <a:rPr lang="sl-SI" altLang="sl-SI">
                <a:solidFill>
                  <a:srgbClr val="0066FF"/>
                </a:solidFill>
                <a:latin typeface="Comic Sans MS" panose="030F0702030302020204" pitchFamily="66" charset="0"/>
              </a:rPr>
              <a:t>5.................................................................Lastnosti zvezd + video</a:t>
            </a:r>
          </a:p>
          <a:p>
            <a:pPr>
              <a:spcBef>
                <a:spcPct val="50000"/>
              </a:spcBef>
            </a:pPr>
            <a:r>
              <a:rPr lang="sl-SI" altLang="sl-SI">
                <a:solidFill>
                  <a:srgbClr val="0066FF"/>
                </a:solidFill>
                <a:latin typeface="Comic Sans MS" panose="030F0702030302020204" pitchFamily="66" charset="0"/>
              </a:rPr>
              <a:t>6.................................................................Rojstvo zvezde</a:t>
            </a:r>
          </a:p>
          <a:p>
            <a:pPr>
              <a:spcBef>
                <a:spcPct val="50000"/>
              </a:spcBef>
            </a:pPr>
            <a:r>
              <a:rPr lang="sl-SI" altLang="sl-SI">
                <a:solidFill>
                  <a:srgbClr val="0066FF"/>
                </a:solidFill>
                <a:latin typeface="Comic Sans MS" panose="030F0702030302020204" pitchFamily="66" charset="0"/>
              </a:rPr>
              <a:t>7.................................................................Najbližja zvezda</a:t>
            </a:r>
          </a:p>
          <a:p>
            <a:pPr>
              <a:spcBef>
                <a:spcPct val="50000"/>
              </a:spcBef>
            </a:pPr>
            <a:r>
              <a:rPr lang="sl-SI" altLang="sl-SI">
                <a:solidFill>
                  <a:srgbClr val="0066FF"/>
                </a:solidFill>
                <a:latin typeface="Comic Sans MS" panose="030F0702030302020204" pitchFamily="66" charset="0"/>
              </a:rPr>
              <a:t>8.................................................................Severnica</a:t>
            </a:r>
          </a:p>
          <a:p>
            <a:pPr>
              <a:spcBef>
                <a:spcPct val="50000"/>
              </a:spcBef>
            </a:pPr>
            <a:r>
              <a:rPr lang="sl-SI" altLang="sl-SI">
                <a:solidFill>
                  <a:srgbClr val="0066FF"/>
                </a:solidFill>
                <a:latin typeface="Comic Sans MS" panose="030F0702030302020204" pitchFamily="66" charset="0"/>
              </a:rPr>
              <a:t>9...............................................................Viri</a:t>
            </a:r>
          </a:p>
          <a:p>
            <a:pPr>
              <a:spcBef>
                <a:spcPct val="50000"/>
              </a:spcBef>
            </a:pPr>
            <a:endParaRPr lang="sl-SI" altLang="sl-SI">
              <a:solidFill>
                <a:srgbClr val="0066FF"/>
              </a:solidFill>
              <a:latin typeface="Comic Sans MS" panose="030F0702030302020204" pitchFamily="66"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6" name="Picture 22" descr="tumblr_mex9nc05CO1qlca9ro3_1280">
            <a:extLst>
              <a:ext uri="{FF2B5EF4-FFF2-40B4-BE49-F238E27FC236}">
                <a16:creationId xmlns:a16="http://schemas.microsoft.com/office/drawing/2014/main" id="{5932DF25-624C-4FD5-9590-7FDDE516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56" name="Text Box 12">
            <a:extLst>
              <a:ext uri="{FF2B5EF4-FFF2-40B4-BE49-F238E27FC236}">
                <a16:creationId xmlns:a16="http://schemas.microsoft.com/office/drawing/2014/main" id="{D7813B20-B9EC-446D-B267-B9A00B7BA9C1}"/>
              </a:ext>
            </a:extLst>
          </p:cNvPr>
          <p:cNvSpPr txBox="1">
            <a:spLocks noChangeArrowheads="1"/>
          </p:cNvSpPr>
          <p:nvPr/>
        </p:nvSpPr>
        <p:spPr bwMode="auto">
          <a:xfrm>
            <a:off x="1905000" y="2286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Uvod</a:t>
            </a:r>
          </a:p>
        </p:txBody>
      </p:sp>
      <p:sp>
        <p:nvSpPr>
          <p:cNvPr id="6163" name="Rectangle 19">
            <a:extLst>
              <a:ext uri="{FF2B5EF4-FFF2-40B4-BE49-F238E27FC236}">
                <a16:creationId xmlns:a16="http://schemas.microsoft.com/office/drawing/2014/main" id="{57F2D4B9-51C0-418D-9FB1-4CA8FEA69523}"/>
              </a:ext>
            </a:extLst>
          </p:cNvPr>
          <p:cNvSpPr>
            <a:spLocks noChangeArrowheads="1"/>
          </p:cNvSpPr>
          <p:nvPr/>
        </p:nvSpPr>
        <p:spPr bwMode="auto">
          <a:xfrm>
            <a:off x="762000" y="1295400"/>
            <a:ext cx="5105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solidFill>
                  <a:srgbClr val="0066FF"/>
                </a:solidFill>
                <a:latin typeface="Comic Sans MS" panose="030F0702030302020204" pitchFamily="66" charset="0"/>
              </a:rPr>
              <a:t>Ko se ponoči zazremo v nebo, vidimo na tisoče in tisoče svetlečih zvezd.</a:t>
            </a:r>
            <a:br>
              <a:rPr lang="sl-SI" altLang="sl-SI">
                <a:solidFill>
                  <a:srgbClr val="0066FF"/>
                </a:solidFill>
                <a:latin typeface="Comic Sans MS" panose="030F0702030302020204" pitchFamily="66" charset="0"/>
              </a:rPr>
            </a:br>
            <a:r>
              <a:rPr lang="sl-SI" altLang="sl-SI">
                <a:solidFill>
                  <a:srgbClr val="0066FF"/>
                </a:solidFill>
                <a:latin typeface="Comic Sans MS" panose="030F0702030302020204" pitchFamily="66" charset="0"/>
              </a:rPr>
              <a:t>Prav z vsakim pogledom se zagledamo v daljno preteklost. </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5" name="Picture 11" descr="tumblr_mf1up1XtTU1rjao8lo4_500">
            <a:extLst>
              <a:ext uri="{FF2B5EF4-FFF2-40B4-BE49-F238E27FC236}">
                <a16:creationId xmlns:a16="http://schemas.microsoft.com/office/drawing/2014/main" id="{957B487D-75B0-4FF8-AFE7-3D27C3161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76" name="Rectangle 12">
            <a:extLst>
              <a:ext uri="{FF2B5EF4-FFF2-40B4-BE49-F238E27FC236}">
                <a16:creationId xmlns:a16="http://schemas.microsoft.com/office/drawing/2014/main" id="{8B4EEA6C-6178-43AF-9CEC-6CC10C5690CC}"/>
              </a:ext>
            </a:extLst>
          </p:cNvPr>
          <p:cNvSpPr>
            <a:spLocks noChangeArrowheads="1"/>
          </p:cNvSpPr>
          <p:nvPr/>
        </p:nvSpPr>
        <p:spPr bwMode="auto">
          <a:xfrm>
            <a:off x="1295400" y="609600"/>
            <a:ext cx="2001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sl-SI" altLang="sl-SI" sz="3200">
                <a:solidFill>
                  <a:schemeClr val="bg1"/>
                </a:solidFill>
                <a:latin typeface="Comic Sans MS" panose="030F0702030302020204" pitchFamily="66" charset="0"/>
              </a:rPr>
              <a:t>Veliki pok</a:t>
            </a:r>
          </a:p>
        </p:txBody>
      </p:sp>
      <p:sp>
        <p:nvSpPr>
          <p:cNvPr id="36877" name="Text Box 13">
            <a:extLst>
              <a:ext uri="{FF2B5EF4-FFF2-40B4-BE49-F238E27FC236}">
                <a16:creationId xmlns:a16="http://schemas.microsoft.com/office/drawing/2014/main" id="{F1EF2A23-DF0A-4021-A556-065B21888505}"/>
              </a:ext>
            </a:extLst>
          </p:cNvPr>
          <p:cNvSpPr txBox="1">
            <a:spLocks noChangeArrowheads="1"/>
          </p:cNvSpPr>
          <p:nvPr/>
        </p:nvSpPr>
        <p:spPr bwMode="auto">
          <a:xfrm>
            <a:off x="914400" y="1676400"/>
            <a:ext cx="7239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a:solidFill>
                  <a:srgbClr val="0066FF"/>
                </a:solidFill>
                <a:latin typeface="Comic Sans MS" panose="030F0702030302020204" pitchFamily="66" charset="0"/>
              </a:rPr>
              <a:t>Vse se je začelo pred okoli 15 miljardami leti z veliko eksplozijo imenovano Veliki Pok (Big Bang). </a:t>
            </a:r>
          </a:p>
          <a:p>
            <a:r>
              <a:rPr lang="sl-SI" altLang="sl-SI">
                <a:solidFill>
                  <a:srgbClr val="0066FF"/>
                </a:solidFill>
                <a:latin typeface="Comic Sans MS" panose="030F0702030302020204" pitchFamily="66" charset="0"/>
              </a:rPr>
              <a:t>Iz te eksplozije sta se širila dva najlažja elementa: Vodik in helij.</a:t>
            </a:r>
          </a:p>
          <a:p>
            <a:r>
              <a:rPr lang="sl-SI" altLang="sl-SI">
                <a:solidFill>
                  <a:srgbClr val="0066FF"/>
                </a:solidFill>
                <a:latin typeface="Comic Sans MS" panose="030F0702030302020204" pitchFamily="66" charset="0"/>
              </a:rPr>
              <a:t>Ko se je vesolje širilo, se je hkrati ohlajalo. Atomi vodika in helija pa so se oblikovali v oblake plina. Iz teh oblakov so se oblikovale zvezde, ki so kmalu spet eksplodirale. Tako sta nastala kisik in ogljik.</a:t>
            </a:r>
          </a:p>
        </p:txBody>
      </p:sp>
      <p:sp>
        <p:nvSpPr>
          <p:cNvPr id="36878" name="Text Box 14">
            <a:extLst>
              <a:ext uri="{FF2B5EF4-FFF2-40B4-BE49-F238E27FC236}">
                <a16:creationId xmlns:a16="http://schemas.microsoft.com/office/drawing/2014/main" id="{99DE49D3-8D74-4F98-AFB9-2186757CA0C3}"/>
              </a:ext>
            </a:extLst>
          </p:cNvPr>
          <p:cNvSpPr txBox="1">
            <a:spLocks noChangeArrowheads="1"/>
          </p:cNvSpPr>
          <p:nvPr/>
        </p:nvSpPr>
        <p:spPr bwMode="auto">
          <a:xfrm>
            <a:off x="4648200" y="5667375"/>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66FF"/>
                </a:solidFill>
                <a:latin typeface="Comic Sans MS" panose="030F0702030302020204" pitchFamily="66" charset="0"/>
              </a:rPr>
              <a:t>Nastajale so galaksije (teh je prek 100 milijard)v vsaki od teh galaksij pa ogromno zvezd. In še danes nastajajo nove.</a:t>
            </a:r>
          </a:p>
        </p:txBody>
      </p:sp>
      <p:sp>
        <p:nvSpPr>
          <p:cNvPr id="36880" name="AutoShape 16" descr="Z">
            <a:extLst>
              <a:ext uri="{FF2B5EF4-FFF2-40B4-BE49-F238E27FC236}">
                <a16:creationId xmlns:a16="http://schemas.microsoft.com/office/drawing/2014/main" id="{EE931EAE-F1D9-435D-8324-53F803DF075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sl-SI"/>
          </a:p>
        </p:txBody>
      </p:sp>
      <p:pic>
        <p:nvPicPr>
          <p:cNvPr id="36882" name="Picture 18" descr="mg20026861">
            <a:extLst>
              <a:ext uri="{FF2B5EF4-FFF2-40B4-BE49-F238E27FC236}">
                <a16:creationId xmlns:a16="http://schemas.microsoft.com/office/drawing/2014/main" id="{21862D9F-2193-4A82-8847-011F5582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2426">
            <a:off x="990600" y="4114800"/>
            <a:ext cx="2857500" cy="218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slide0001_background">
            <a:extLst>
              <a:ext uri="{FF2B5EF4-FFF2-40B4-BE49-F238E27FC236}">
                <a16:creationId xmlns:a16="http://schemas.microsoft.com/office/drawing/2014/main" id="{3C1D78EE-70BB-436B-A884-A2726A1D8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9954" name="Picture 18" descr="slide0010_image026">
            <a:extLst>
              <a:ext uri="{FF2B5EF4-FFF2-40B4-BE49-F238E27FC236}">
                <a16:creationId xmlns:a16="http://schemas.microsoft.com/office/drawing/2014/main" id="{2BD47D75-AF22-4EDF-8FBD-24E552697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6942">
            <a:off x="7010400" y="4038600"/>
            <a:ext cx="1847850" cy="2543175"/>
          </a:xfrm>
          <a:prstGeom prst="rect">
            <a:avLst/>
          </a:prstGeom>
          <a:noFill/>
          <a:extLst>
            <a:ext uri="{909E8E84-426E-40DD-AFC4-6F175D3DCCD1}">
              <a14:hiddenFill xmlns:a14="http://schemas.microsoft.com/office/drawing/2010/main">
                <a:solidFill>
                  <a:srgbClr val="FFFFFF"/>
                </a:solidFill>
              </a14:hiddenFill>
            </a:ext>
          </a:extLst>
        </p:spPr>
      </p:pic>
      <p:sp>
        <p:nvSpPr>
          <p:cNvPr id="39940" name="Text Box 4">
            <a:extLst>
              <a:ext uri="{FF2B5EF4-FFF2-40B4-BE49-F238E27FC236}">
                <a16:creationId xmlns:a16="http://schemas.microsoft.com/office/drawing/2014/main" id="{9FDC4725-9BB8-4508-A58F-79869F552F4A}"/>
              </a:ext>
            </a:extLst>
          </p:cNvPr>
          <p:cNvSpPr txBox="1">
            <a:spLocks noChangeArrowheads="1"/>
          </p:cNvSpPr>
          <p:nvPr/>
        </p:nvSpPr>
        <p:spPr bwMode="auto">
          <a:xfrm>
            <a:off x="1524000" y="304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Lastnosti zvezd</a:t>
            </a:r>
          </a:p>
        </p:txBody>
      </p:sp>
      <p:sp>
        <p:nvSpPr>
          <p:cNvPr id="39947" name="Text Box 11">
            <a:extLst>
              <a:ext uri="{FF2B5EF4-FFF2-40B4-BE49-F238E27FC236}">
                <a16:creationId xmlns:a16="http://schemas.microsoft.com/office/drawing/2014/main" id="{D88C8864-4656-44E5-995D-A4E959948A0B}"/>
              </a:ext>
            </a:extLst>
          </p:cNvPr>
          <p:cNvSpPr txBox="1">
            <a:spLocks noChangeArrowheads="1"/>
          </p:cNvSpPr>
          <p:nvPr/>
        </p:nvSpPr>
        <p:spPr bwMode="auto">
          <a:xfrm>
            <a:off x="838200" y="1600200"/>
            <a:ext cx="48768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rgbClr val="FF0000"/>
                </a:solidFill>
                <a:latin typeface="Comic Sans MS" panose="030F0702030302020204" pitchFamily="66" charset="0"/>
              </a:rPr>
              <a:t>Barva </a:t>
            </a:r>
            <a:r>
              <a:rPr lang="sl-SI" altLang="sl-SI">
                <a:solidFill>
                  <a:srgbClr val="0066FF"/>
                </a:solidFill>
                <a:latin typeface="Comic Sans MS" panose="030F0702030302020204" pitchFamily="66" charset="0"/>
              </a:rPr>
              <a:t>je odvisna od temperature površja.</a:t>
            </a:r>
          </a:p>
          <a:p>
            <a:pPr>
              <a:spcBef>
                <a:spcPct val="50000"/>
              </a:spcBef>
            </a:pPr>
            <a:r>
              <a:rPr lang="sl-SI" altLang="sl-SI" b="1">
                <a:solidFill>
                  <a:srgbClr val="FF0000"/>
                </a:solidFill>
                <a:latin typeface="Comic Sans MS" panose="030F0702030302020204" pitchFamily="66" charset="0"/>
              </a:rPr>
              <a:t>rdeče – najhladnejše</a:t>
            </a:r>
          </a:p>
          <a:p>
            <a:pPr>
              <a:spcBef>
                <a:spcPct val="50000"/>
              </a:spcBef>
            </a:pPr>
            <a:r>
              <a:rPr lang="sl-SI" altLang="sl-SI" b="1">
                <a:solidFill>
                  <a:srgbClr val="FF9933"/>
                </a:solidFill>
                <a:latin typeface="Comic Sans MS" panose="030F0702030302020204" pitchFamily="66" charset="0"/>
              </a:rPr>
              <a:t>oranžne, </a:t>
            </a:r>
            <a:r>
              <a:rPr lang="sl-SI" altLang="sl-SI" b="1">
                <a:solidFill>
                  <a:srgbClr val="FFFF00"/>
                </a:solidFill>
                <a:latin typeface="Comic Sans MS" panose="030F0702030302020204" pitchFamily="66" charset="0"/>
              </a:rPr>
              <a:t>rumene – </a:t>
            </a:r>
            <a:r>
              <a:rPr lang="sl-SI" altLang="sl-SI" b="1">
                <a:solidFill>
                  <a:srgbClr val="FF9933"/>
                </a:solidFill>
                <a:latin typeface="Comic Sans MS" panose="030F0702030302020204" pitchFamily="66" charset="0"/>
              </a:rPr>
              <a:t>topl</a:t>
            </a:r>
            <a:r>
              <a:rPr lang="sl-SI" altLang="sl-SI" b="1">
                <a:solidFill>
                  <a:srgbClr val="FFFF00"/>
                </a:solidFill>
                <a:latin typeface="Comic Sans MS" panose="030F0702030302020204" pitchFamily="66" charset="0"/>
              </a:rPr>
              <a:t>ejše</a:t>
            </a:r>
          </a:p>
          <a:p>
            <a:pPr>
              <a:spcBef>
                <a:spcPct val="50000"/>
              </a:spcBef>
            </a:pPr>
            <a:r>
              <a:rPr lang="sl-SI" altLang="sl-SI" b="1">
                <a:solidFill>
                  <a:srgbClr val="FFFF99"/>
                </a:solidFill>
                <a:latin typeface="Comic Sans MS" panose="030F0702030302020204" pitchFamily="66" charset="0"/>
              </a:rPr>
              <a:t>rumene, </a:t>
            </a:r>
            <a:r>
              <a:rPr lang="sl-SI" altLang="sl-SI" b="1">
                <a:solidFill>
                  <a:schemeClr val="bg1"/>
                </a:solidFill>
                <a:latin typeface="Comic Sans MS" panose="030F0702030302020204" pitchFamily="66" charset="0"/>
              </a:rPr>
              <a:t>bele – </a:t>
            </a:r>
            <a:r>
              <a:rPr lang="sl-SI" altLang="sl-SI" b="1">
                <a:solidFill>
                  <a:srgbClr val="FFFF99"/>
                </a:solidFill>
                <a:latin typeface="Comic Sans MS" panose="030F0702030302020204" pitchFamily="66" charset="0"/>
              </a:rPr>
              <a:t>vr</a:t>
            </a:r>
            <a:r>
              <a:rPr lang="sl-SI" altLang="sl-SI" b="1">
                <a:solidFill>
                  <a:schemeClr val="bg1"/>
                </a:solidFill>
                <a:latin typeface="Comic Sans MS" panose="030F0702030302020204" pitchFamily="66" charset="0"/>
              </a:rPr>
              <a:t>oče</a:t>
            </a:r>
          </a:p>
          <a:p>
            <a:pPr>
              <a:spcBef>
                <a:spcPct val="50000"/>
              </a:spcBef>
            </a:pPr>
            <a:r>
              <a:rPr lang="sl-SI" altLang="sl-SI" b="1">
                <a:solidFill>
                  <a:srgbClr val="66FFFF"/>
                </a:solidFill>
                <a:latin typeface="Comic Sans MS" panose="030F0702030302020204" pitchFamily="66" charset="0"/>
              </a:rPr>
              <a:t>modre – najbolj vroče</a:t>
            </a:r>
          </a:p>
          <a:p>
            <a:pPr>
              <a:spcBef>
                <a:spcPct val="50000"/>
              </a:spcBef>
            </a:pPr>
            <a:endParaRPr lang="sl-SI" altLang="sl-SI" b="1">
              <a:solidFill>
                <a:srgbClr val="66FFFF"/>
              </a:solidFill>
              <a:latin typeface="Comic Sans MS" panose="030F0702030302020204" pitchFamily="66" charset="0"/>
            </a:endParaRPr>
          </a:p>
          <a:p>
            <a:pPr>
              <a:spcBef>
                <a:spcPct val="50000"/>
              </a:spcBef>
            </a:pPr>
            <a:endParaRPr lang="sl-SI" altLang="sl-SI" b="1">
              <a:solidFill>
                <a:srgbClr val="FF9933"/>
              </a:solidFill>
              <a:latin typeface="Comic Sans MS" panose="030F0702030302020204" pitchFamily="66" charset="0"/>
            </a:endParaRPr>
          </a:p>
        </p:txBody>
      </p:sp>
      <p:sp>
        <p:nvSpPr>
          <p:cNvPr id="39948" name="Text Box 12">
            <a:extLst>
              <a:ext uri="{FF2B5EF4-FFF2-40B4-BE49-F238E27FC236}">
                <a16:creationId xmlns:a16="http://schemas.microsoft.com/office/drawing/2014/main" id="{EFE3B4E2-5A82-4228-AB57-7DD7C27682B7}"/>
              </a:ext>
            </a:extLst>
          </p:cNvPr>
          <p:cNvSpPr txBox="1">
            <a:spLocks noChangeArrowheads="1"/>
          </p:cNvSpPr>
          <p:nvPr/>
        </p:nvSpPr>
        <p:spPr bwMode="auto">
          <a:xfrm>
            <a:off x="2971800" y="4572000"/>
            <a:ext cx="6172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rgbClr val="FF0000"/>
                </a:solidFill>
                <a:latin typeface="Comic Sans MS" panose="030F0702030302020204" pitchFamily="66" charset="0"/>
              </a:rPr>
              <a:t>Velikost</a:t>
            </a:r>
          </a:p>
          <a:p>
            <a:pPr>
              <a:spcBef>
                <a:spcPct val="50000"/>
              </a:spcBef>
            </a:pPr>
            <a:r>
              <a:rPr lang="sl-SI" altLang="sl-SI">
                <a:solidFill>
                  <a:srgbClr val="0066FF"/>
                </a:solidFill>
                <a:latin typeface="Comic Sans MS" panose="030F0702030302020204" pitchFamily="66" charset="0"/>
              </a:rPr>
              <a:t>Nadorjaki (celo 2000x večji od Zemlje)</a:t>
            </a:r>
          </a:p>
          <a:p>
            <a:pPr>
              <a:spcBef>
                <a:spcPct val="50000"/>
              </a:spcBef>
            </a:pPr>
            <a:r>
              <a:rPr lang="sl-SI" altLang="sl-SI">
                <a:solidFill>
                  <a:srgbClr val="0066FF"/>
                </a:solidFill>
                <a:latin typeface="Comic Sans MS" panose="030F0702030302020204" pitchFamily="66" charset="0"/>
              </a:rPr>
              <a:t>Orjaki</a:t>
            </a:r>
          </a:p>
          <a:p>
            <a:pPr>
              <a:spcBef>
                <a:spcPct val="50000"/>
              </a:spcBef>
            </a:pPr>
            <a:r>
              <a:rPr lang="sl-SI" altLang="sl-SI">
                <a:solidFill>
                  <a:srgbClr val="0066FF"/>
                </a:solidFill>
                <a:latin typeface="Comic Sans MS" panose="030F0702030302020204" pitchFamily="66" charset="0"/>
              </a:rPr>
              <a:t>Podorjaki</a:t>
            </a:r>
          </a:p>
          <a:p>
            <a:pPr>
              <a:spcBef>
                <a:spcPct val="50000"/>
              </a:spcBef>
            </a:pPr>
            <a:r>
              <a:rPr lang="sl-SI" altLang="sl-SI">
                <a:solidFill>
                  <a:srgbClr val="0066FF"/>
                </a:solidFill>
                <a:latin typeface="Comic Sans MS" panose="030F0702030302020204" pitchFamily="66" charset="0"/>
              </a:rPr>
              <a:t>Pritlikavci (manjši od Zemlje)</a:t>
            </a:r>
          </a:p>
        </p:txBody>
      </p:sp>
      <p:pic>
        <p:nvPicPr>
          <p:cNvPr id="39950" name="Picture 14" descr="slide0003_image004">
            <a:extLst>
              <a:ext uri="{FF2B5EF4-FFF2-40B4-BE49-F238E27FC236}">
                <a16:creationId xmlns:a16="http://schemas.microsoft.com/office/drawing/2014/main" id="{9A8471A1-CD96-46A7-9D74-CD06773CE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2376">
            <a:off x="5867400" y="533400"/>
            <a:ext cx="2371725" cy="2524125"/>
          </a:xfrm>
          <a:prstGeom prst="rect">
            <a:avLst/>
          </a:prstGeom>
          <a:noFill/>
          <a:extLst>
            <a:ext uri="{909E8E84-426E-40DD-AFC4-6F175D3DCCD1}">
              <a14:hiddenFill xmlns:a14="http://schemas.microsoft.com/office/drawing/2010/main">
                <a:solidFill>
                  <a:srgbClr val="FFFFFF"/>
                </a:solidFill>
              </a14:hiddenFill>
            </a:ext>
          </a:extLst>
        </p:spPr>
      </p:pic>
      <p:pic>
        <p:nvPicPr>
          <p:cNvPr id="39952" name="Picture 16" descr="slide0010_image024">
            <a:extLst>
              <a:ext uri="{FF2B5EF4-FFF2-40B4-BE49-F238E27FC236}">
                <a16:creationId xmlns:a16="http://schemas.microsoft.com/office/drawing/2014/main" id="{69F67EFB-D43A-4FF2-8309-ACDAD6131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02450">
            <a:off x="685800" y="3962400"/>
            <a:ext cx="165735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randombar(horizontal)">
                                      <p:cBhvr>
                                        <p:cTn id="7" dur="500"/>
                                        <p:tgtEl>
                                          <p:spTgt spid="39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9950"/>
                                        </p:tgtEl>
                                        <p:attrNameLst>
                                          <p:attrName>style.visibility</p:attrName>
                                        </p:attrNameLst>
                                      </p:cBhvr>
                                      <p:to>
                                        <p:strVal val="visible"/>
                                      </p:to>
                                    </p:set>
                                    <p:anim calcmode="lin" valueType="num">
                                      <p:cBhvr>
                                        <p:cTn id="12" dur="1000" fill="hold"/>
                                        <p:tgtEl>
                                          <p:spTgt spid="39950"/>
                                        </p:tgtEl>
                                        <p:attrNameLst>
                                          <p:attrName>ppt_x</p:attrName>
                                        </p:attrNameLst>
                                      </p:cBhvr>
                                      <p:tavLst>
                                        <p:tav tm="0">
                                          <p:val>
                                            <p:strVal val="#ppt_x-.2"/>
                                          </p:val>
                                        </p:tav>
                                        <p:tav tm="100000">
                                          <p:val>
                                            <p:strVal val="#ppt_x"/>
                                          </p:val>
                                        </p:tav>
                                      </p:tavLst>
                                    </p:anim>
                                    <p:anim calcmode="lin" valueType="num">
                                      <p:cBhvr>
                                        <p:cTn id="13" dur="1000" fill="hold"/>
                                        <p:tgtEl>
                                          <p:spTgt spid="3995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9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9948"/>
                                        </p:tgtEl>
                                        <p:attrNameLst>
                                          <p:attrName>style.visibility</p:attrName>
                                        </p:attrNameLst>
                                      </p:cBhvr>
                                      <p:to>
                                        <p:strVal val="visible"/>
                                      </p:to>
                                    </p:set>
                                    <p:anim from="(-#ppt_w/2)" to="(#ppt_x)" calcmode="lin" valueType="num">
                                      <p:cBhvr>
                                        <p:cTn id="19" dur="600" fill="hold">
                                          <p:stCondLst>
                                            <p:cond delay="0"/>
                                          </p:stCondLst>
                                        </p:cTn>
                                        <p:tgtEl>
                                          <p:spTgt spid="39948"/>
                                        </p:tgtEl>
                                        <p:attrNameLst>
                                          <p:attrName>ppt_x</p:attrName>
                                        </p:attrNameLst>
                                      </p:cBhvr>
                                    </p:anim>
                                    <p:anim from="0" to="-1.0" calcmode="lin" valueType="num">
                                      <p:cBhvr>
                                        <p:cTn id="20" dur="200" decel="50000" autoRev="1" fill="hold">
                                          <p:stCondLst>
                                            <p:cond delay="600"/>
                                          </p:stCondLst>
                                        </p:cTn>
                                        <p:tgtEl>
                                          <p:spTgt spid="39948"/>
                                        </p:tgtEl>
                                        <p:attrNameLst>
                                          <p:attrName>xshear</p:attrName>
                                        </p:attrNameLst>
                                      </p:cBhvr>
                                    </p:anim>
                                    <p:animScale>
                                      <p:cBhvr>
                                        <p:cTn id="21" dur="200" decel="100000" autoRev="1" fill="hold">
                                          <p:stCondLst>
                                            <p:cond delay="600"/>
                                          </p:stCondLst>
                                        </p:cTn>
                                        <p:tgtEl>
                                          <p:spTgt spid="39948"/>
                                        </p:tgtEl>
                                      </p:cBhvr>
                                      <p:from x="100000" y="100000"/>
                                      <p:to x="80000" y="100000"/>
                                    </p:animScale>
                                    <p:anim by="(#ppt_h/3+#ppt_w*0.1)" calcmode="lin" valueType="num">
                                      <p:cBhvr additive="sum">
                                        <p:cTn id="22" dur="200" decel="100000" autoRev="1" fill="hold">
                                          <p:stCondLst>
                                            <p:cond delay="600"/>
                                          </p:stCondLst>
                                        </p:cTn>
                                        <p:tgtEl>
                                          <p:spTgt spid="3994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39952"/>
                                        </p:tgtEl>
                                        <p:attrNameLst>
                                          <p:attrName>style.visibility</p:attrName>
                                        </p:attrNameLst>
                                      </p:cBhvr>
                                      <p:to>
                                        <p:strVal val="visible"/>
                                      </p:to>
                                    </p:set>
                                    <p:anim calcmode="lin" valueType="num">
                                      <p:cBhvr>
                                        <p:cTn id="27" dur="1000" fill="hold"/>
                                        <p:tgtEl>
                                          <p:spTgt spid="39952"/>
                                        </p:tgtEl>
                                        <p:attrNameLst>
                                          <p:attrName>ppt_x</p:attrName>
                                        </p:attrNameLst>
                                      </p:cBhvr>
                                      <p:tavLst>
                                        <p:tav tm="0">
                                          <p:val>
                                            <p:strVal val="#ppt_x-.2"/>
                                          </p:val>
                                        </p:tav>
                                        <p:tav tm="100000">
                                          <p:val>
                                            <p:strVal val="#ppt_x"/>
                                          </p:val>
                                        </p:tav>
                                      </p:tavLst>
                                    </p:anim>
                                    <p:anim calcmode="lin" valueType="num">
                                      <p:cBhvr>
                                        <p:cTn id="28" dur="1000" fill="hold"/>
                                        <p:tgtEl>
                                          <p:spTgt spid="3995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99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39954"/>
                                        </p:tgtEl>
                                        <p:attrNameLst>
                                          <p:attrName>style.visibility</p:attrName>
                                        </p:attrNameLst>
                                      </p:cBhvr>
                                      <p:to>
                                        <p:strVal val="visible"/>
                                      </p:to>
                                    </p:set>
                                    <p:anim calcmode="lin" valueType="num">
                                      <p:cBhvr>
                                        <p:cTn id="34" dur="1000" fill="hold"/>
                                        <p:tgtEl>
                                          <p:spTgt spid="39954"/>
                                        </p:tgtEl>
                                        <p:attrNameLst>
                                          <p:attrName>ppt_x</p:attrName>
                                        </p:attrNameLst>
                                      </p:cBhvr>
                                      <p:tavLst>
                                        <p:tav tm="0">
                                          <p:val>
                                            <p:strVal val="#ppt_x-.2"/>
                                          </p:val>
                                        </p:tav>
                                        <p:tav tm="100000">
                                          <p:val>
                                            <p:strVal val="#ppt_x"/>
                                          </p:val>
                                        </p:tav>
                                      </p:tavLst>
                                    </p:anim>
                                    <p:anim calcmode="lin" valueType="num">
                                      <p:cBhvr>
                                        <p:cTn id="35" dur="1000" fill="hold"/>
                                        <p:tgtEl>
                                          <p:spTgt spid="3995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804" name="Picture 12" descr="stars_1230_600x450">
            <a:extLst>
              <a:ext uri="{FF2B5EF4-FFF2-40B4-BE49-F238E27FC236}">
                <a16:creationId xmlns:a16="http://schemas.microsoft.com/office/drawing/2014/main" id="{E63EA6F7-F015-4699-82DC-6523EF109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3815" name="Picture 23" descr="Birth of star">
            <a:extLst>
              <a:ext uri="{FF2B5EF4-FFF2-40B4-BE49-F238E27FC236}">
                <a16:creationId xmlns:a16="http://schemas.microsoft.com/office/drawing/2014/main" id="{0E699D23-A6AE-4239-B1C8-FA7B6E6C2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8050"/>
            <a:ext cx="381000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33814" name="Picture 22" descr="220px-Keplers_supernova">
            <a:extLst>
              <a:ext uri="{FF2B5EF4-FFF2-40B4-BE49-F238E27FC236}">
                <a16:creationId xmlns:a16="http://schemas.microsoft.com/office/drawing/2014/main" id="{BB7AA71B-5533-4106-8050-308DD8DA2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2279">
            <a:off x="6858000" y="1828800"/>
            <a:ext cx="2095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3812" name="Picture 20" descr="220px-Wolf_rayet2">
            <a:extLst>
              <a:ext uri="{FF2B5EF4-FFF2-40B4-BE49-F238E27FC236}">
                <a16:creationId xmlns:a16="http://schemas.microsoft.com/office/drawing/2014/main" id="{7B4EEBB9-A7D7-4D11-8C88-D717A5C3B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3456">
            <a:off x="1371600" y="3962400"/>
            <a:ext cx="2095500" cy="2200275"/>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a:extLst>
              <a:ext uri="{FF2B5EF4-FFF2-40B4-BE49-F238E27FC236}">
                <a16:creationId xmlns:a16="http://schemas.microsoft.com/office/drawing/2014/main" id="{EE16E81C-C02A-4A07-8A3C-674A135FFCA4}"/>
              </a:ext>
            </a:extLst>
          </p:cNvPr>
          <p:cNvSpPr txBox="1">
            <a:spLocks noChangeArrowheads="1"/>
          </p:cNvSpPr>
          <p:nvPr/>
        </p:nvSpPr>
        <p:spPr bwMode="auto">
          <a:xfrm>
            <a:off x="1905000" y="3048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Rojstvo zvezde</a:t>
            </a:r>
          </a:p>
        </p:txBody>
      </p:sp>
      <p:sp>
        <p:nvSpPr>
          <p:cNvPr id="33806" name="Text Box 14">
            <a:extLst>
              <a:ext uri="{FF2B5EF4-FFF2-40B4-BE49-F238E27FC236}">
                <a16:creationId xmlns:a16="http://schemas.microsoft.com/office/drawing/2014/main" id="{2CA90270-8AD2-46D3-8C40-3646BA67A6C5}"/>
              </a:ext>
            </a:extLst>
          </p:cNvPr>
          <p:cNvSpPr txBox="1">
            <a:spLocks noChangeArrowheads="1"/>
          </p:cNvSpPr>
          <p:nvPr/>
        </p:nvSpPr>
        <p:spPr bwMode="auto">
          <a:xfrm>
            <a:off x="990600" y="1600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3807" name="Text Box 15">
            <a:extLst>
              <a:ext uri="{FF2B5EF4-FFF2-40B4-BE49-F238E27FC236}">
                <a16:creationId xmlns:a16="http://schemas.microsoft.com/office/drawing/2014/main" id="{76783C5E-B69C-417A-8351-F072BCA474E9}"/>
              </a:ext>
            </a:extLst>
          </p:cNvPr>
          <p:cNvSpPr txBox="1">
            <a:spLocks noChangeArrowheads="1"/>
          </p:cNvSpPr>
          <p:nvPr/>
        </p:nvSpPr>
        <p:spPr bwMode="auto">
          <a:xfrm>
            <a:off x="1219200" y="990600"/>
            <a:ext cx="6248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66FF"/>
                </a:solidFill>
                <a:latin typeface="Comic Sans MS" panose="030F0702030302020204" pitchFamily="66" charset="0"/>
              </a:rPr>
              <a:t>Zvezde nastajajo iz oblakov hladnega plina, ki se zaradi sile težnosti oz. gravitacije skrčijo, da nastanejo vroče svetleče zvezde v katerih izgoreva vodik. Ko tega plina zmanjka, zvezda eksplodira v prah in se rodijo nove zvezde.</a:t>
            </a:r>
          </a:p>
        </p:txBody>
      </p:sp>
      <p:sp>
        <p:nvSpPr>
          <p:cNvPr id="33808" name="Text Box 16">
            <a:extLst>
              <a:ext uri="{FF2B5EF4-FFF2-40B4-BE49-F238E27FC236}">
                <a16:creationId xmlns:a16="http://schemas.microsoft.com/office/drawing/2014/main" id="{99EDA0FA-9710-41FA-AC88-3E35E02A313C}"/>
              </a:ext>
            </a:extLst>
          </p:cNvPr>
          <p:cNvSpPr txBox="1">
            <a:spLocks noChangeArrowheads="1"/>
          </p:cNvSpPr>
          <p:nvPr/>
        </p:nvSpPr>
        <p:spPr bwMode="auto">
          <a:xfrm>
            <a:off x="5334000" y="4267200"/>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33809" name="Text Box 17">
            <a:extLst>
              <a:ext uri="{FF2B5EF4-FFF2-40B4-BE49-F238E27FC236}">
                <a16:creationId xmlns:a16="http://schemas.microsoft.com/office/drawing/2014/main" id="{DC113969-93F9-47E9-9CB5-57597BFC6763}"/>
              </a:ext>
            </a:extLst>
          </p:cNvPr>
          <p:cNvSpPr txBox="1">
            <a:spLocks noChangeArrowheads="1"/>
          </p:cNvSpPr>
          <p:nvPr/>
        </p:nvSpPr>
        <p:spPr bwMode="auto">
          <a:xfrm>
            <a:off x="4267200" y="35052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Življenski krog zvezd</a:t>
            </a:r>
          </a:p>
        </p:txBody>
      </p:sp>
      <p:sp>
        <p:nvSpPr>
          <p:cNvPr id="33810" name="Text Box 18">
            <a:extLst>
              <a:ext uri="{FF2B5EF4-FFF2-40B4-BE49-F238E27FC236}">
                <a16:creationId xmlns:a16="http://schemas.microsoft.com/office/drawing/2014/main" id="{54F7FAA1-3BB0-407D-B36F-97F39269F6F6}"/>
              </a:ext>
            </a:extLst>
          </p:cNvPr>
          <p:cNvSpPr txBox="1">
            <a:spLocks noChangeArrowheads="1"/>
          </p:cNvSpPr>
          <p:nvPr/>
        </p:nvSpPr>
        <p:spPr bwMode="auto">
          <a:xfrm>
            <a:off x="4343400" y="4495800"/>
            <a:ext cx="480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0066FF"/>
                </a:solidFill>
                <a:latin typeface="Comic Sans MS" panose="030F0702030302020204" pitchFamily="66" charset="0"/>
              </a:rPr>
              <a:t>Rodijo se iz plinov, sijejo, kasneje se napihnejo in postanejo rdeče velikanke. Zvezde manjše od Sonca pa eksplodirajo. Ta eksplozija se imenuje</a:t>
            </a:r>
            <a:r>
              <a:rPr lang="sl-SI" altLang="sl-SI">
                <a:latin typeface="Comic Sans MS" panose="030F0702030302020204" pitchFamily="66" charset="0"/>
              </a:rPr>
              <a:t> </a:t>
            </a:r>
            <a:r>
              <a:rPr lang="sl-SI" altLang="sl-SI" b="1" u="sng">
                <a:solidFill>
                  <a:srgbClr val="FF0000"/>
                </a:solidFill>
                <a:latin typeface="Comic Sans MS" panose="030F0702030302020204" pitchFamily="66" charset="0"/>
              </a:rPr>
              <a:t>Supernova.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3807"/>
                                        </p:tgtEl>
                                        <p:attrNameLst>
                                          <p:attrName>style.visibility</p:attrName>
                                        </p:attrNameLst>
                                      </p:cBhvr>
                                      <p:to>
                                        <p:strVal val="visible"/>
                                      </p:to>
                                    </p:set>
                                    <p:anim from="(-#ppt_w/2)" to="(#ppt_x)" calcmode="lin" valueType="num">
                                      <p:cBhvr>
                                        <p:cTn id="7" dur="600" fill="hold">
                                          <p:stCondLst>
                                            <p:cond delay="0"/>
                                          </p:stCondLst>
                                        </p:cTn>
                                        <p:tgtEl>
                                          <p:spTgt spid="33807"/>
                                        </p:tgtEl>
                                        <p:attrNameLst>
                                          <p:attrName>ppt_x</p:attrName>
                                        </p:attrNameLst>
                                      </p:cBhvr>
                                    </p:anim>
                                    <p:anim from="0" to="-1.0" calcmode="lin" valueType="num">
                                      <p:cBhvr>
                                        <p:cTn id="8" dur="200" decel="50000" autoRev="1" fill="hold">
                                          <p:stCondLst>
                                            <p:cond delay="600"/>
                                          </p:stCondLst>
                                        </p:cTn>
                                        <p:tgtEl>
                                          <p:spTgt spid="33807"/>
                                        </p:tgtEl>
                                        <p:attrNameLst>
                                          <p:attrName>xshear</p:attrName>
                                        </p:attrNameLst>
                                      </p:cBhvr>
                                    </p:anim>
                                    <p:animScale>
                                      <p:cBhvr>
                                        <p:cTn id="9" dur="200" decel="100000" autoRev="1" fill="hold">
                                          <p:stCondLst>
                                            <p:cond delay="600"/>
                                          </p:stCondLst>
                                        </p:cTn>
                                        <p:tgtEl>
                                          <p:spTgt spid="33807"/>
                                        </p:tgtEl>
                                      </p:cBhvr>
                                      <p:from x="100000" y="100000"/>
                                      <p:to x="80000" y="100000"/>
                                    </p:animScale>
                                    <p:anim by="(#ppt_h/3+#ppt_w*0.1)" calcmode="lin" valueType="num">
                                      <p:cBhvr additive="sum">
                                        <p:cTn id="10" dur="200" decel="100000" autoRev="1" fill="hold">
                                          <p:stCondLst>
                                            <p:cond delay="600"/>
                                          </p:stCondLst>
                                        </p:cTn>
                                        <p:tgtEl>
                                          <p:spTgt spid="3380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3815"/>
                                        </p:tgtEl>
                                        <p:attrNameLst>
                                          <p:attrName>style.visibility</p:attrName>
                                        </p:attrNameLst>
                                      </p:cBhvr>
                                      <p:to>
                                        <p:strVal val="visible"/>
                                      </p:to>
                                    </p:set>
                                    <p:animEffect transition="in" filter="box(in)">
                                      <p:cBhvr>
                                        <p:cTn id="15" dur="500"/>
                                        <p:tgtEl>
                                          <p:spTgt spid="338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xit" presetSubtype="0" fill="hold" grpId="0" nodeType="clickEffect">
                                  <p:stCondLst>
                                    <p:cond delay="0"/>
                                  </p:stCondLst>
                                  <p:iterate type="lt">
                                    <p:tmPct val="5000"/>
                                  </p:iterate>
                                  <p:childTnLst>
                                    <p:anim calcmode="lin" valueType="num">
                                      <p:cBhvr>
                                        <p:cTn id="19" dur="1000"/>
                                        <p:tgtEl>
                                          <p:spTgt spid="33797"/>
                                        </p:tgtEl>
                                        <p:attrNameLst>
                                          <p:attrName>ppt_w</p:attrName>
                                        </p:attrNameLst>
                                      </p:cBhvr>
                                      <p:tavLst>
                                        <p:tav tm="0">
                                          <p:val>
                                            <p:strVal val="ppt_w"/>
                                          </p:val>
                                        </p:tav>
                                        <p:tav tm="100000">
                                          <p:val>
                                            <p:fltVal val="0"/>
                                          </p:val>
                                        </p:tav>
                                      </p:tavLst>
                                    </p:anim>
                                    <p:anim calcmode="lin" valueType="num">
                                      <p:cBhvr>
                                        <p:cTn id="20" dur="1000"/>
                                        <p:tgtEl>
                                          <p:spTgt spid="33797"/>
                                        </p:tgtEl>
                                        <p:attrNameLst>
                                          <p:attrName>ppt_h</p:attrName>
                                        </p:attrNameLst>
                                      </p:cBhvr>
                                      <p:tavLst>
                                        <p:tav tm="0">
                                          <p:val>
                                            <p:strVal val="ppt_h"/>
                                          </p:val>
                                        </p:tav>
                                        <p:tav tm="100000">
                                          <p:val>
                                            <p:fltVal val="0"/>
                                          </p:val>
                                        </p:tav>
                                      </p:tavLst>
                                    </p:anim>
                                    <p:anim calcmode="lin" valueType="num">
                                      <p:cBhvr>
                                        <p:cTn id="21" dur="1000"/>
                                        <p:tgtEl>
                                          <p:spTgt spid="33797"/>
                                        </p:tgtEl>
                                        <p:attrNameLst>
                                          <p:attrName>style.rotation</p:attrName>
                                        </p:attrNameLst>
                                      </p:cBhvr>
                                      <p:tavLst>
                                        <p:tav tm="0">
                                          <p:val>
                                            <p:fltVal val="0"/>
                                          </p:val>
                                        </p:tav>
                                        <p:tav tm="100000">
                                          <p:val>
                                            <p:fltVal val="90"/>
                                          </p:val>
                                        </p:tav>
                                      </p:tavLst>
                                    </p:anim>
                                    <p:animEffect transition="out" filter="fade">
                                      <p:cBhvr>
                                        <p:cTn id="22" dur="1000"/>
                                        <p:tgtEl>
                                          <p:spTgt spid="33797"/>
                                        </p:tgtEl>
                                      </p:cBhvr>
                                    </p:animEffect>
                                    <p:set>
                                      <p:cBhvr>
                                        <p:cTn id="23" dur="1" fill="hold">
                                          <p:stCondLst>
                                            <p:cond delay="999"/>
                                          </p:stCondLst>
                                        </p:cTn>
                                        <p:tgtEl>
                                          <p:spTgt spid="3379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807"/>
                                        </p:tgtEl>
                                      </p:cBhvr>
                                    </p:animEffect>
                                    <p:set>
                                      <p:cBhvr>
                                        <p:cTn id="28" dur="1" fill="hold">
                                          <p:stCondLst>
                                            <p:cond delay="499"/>
                                          </p:stCondLst>
                                        </p:cTn>
                                        <p:tgtEl>
                                          <p:spTgt spid="3380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33815"/>
                                        </p:tgtEl>
                                      </p:cBhvr>
                                    </p:animEffect>
                                    <p:set>
                                      <p:cBhvr>
                                        <p:cTn id="33" dur="1" fill="hold">
                                          <p:stCondLst>
                                            <p:cond delay="499"/>
                                          </p:stCondLst>
                                        </p:cTn>
                                        <p:tgtEl>
                                          <p:spTgt spid="3381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33809"/>
                                        </p:tgtEl>
                                        <p:attrNameLst>
                                          <p:attrName>style.visibility</p:attrName>
                                        </p:attrNameLst>
                                      </p:cBhvr>
                                      <p:to>
                                        <p:strVal val="visible"/>
                                      </p:to>
                                    </p:set>
                                    <p:animEffect transition="in" filter="fade">
                                      <p:cBhvr>
                                        <p:cTn id="38" dur="800" decel="100000"/>
                                        <p:tgtEl>
                                          <p:spTgt spid="33809"/>
                                        </p:tgtEl>
                                      </p:cBhvr>
                                    </p:animEffect>
                                    <p:anim calcmode="lin" valueType="num">
                                      <p:cBhvr>
                                        <p:cTn id="39" dur="800" decel="100000" fill="hold"/>
                                        <p:tgtEl>
                                          <p:spTgt spid="33809"/>
                                        </p:tgtEl>
                                        <p:attrNameLst>
                                          <p:attrName>style.rotation</p:attrName>
                                        </p:attrNameLst>
                                      </p:cBhvr>
                                      <p:tavLst>
                                        <p:tav tm="0">
                                          <p:val>
                                            <p:fltVal val="-90"/>
                                          </p:val>
                                        </p:tav>
                                        <p:tav tm="100000">
                                          <p:val>
                                            <p:fltVal val="0"/>
                                          </p:val>
                                        </p:tav>
                                      </p:tavLst>
                                    </p:anim>
                                    <p:anim calcmode="lin" valueType="num">
                                      <p:cBhvr>
                                        <p:cTn id="40" dur="800" decel="100000" fill="hold"/>
                                        <p:tgtEl>
                                          <p:spTgt spid="33809"/>
                                        </p:tgtEl>
                                        <p:attrNameLst>
                                          <p:attrName>ppt_x</p:attrName>
                                        </p:attrNameLst>
                                      </p:cBhvr>
                                      <p:tavLst>
                                        <p:tav tm="0">
                                          <p:val>
                                            <p:strVal val="#ppt_x+0.4"/>
                                          </p:val>
                                        </p:tav>
                                        <p:tav tm="100000">
                                          <p:val>
                                            <p:strVal val="#ppt_x-0.05"/>
                                          </p:val>
                                        </p:tav>
                                      </p:tavLst>
                                    </p:anim>
                                    <p:anim calcmode="lin" valueType="num">
                                      <p:cBhvr>
                                        <p:cTn id="41" dur="800" decel="100000" fill="hold"/>
                                        <p:tgtEl>
                                          <p:spTgt spid="33809"/>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3809"/>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3809"/>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33810"/>
                                        </p:tgtEl>
                                        <p:attrNameLst>
                                          <p:attrName>style.visibility</p:attrName>
                                        </p:attrNameLst>
                                      </p:cBhvr>
                                      <p:to>
                                        <p:strVal val="visible"/>
                                      </p:to>
                                    </p:set>
                                    <p:anim calcmode="lin" valueType="num">
                                      <p:cBhvr>
                                        <p:cTn id="48" dur="1000" fill="hold"/>
                                        <p:tgtEl>
                                          <p:spTgt spid="338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33810"/>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33810"/>
                                        </p:tgtEl>
                                        <p:attrNameLst>
                                          <p:attrName>ppt_y</p:attrName>
                                        </p:attrNameLst>
                                      </p:cBhvr>
                                      <p:tavLst>
                                        <p:tav tm="0">
                                          <p:val>
                                            <p:strVal val="#ppt_y"/>
                                          </p:val>
                                        </p:tav>
                                        <p:tav tm="100000">
                                          <p:val>
                                            <p:strVal val="#ppt_y"/>
                                          </p:val>
                                        </p:tav>
                                      </p:tavLst>
                                    </p:anim>
                                    <p:animEffect transition="in" filter="fade">
                                      <p:cBhvr>
                                        <p:cTn id="51" dur="1000"/>
                                        <p:tgtEl>
                                          <p:spTgt spid="338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0" presetClass="entr" presetSubtype="0" fill="hold" nodeType="clickEffect">
                                  <p:stCondLst>
                                    <p:cond delay="0"/>
                                  </p:stCondLst>
                                  <p:childTnLst>
                                    <p:set>
                                      <p:cBhvr>
                                        <p:cTn id="55" dur="1" fill="hold">
                                          <p:stCondLst>
                                            <p:cond delay="0"/>
                                          </p:stCondLst>
                                        </p:cTn>
                                        <p:tgtEl>
                                          <p:spTgt spid="33812"/>
                                        </p:tgtEl>
                                        <p:attrNameLst>
                                          <p:attrName>style.visibility</p:attrName>
                                        </p:attrNameLst>
                                      </p:cBhvr>
                                      <p:to>
                                        <p:strVal val="visible"/>
                                      </p:to>
                                    </p:set>
                                    <p:animEffect transition="in" filter="fade">
                                      <p:cBhvr>
                                        <p:cTn id="56" dur="800" decel="100000"/>
                                        <p:tgtEl>
                                          <p:spTgt spid="33812"/>
                                        </p:tgtEl>
                                      </p:cBhvr>
                                    </p:animEffect>
                                    <p:anim calcmode="lin" valueType="num">
                                      <p:cBhvr>
                                        <p:cTn id="57" dur="800" decel="100000" fill="hold"/>
                                        <p:tgtEl>
                                          <p:spTgt spid="33812"/>
                                        </p:tgtEl>
                                        <p:attrNameLst>
                                          <p:attrName>style.rotation</p:attrName>
                                        </p:attrNameLst>
                                      </p:cBhvr>
                                      <p:tavLst>
                                        <p:tav tm="0">
                                          <p:val>
                                            <p:fltVal val="-90"/>
                                          </p:val>
                                        </p:tav>
                                        <p:tav tm="100000">
                                          <p:val>
                                            <p:fltVal val="0"/>
                                          </p:val>
                                        </p:tav>
                                      </p:tavLst>
                                    </p:anim>
                                    <p:anim calcmode="lin" valueType="num">
                                      <p:cBhvr>
                                        <p:cTn id="58" dur="800" decel="100000" fill="hold"/>
                                        <p:tgtEl>
                                          <p:spTgt spid="33812"/>
                                        </p:tgtEl>
                                        <p:attrNameLst>
                                          <p:attrName>ppt_x</p:attrName>
                                        </p:attrNameLst>
                                      </p:cBhvr>
                                      <p:tavLst>
                                        <p:tav tm="0">
                                          <p:val>
                                            <p:strVal val="#ppt_x+0.4"/>
                                          </p:val>
                                        </p:tav>
                                        <p:tav tm="100000">
                                          <p:val>
                                            <p:strVal val="#ppt_x-0.05"/>
                                          </p:val>
                                        </p:tav>
                                      </p:tavLst>
                                    </p:anim>
                                    <p:anim calcmode="lin" valueType="num">
                                      <p:cBhvr>
                                        <p:cTn id="59" dur="800" decel="100000" fill="hold"/>
                                        <p:tgtEl>
                                          <p:spTgt spid="33812"/>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3812"/>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3812"/>
                                        </p:tgtEl>
                                        <p:attrNameLst>
                                          <p:attrName>ppt_y</p:attrName>
                                        </p:attrNameLst>
                                      </p:cBhvr>
                                      <p:tavLst>
                                        <p:tav tm="0">
                                          <p:val>
                                            <p:strVal val="#ppt_y+0.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8" presetClass="entr" presetSubtype="0" accel="50000" fill="hold" nodeType="clickEffect">
                                  <p:stCondLst>
                                    <p:cond delay="0"/>
                                  </p:stCondLst>
                                  <p:childTnLst>
                                    <p:set>
                                      <p:cBhvr>
                                        <p:cTn id="65" dur="1" fill="hold">
                                          <p:stCondLst>
                                            <p:cond delay="0"/>
                                          </p:stCondLst>
                                        </p:cTn>
                                        <p:tgtEl>
                                          <p:spTgt spid="33814"/>
                                        </p:tgtEl>
                                        <p:attrNameLst>
                                          <p:attrName>style.visibility</p:attrName>
                                        </p:attrNameLst>
                                      </p:cBhvr>
                                      <p:to>
                                        <p:strVal val="visible"/>
                                      </p:to>
                                    </p:set>
                                    <p:anim calcmode="lin" valueType="num">
                                      <p:cBhvr>
                                        <p:cTn id="66" dur="1000" fill="hold"/>
                                        <p:tgtEl>
                                          <p:spTgt spid="338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33814"/>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33814"/>
                                        </p:tgtEl>
                                        <p:attrNameLst>
                                          <p:attrName>ppt_y</p:attrName>
                                        </p:attrNameLst>
                                      </p:cBhvr>
                                      <p:tavLst>
                                        <p:tav tm="0">
                                          <p:val>
                                            <p:strVal val="#ppt_y"/>
                                          </p:val>
                                        </p:tav>
                                        <p:tav tm="100000">
                                          <p:val>
                                            <p:strVal val="#ppt_y"/>
                                          </p:val>
                                        </p:tav>
                                      </p:tavLst>
                                    </p:anim>
                                    <p:animEffect transition="in" filter="fade">
                                      <p:cBhvr>
                                        <p:cTn id="69" dur="10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807" grpId="0"/>
      <p:bldP spid="33807" grpId="1"/>
      <p:bldP spid="33809" grpId="0"/>
      <p:bldP spid="338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The sun emitted an M6 solar flare on Nov. 13, 2012.">
            <a:extLst>
              <a:ext uri="{FF2B5EF4-FFF2-40B4-BE49-F238E27FC236}">
                <a16:creationId xmlns:a16="http://schemas.microsoft.com/office/drawing/2014/main" id="{5FC95C56-875A-437E-B619-97326C5CF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50" name="Text Box 10">
            <a:extLst>
              <a:ext uri="{FF2B5EF4-FFF2-40B4-BE49-F238E27FC236}">
                <a16:creationId xmlns:a16="http://schemas.microsoft.com/office/drawing/2014/main" id="{4281A86F-0771-4B93-939A-F6F6B88CD4CE}"/>
              </a:ext>
            </a:extLst>
          </p:cNvPr>
          <p:cNvSpPr txBox="1">
            <a:spLocks noChangeArrowheads="1"/>
          </p:cNvSpPr>
          <p:nvPr/>
        </p:nvSpPr>
        <p:spPr bwMode="auto">
          <a:xfrm>
            <a:off x="1219200" y="228600"/>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rgbClr val="F8F8F8"/>
                </a:solidFill>
                <a:latin typeface="Comic Sans MS" panose="030F0702030302020204" pitchFamily="66" charset="0"/>
              </a:rPr>
              <a:t>Najbližja zvezda</a:t>
            </a:r>
          </a:p>
        </p:txBody>
      </p:sp>
      <p:sp>
        <p:nvSpPr>
          <p:cNvPr id="10252" name="Text Box 12">
            <a:extLst>
              <a:ext uri="{FF2B5EF4-FFF2-40B4-BE49-F238E27FC236}">
                <a16:creationId xmlns:a16="http://schemas.microsoft.com/office/drawing/2014/main" id="{83699C1A-749E-4C67-96DB-48E59CFDC1E7}"/>
              </a:ext>
            </a:extLst>
          </p:cNvPr>
          <p:cNvSpPr txBox="1">
            <a:spLocks noChangeArrowheads="1"/>
          </p:cNvSpPr>
          <p:nvPr/>
        </p:nvSpPr>
        <p:spPr bwMode="auto">
          <a:xfrm>
            <a:off x="4724400" y="3581400"/>
            <a:ext cx="441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Sončevi pojavi</a:t>
            </a:r>
          </a:p>
        </p:txBody>
      </p:sp>
      <p:sp>
        <p:nvSpPr>
          <p:cNvPr id="10253" name="Text Box 13">
            <a:extLst>
              <a:ext uri="{FF2B5EF4-FFF2-40B4-BE49-F238E27FC236}">
                <a16:creationId xmlns:a16="http://schemas.microsoft.com/office/drawing/2014/main" id="{3BE83ACB-4A60-4501-BABD-901891851B02}"/>
              </a:ext>
            </a:extLst>
          </p:cNvPr>
          <p:cNvSpPr txBox="1">
            <a:spLocks noChangeArrowheads="1"/>
          </p:cNvSpPr>
          <p:nvPr/>
        </p:nvSpPr>
        <p:spPr bwMode="auto">
          <a:xfrm>
            <a:off x="3429000" y="43434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bg1"/>
                </a:solidFill>
                <a:latin typeface="Comic Sans MS" panose="030F0702030302020204" pitchFamily="66" charset="0"/>
              </a:rPr>
              <a:t>Sončev mrk</a:t>
            </a:r>
            <a:r>
              <a:rPr lang="sl-SI" altLang="sl-SI">
                <a:latin typeface="Comic Sans MS" panose="030F0702030302020204" pitchFamily="66" charset="0"/>
              </a:rPr>
              <a:t>: Zelo redek pojav. Viden je ko luna, sonce in Zemlja ležijo v isti premici.</a:t>
            </a:r>
          </a:p>
        </p:txBody>
      </p:sp>
      <p:sp>
        <p:nvSpPr>
          <p:cNvPr id="10254" name="Text Box 14">
            <a:extLst>
              <a:ext uri="{FF2B5EF4-FFF2-40B4-BE49-F238E27FC236}">
                <a16:creationId xmlns:a16="http://schemas.microsoft.com/office/drawing/2014/main" id="{79A6DD0A-FE55-4D40-A221-793BC046A698}"/>
              </a:ext>
            </a:extLst>
          </p:cNvPr>
          <p:cNvSpPr txBox="1">
            <a:spLocks noChangeArrowheads="1"/>
          </p:cNvSpPr>
          <p:nvPr/>
        </p:nvSpPr>
        <p:spPr bwMode="auto">
          <a:xfrm>
            <a:off x="914400" y="1219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chemeClr val="bg1"/>
                </a:solidFill>
                <a:latin typeface="Comic Sans MS" panose="030F0702030302020204" pitchFamily="66" charset="0"/>
              </a:rPr>
              <a:t>je Sonce</a:t>
            </a:r>
            <a:r>
              <a:rPr lang="sl-SI" altLang="sl-SI">
                <a:latin typeface="Comic Sans MS" panose="030F0702030302020204" pitchFamily="66" charset="0"/>
              </a:rPr>
              <a:t>. Sonce je zelo pomembno saj nam daje toploto in </a:t>
            </a:r>
            <a:r>
              <a:rPr lang="sl-SI" altLang="sl-SI">
                <a:solidFill>
                  <a:schemeClr val="bg1"/>
                </a:solidFill>
                <a:latin typeface="Comic Sans MS" panose="030F0702030302020204" pitchFamily="66" charset="0"/>
              </a:rPr>
              <a:t>svetlobo.</a:t>
            </a:r>
          </a:p>
        </p:txBody>
      </p:sp>
      <p:pic>
        <p:nvPicPr>
          <p:cNvPr id="10256" name="Picture 16" descr="300px-Solar_eclips_1999_4">
            <a:extLst>
              <a:ext uri="{FF2B5EF4-FFF2-40B4-BE49-F238E27FC236}">
                <a16:creationId xmlns:a16="http://schemas.microsoft.com/office/drawing/2014/main" id="{E5D65A61-92EF-4520-AF18-30DA209C7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321">
            <a:off x="457200" y="1981200"/>
            <a:ext cx="2857500" cy="2809875"/>
          </a:xfrm>
          <a:prstGeom prst="rect">
            <a:avLst/>
          </a:prstGeom>
          <a:noFill/>
          <a:extLst>
            <a:ext uri="{909E8E84-426E-40DD-AFC4-6F175D3DCCD1}">
              <a14:hiddenFill xmlns:a14="http://schemas.microsoft.com/office/drawing/2010/main">
                <a:solidFill>
                  <a:srgbClr val="FFFFFF"/>
                </a:solidFill>
              </a14:hiddenFill>
            </a:ext>
          </a:extLst>
        </p:spPr>
      </p:pic>
      <p:sp>
        <p:nvSpPr>
          <p:cNvPr id="10257" name="Text Box 17">
            <a:extLst>
              <a:ext uri="{FF2B5EF4-FFF2-40B4-BE49-F238E27FC236}">
                <a16:creationId xmlns:a16="http://schemas.microsoft.com/office/drawing/2014/main" id="{179411C1-C36E-4486-8351-0161CF254822}"/>
              </a:ext>
            </a:extLst>
          </p:cNvPr>
          <p:cNvSpPr txBox="1">
            <a:spLocks noChangeArrowheads="1"/>
          </p:cNvSpPr>
          <p:nvPr/>
        </p:nvSpPr>
        <p:spPr bwMode="auto">
          <a:xfrm>
            <a:off x="1219200" y="5181600"/>
            <a:ext cx="701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u="sng">
                <a:solidFill>
                  <a:schemeClr val="bg1"/>
                </a:solidFill>
                <a:latin typeface="Comic Sans MS" panose="030F0702030302020204" pitchFamily="66" charset="0"/>
              </a:rPr>
              <a:t>Polarni sij</a:t>
            </a:r>
            <a:r>
              <a:rPr lang="sl-SI" altLang="sl-SI">
                <a:solidFill>
                  <a:srgbClr val="0066FF"/>
                </a:solidFill>
                <a:latin typeface="Comic Sans MS" panose="030F0702030302020204" pitchFamily="66" charset="0"/>
              </a:rPr>
              <a:t>: Če oblaki električnih delcev, ki se sproščajo ob Sončevih izbruhih, dosežejo zemljo, na nebu ustvarijo čudovito zaveso migljajoče svetlobe, ki se v polarnih območjih kaže kot polarni sij. </a:t>
            </a:r>
          </a:p>
        </p:txBody>
      </p:sp>
      <p:pic>
        <p:nvPicPr>
          <p:cNvPr id="10259" name="Picture 19" descr="300px-Polarlicht">
            <a:extLst>
              <a:ext uri="{FF2B5EF4-FFF2-40B4-BE49-F238E27FC236}">
                <a16:creationId xmlns:a16="http://schemas.microsoft.com/office/drawing/2014/main" id="{F2AE8054-C8E1-47A4-A4E1-1A503B42D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1092">
            <a:off x="5638800" y="1600200"/>
            <a:ext cx="2857500" cy="185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0250"/>
                                        </p:tgtEl>
                                      </p:cBhvr>
                                    </p:animEffect>
                                    <p:set>
                                      <p:cBhvr>
                                        <p:cTn id="7" dur="1" fill="hold">
                                          <p:stCondLst>
                                            <p:cond delay="499"/>
                                          </p:stCondLst>
                                        </p:cTn>
                                        <p:tgtEl>
                                          <p:spTgt spid="1025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10254"/>
                                        </p:tgtEl>
                                        <p:attrNameLst>
                                          <p:attrName>ppt_x</p:attrName>
                                        </p:attrNameLst>
                                      </p:cBhvr>
                                      <p:tavLst>
                                        <p:tav tm="0">
                                          <p:val>
                                            <p:strVal val="ppt_x"/>
                                          </p:val>
                                        </p:tav>
                                        <p:tav tm="100000">
                                          <p:val>
                                            <p:strVal val="ppt_x"/>
                                          </p:val>
                                        </p:tav>
                                      </p:tavLst>
                                    </p:anim>
                                    <p:anim calcmode="lin" valueType="num">
                                      <p:cBhvr additive="base">
                                        <p:cTn id="12" dur="500"/>
                                        <p:tgtEl>
                                          <p:spTgt spid="10254"/>
                                        </p:tgtEl>
                                        <p:attrNameLst>
                                          <p:attrName>ppt_y</p:attrName>
                                        </p:attrNameLst>
                                      </p:cBhvr>
                                      <p:tavLst>
                                        <p:tav tm="0">
                                          <p:val>
                                            <p:strVal val="ppt_y"/>
                                          </p:val>
                                        </p:tav>
                                        <p:tav tm="100000">
                                          <p:val>
                                            <p:strVal val="1+ppt_h/2"/>
                                          </p:val>
                                        </p:tav>
                                      </p:tavLst>
                                    </p:anim>
                                    <p:set>
                                      <p:cBhvr>
                                        <p:cTn id="13" dur="1" fill="hold">
                                          <p:stCondLst>
                                            <p:cond delay="499"/>
                                          </p:stCondLst>
                                        </p:cTn>
                                        <p:tgtEl>
                                          <p:spTgt spid="1025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10252"/>
                                        </p:tgtEl>
                                        <p:attrNameLst>
                                          <p:attrName>style.visibility</p:attrName>
                                        </p:attrNameLst>
                                      </p:cBhvr>
                                      <p:to>
                                        <p:strVal val="visible"/>
                                      </p:to>
                                    </p:set>
                                    <p:anim calcmode="lin" valueType="num">
                                      <p:cBhvr>
                                        <p:cTn id="18" dur="1000" fill="hold"/>
                                        <p:tgtEl>
                                          <p:spTgt spid="102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252"/>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252"/>
                                        </p:tgtEl>
                                        <p:attrNameLst>
                                          <p:attrName>ppt_y</p:attrName>
                                        </p:attrNameLst>
                                      </p:cBhvr>
                                      <p:tavLst>
                                        <p:tav tm="0">
                                          <p:val>
                                            <p:strVal val="#ppt_y"/>
                                          </p:val>
                                        </p:tav>
                                        <p:tav tm="100000">
                                          <p:val>
                                            <p:strVal val="#ppt_y"/>
                                          </p:val>
                                        </p:tav>
                                      </p:tavLst>
                                    </p:anim>
                                    <p:animEffect transition="in" filter="fade">
                                      <p:cBhvr>
                                        <p:cTn id="21" dur="1000"/>
                                        <p:tgtEl>
                                          <p:spTgt spid="102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0253"/>
                                        </p:tgtEl>
                                        <p:attrNameLst>
                                          <p:attrName>style.visibility</p:attrName>
                                        </p:attrNameLst>
                                      </p:cBhvr>
                                      <p:to>
                                        <p:strVal val="visible"/>
                                      </p:to>
                                    </p:set>
                                    <p:anim calcmode="lin" valueType="num">
                                      <p:cBhvr>
                                        <p:cTn id="26" dur="500" fill="hold"/>
                                        <p:tgtEl>
                                          <p:spTgt spid="1025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25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25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25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0256"/>
                                        </p:tgtEl>
                                        <p:attrNameLst>
                                          <p:attrName>style.visibility</p:attrName>
                                        </p:attrNameLst>
                                      </p:cBhvr>
                                      <p:to>
                                        <p:strVal val="visible"/>
                                      </p:to>
                                    </p:set>
                                    <p:animEffect transition="in" filter="box(in)">
                                      <p:cBhvr>
                                        <p:cTn id="34" dur="500"/>
                                        <p:tgtEl>
                                          <p:spTgt spid="102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grpId="1" nodeType="clickEffect">
                                  <p:stCondLst>
                                    <p:cond delay="0"/>
                                  </p:stCondLst>
                                  <p:childTnLst>
                                    <p:anim calcmode="lin" valueType="num">
                                      <p:cBhvr additive="base">
                                        <p:cTn id="38" dur="500"/>
                                        <p:tgtEl>
                                          <p:spTgt spid="10253"/>
                                        </p:tgtEl>
                                        <p:attrNameLst>
                                          <p:attrName>ppt_x</p:attrName>
                                        </p:attrNameLst>
                                      </p:cBhvr>
                                      <p:tavLst>
                                        <p:tav tm="0">
                                          <p:val>
                                            <p:strVal val="ppt_x"/>
                                          </p:val>
                                        </p:tav>
                                        <p:tav tm="100000">
                                          <p:val>
                                            <p:strVal val="ppt_x"/>
                                          </p:val>
                                        </p:tav>
                                      </p:tavLst>
                                    </p:anim>
                                    <p:anim calcmode="lin" valueType="num">
                                      <p:cBhvr additive="base">
                                        <p:cTn id="39" dur="500"/>
                                        <p:tgtEl>
                                          <p:spTgt spid="10253"/>
                                        </p:tgtEl>
                                        <p:attrNameLst>
                                          <p:attrName>ppt_y</p:attrName>
                                        </p:attrNameLst>
                                      </p:cBhvr>
                                      <p:tavLst>
                                        <p:tav tm="0">
                                          <p:val>
                                            <p:strVal val="ppt_y"/>
                                          </p:val>
                                        </p:tav>
                                        <p:tav tm="100000">
                                          <p:val>
                                            <p:strVal val="1+ppt_h/2"/>
                                          </p:val>
                                        </p:tav>
                                      </p:tavLst>
                                    </p:anim>
                                    <p:set>
                                      <p:cBhvr>
                                        <p:cTn id="40" dur="1" fill="hold">
                                          <p:stCondLst>
                                            <p:cond delay="499"/>
                                          </p:stCondLst>
                                        </p:cTn>
                                        <p:tgtEl>
                                          <p:spTgt spid="1025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nodeType="clickEffect">
                                  <p:stCondLst>
                                    <p:cond delay="0"/>
                                  </p:stCondLst>
                                  <p:childTnLst>
                                    <p:animEffect transition="out" filter="box(in)">
                                      <p:cBhvr>
                                        <p:cTn id="44" dur="500"/>
                                        <p:tgtEl>
                                          <p:spTgt spid="10256"/>
                                        </p:tgtEl>
                                      </p:cBhvr>
                                    </p:animEffect>
                                    <p:set>
                                      <p:cBhvr>
                                        <p:cTn id="45" dur="1" fill="hold">
                                          <p:stCondLst>
                                            <p:cond delay="499"/>
                                          </p:stCondLst>
                                        </p:cTn>
                                        <p:tgtEl>
                                          <p:spTgt spid="1025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0257"/>
                                        </p:tgtEl>
                                        <p:attrNameLst>
                                          <p:attrName>style.visibility</p:attrName>
                                        </p:attrNameLst>
                                      </p:cBhvr>
                                      <p:to>
                                        <p:strVal val="visible"/>
                                      </p:to>
                                    </p:set>
                                    <p:anim calcmode="lin" valueType="num">
                                      <p:cBhvr>
                                        <p:cTn id="50" dur="1000" fill="hold"/>
                                        <p:tgtEl>
                                          <p:spTgt spid="1025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0257"/>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0257"/>
                                        </p:tgtEl>
                                        <p:attrNameLst>
                                          <p:attrName>ppt_y</p:attrName>
                                        </p:attrNameLst>
                                      </p:cBhvr>
                                      <p:tavLst>
                                        <p:tav tm="0">
                                          <p:val>
                                            <p:strVal val="#ppt_y"/>
                                          </p:val>
                                        </p:tav>
                                        <p:tav tm="100000">
                                          <p:val>
                                            <p:strVal val="#ppt_y"/>
                                          </p:val>
                                        </p:tav>
                                      </p:tavLst>
                                    </p:anim>
                                    <p:animEffect transition="in" filter="fade">
                                      <p:cBhvr>
                                        <p:cTn id="53" dur="1000"/>
                                        <p:tgtEl>
                                          <p:spTgt spid="1025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10259"/>
                                        </p:tgtEl>
                                        <p:attrNameLst>
                                          <p:attrName>style.visibility</p:attrName>
                                        </p:attrNameLst>
                                      </p:cBhvr>
                                      <p:to>
                                        <p:strVal val="visible"/>
                                      </p:to>
                                    </p:set>
                                    <p:animEffect transition="in" filter="randombar(horizontal)">
                                      <p:cBhvr>
                                        <p:cTn id="58" dur="50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2" grpId="0"/>
      <p:bldP spid="10253" grpId="0"/>
      <p:bldP spid="10253" grpId="1"/>
      <p:bldP spid="10254" grpId="0"/>
      <p:bldP spid="102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PolarisNebula_mandel">
            <a:extLst>
              <a:ext uri="{FF2B5EF4-FFF2-40B4-BE49-F238E27FC236}">
                <a16:creationId xmlns:a16="http://schemas.microsoft.com/office/drawing/2014/main" id="{9980A649-397A-405B-9C2E-605F112B0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a:extLst>
              <a:ext uri="{FF2B5EF4-FFF2-40B4-BE49-F238E27FC236}">
                <a16:creationId xmlns:a16="http://schemas.microsoft.com/office/drawing/2014/main" id="{8981B78C-9314-4777-B66D-36EC25402BEB}"/>
              </a:ext>
            </a:extLst>
          </p:cNvPr>
          <p:cNvSpPr txBox="1">
            <a:spLocks noChangeArrowheads="1"/>
          </p:cNvSpPr>
          <p:nvPr/>
        </p:nvSpPr>
        <p:spPr bwMode="auto">
          <a:xfrm>
            <a:off x="1447800" y="304800"/>
            <a:ext cx="365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Severnica</a:t>
            </a:r>
          </a:p>
          <a:p>
            <a:pPr>
              <a:spcBef>
                <a:spcPct val="50000"/>
              </a:spcBef>
            </a:pPr>
            <a:endParaRPr lang="sl-SI" altLang="sl-SI" sz="3200">
              <a:solidFill>
                <a:schemeClr val="bg1"/>
              </a:solidFill>
              <a:latin typeface="Comic Sans MS" panose="030F0702030302020204" pitchFamily="66" charset="0"/>
            </a:endParaRPr>
          </a:p>
        </p:txBody>
      </p:sp>
      <p:sp>
        <p:nvSpPr>
          <p:cNvPr id="7177" name="Text Box 9">
            <a:extLst>
              <a:ext uri="{FF2B5EF4-FFF2-40B4-BE49-F238E27FC236}">
                <a16:creationId xmlns:a16="http://schemas.microsoft.com/office/drawing/2014/main" id="{14FADFA8-D1DA-4335-A1D0-73A831B44602}"/>
              </a:ext>
            </a:extLst>
          </p:cNvPr>
          <p:cNvSpPr txBox="1">
            <a:spLocks noChangeArrowheads="1"/>
          </p:cNvSpPr>
          <p:nvPr/>
        </p:nvSpPr>
        <p:spPr bwMode="auto">
          <a:xfrm>
            <a:off x="609600" y="1219200"/>
            <a:ext cx="7924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FF00"/>
                </a:solidFill>
                <a:latin typeface="Comic Sans MS" panose="030F0702030302020204" pitchFamily="66" charset="0"/>
              </a:rPr>
              <a:t>Zvezda Severnica je vedno na nebu, saj je na sredi neba. Prav zaradi tega sta vedno na nebu tudi Veliki in mali medved, oziroma Veliki in mali voz. Severnica je zadnja zvezda malega voza. Ponoči jo lahko zlahka vidimo.</a:t>
            </a:r>
          </a:p>
        </p:txBody>
      </p:sp>
      <p:pic>
        <p:nvPicPr>
          <p:cNvPr id="7178" name="Picture 10" descr="Severnica1">
            <a:extLst>
              <a:ext uri="{FF2B5EF4-FFF2-40B4-BE49-F238E27FC236}">
                <a16:creationId xmlns:a16="http://schemas.microsoft.com/office/drawing/2014/main" id="{AC8AC6E6-D9A3-4E51-8D9C-E1EA7D063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3043238"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Stars Wallpaper by Silent Broken Wish">
            <a:extLst>
              <a:ext uri="{FF2B5EF4-FFF2-40B4-BE49-F238E27FC236}">
                <a16:creationId xmlns:a16="http://schemas.microsoft.com/office/drawing/2014/main" id="{382C3A16-7136-4119-9789-8CA0CDD6C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a:extLst>
              <a:ext uri="{FF2B5EF4-FFF2-40B4-BE49-F238E27FC236}">
                <a16:creationId xmlns:a16="http://schemas.microsoft.com/office/drawing/2014/main" id="{797F782F-B1B3-4391-BD73-C716AA442A0F}"/>
              </a:ext>
            </a:extLst>
          </p:cNvPr>
          <p:cNvSpPr txBox="1">
            <a:spLocks noChangeArrowheads="1"/>
          </p:cNvSpPr>
          <p:nvPr/>
        </p:nvSpPr>
        <p:spPr bwMode="auto">
          <a:xfrm>
            <a:off x="1600200" y="3048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3200">
                <a:solidFill>
                  <a:schemeClr val="bg1"/>
                </a:solidFill>
                <a:latin typeface="Comic Sans MS" panose="030F0702030302020204" pitchFamily="66" charset="0"/>
              </a:rPr>
              <a:t>Viri</a:t>
            </a:r>
          </a:p>
        </p:txBody>
      </p:sp>
      <p:sp>
        <p:nvSpPr>
          <p:cNvPr id="37896" name="Text Box 8">
            <a:extLst>
              <a:ext uri="{FF2B5EF4-FFF2-40B4-BE49-F238E27FC236}">
                <a16:creationId xmlns:a16="http://schemas.microsoft.com/office/drawing/2014/main" id="{1332CDF3-444D-4D00-A70D-1985D197573D}"/>
              </a:ext>
            </a:extLst>
          </p:cNvPr>
          <p:cNvSpPr txBox="1">
            <a:spLocks noChangeArrowheads="1"/>
          </p:cNvSpPr>
          <p:nvPr/>
        </p:nvSpPr>
        <p:spPr bwMode="auto">
          <a:xfrm>
            <a:off x="685800" y="1295400"/>
            <a:ext cx="8305800"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1600">
                <a:solidFill>
                  <a:schemeClr val="hlink"/>
                </a:solidFill>
                <a:latin typeface="Comic Sans MS" panose="030F0702030302020204" pitchFamily="66" charset="0"/>
                <a:hlinkClick r:id="rId3"/>
              </a:rPr>
              <a:t>http://www.youtube.com/</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4"/>
              </a:rPr>
              <a:t>http://www.nasa.gov</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5"/>
              </a:rPr>
              <a:t>www.tumblr.com</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6"/>
              </a:rPr>
              <a:t>http://www.andros.si/vesolje/zvezde.html</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7"/>
              </a:rPr>
              <a:t>http://www.andros.si/vesolje/galaksije.html</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8"/>
              </a:rPr>
              <a:t>http://www.dijaski.net/</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hlinkClick r:id="rId9"/>
              </a:rPr>
              <a:t>http://www.oslogdragomer.org/fizika_referati/8_b/zvezde/zvezde_datoteke/frame.htm</a:t>
            </a:r>
            <a:endParaRPr lang="sl-SI" altLang="sl-SI" sz="1600">
              <a:solidFill>
                <a:schemeClr val="hlink"/>
              </a:solidFill>
              <a:latin typeface="Comic Sans MS" panose="030F0702030302020204" pitchFamily="66" charset="0"/>
            </a:endParaRPr>
          </a:p>
          <a:p>
            <a:pPr>
              <a:spcBef>
                <a:spcPct val="50000"/>
              </a:spcBef>
            </a:pPr>
            <a:r>
              <a:rPr lang="sl-SI" altLang="sl-SI" sz="1600">
                <a:solidFill>
                  <a:schemeClr val="hlink"/>
                </a:solidFill>
                <a:latin typeface="Comic Sans MS" panose="030F0702030302020204" pitchFamily="66" charset="0"/>
              </a:rPr>
              <a:t>Rainer Köthe, Astronomija, založba: Tehniška založba, leto izdaje: 2010</a:t>
            </a:r>
          </a:p>
          <a:p>
            <a:pPr>
              <a:spcBef>
                <a:spcPct val="50000"/>
              </a:spcBef>
            </a:pPr>
            <a:r>
              <a:rPr lang="sl-SI" altLang="sl-SI" sz="1600">
                <a:solidFill>
                  <a:schemeClr val="hlink"/>
                </a:solidFill>
                <a:latin typeface="Comic Sans MS" panose="030F0702030302020204" pitchFamily="66" charset="0"/>
              </a:rPr>
              <a:t>Terry Mahoney, Astronomija, založba: Grlica, leto izdaje: 2006</a:t>
            </a:r>
          </a:p>
          <a:p>
            <a:pPr>
              <a:spcBef>
                <a:spcPct val="50000"/>
              </a:spcBef>
            </a:pPr>
            <a:r>
              <a:rPr lang="sl-SI" altLang="sl-SI" sz="1600">
                <a:solidFill>
                  <a:schemeClr val="hlink"/>
                </a:solidFill>
                <a:latin typeface="Comic Sans MS" panose="030F0702030302020204" pitchFamily="66" charset="0"/>
              </a:rPr>
              <a:t>Jacqueine Mitton in Simon Mitton, Astronomija, založba: Didakta, leto izdaje: 2005</a:t>
            </a:r>
          </a:p>
          <a:p>
            <a:pPr>
              <a:spcBef>
                <a:spcPct val="50000"/>
              </a:spcBef>
            </a:pPr>
            <a:r>
              <a:rPr lang="sl-SI" altLang="sl-SI" sz="1600">
                <a:solidFill>
                  <a:schemeClr val="hlink"/>
                </a:solidFill>
                <a:latin typeface="Comic Sans MS" panose="030F0702030302020204" pitchFamily="66" charset="0"/>
              </a:rPr>
              <a:t>Sue Becklake, Vesolje, založba: DOMUS, leto izdaje: 1989</a:t>
            </a:r>
          </a:p>
          <a:p>
            <a:pPr>
              <a:spcBef>
                <a:spcPct val="50000"/>
              </a:spcBef>
            </a:pPr>
            <a:r>
              <a:rPr lang="sl-SI" altLang="sl-SI" sz="1600">
                <a:solidFill>
                  <a:schemeClr val="hlink"/>
                </a:solidFill>
                <a:latin typeface="Comic Sans MS" panose="030F0702030302020204" pitchFamily="66" charset="0"/>
              </a:rPr>
              <a:t>Guillaume Cannat, Glej jih zvezde, založba: Tehniška založba, leto izdaje:  2011</a:t>
            </a:r>
          </a:p>
          <a:p>
            <a:pPr>
              <a:spcBef>
                <a:spcPct val="50000"/>
              </a:spcBef>
            </a:pPr>
            <a:endParaRPr lang="sl-SI" altLang="sl-SI" sz="1600">
              <a:solidFill>
                <a:schemeClr val="hlink"/>
              </a:solidFill>
              <a:latin typeface="Comic Sans MS" panose="030F0702030302020204" pitchFamily="66" charset="0"/>
            </a:endParaRPr>
          </a:p>
          <a:p>
            <a:pPr>
              <a:spcBef>
                <a:spcPct val="50000"/>
              </a:spcBef>
            </a:pPr>
            <a:endParaRPr lang="sl-SI" altLang="sl-SI" sz="1600">
              <a:solidFill>
                <a:schemeClr val="hlink"/>
              </a:solidFill>
              <a:latin typeface="Comic Sans MS" panose="030F0702030302020204" pitchFamily="66" charset="0"/>
            </a:endParaRPr>
          </a:p>
        </p:txBody>
      </p:sp>
    </p:spTree>
  </p:cSld>
  <p:clrMapOvr>
    <a:masterClrMapping/>
  </p:clrMapOvr>
  <p:transition spd="med">
    <p:newsflash/>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513</Words>
  <Application>Microsoft Office PowerPoint</Application>
  <PresentationFormat>On-screen Show (4:3)</PresentationFormat>
  <Paragraphs>53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Comic Sans MS</vt:lpstr>
      <vt:lpstr>Privzeti načrt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2019-05-30T09:26:54Z</dcterms:created>
  <dcterms:modified xsi:type="dcterms:W3CDTF">2019-05-30T09:26:54Z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