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9" r:id="rId20"/>
    <p:sldId id="276" r:id="rId21"/>
    <p:sldId id="277" r:id="rId22"/>
    <p:sldId id="278" r:id="rId23"/>
    <p:sldId id="271" r:id="rId2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1">
            <a:extLst>
              <a:ext uri="{FF2B5EF4-FFF2-40B4-BE49-F238E27FC236}">
                <a16:creationId xmlns:a16="http://schemas.microsoft.com/office/drawing/2014/main" id="{264D1198-8979-4772-A827-98468F26D3EA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38">
            <a:extLst>
              <a:ext uri="{FF2B5EF4-FFF2-40B4-BE49-F238E27FC236}">
                <a16:creationId xmlns:a16="http://schemas.microsoft.com/office/drawing/2014/main" id="{CE2CF81C-580F-4AC1-8F06-974DE8D2A804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kotnik 39">
            <a:extLst>
              <a:ext uri="{FF2B5EF4-FFF2-40B4-BE49-F238E27FC236}">
                <a16:creationId xmlns:a16="http://schemas.microsoft.com/office/drawing/2014/main" id="{0F0439EC-302F-48B8-BAEF-878C9E66C451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ravokotnik 40">
            <a:extLst>
              <a:ext uri="{FF2B5EF4-FFF2-40B4-BE49-F238E27FC236}">
                <a16:creationId xmlns:a16="http://schemas.microsoft.com/office/drawing/2014/main" id="{D47441EE-06E5-4E95-940B-682D9C935E7A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otnik 41">
            <a:extLst>
              <a:ext uri="{FF2B5EF4-FFF2-40B4-BE49-F238E27FC236}">
                <a16:creationId xmlns:a16="http://schemas.microsoft.com/office/drawing/2014/main" id="{A73B502E-7C70-4341-A073-EDE3D9171EB2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Pravokotnik 55">
            <a:extLst>
              <a:ext uri="{FF2B5EF4-FFF2-40B4-BE49-F238E27FC236}">
                <a16:creationId xmlns:a16="http://schemas.microsoft.com/office/drawing/2014/main" id="{94DE192C-81C9-42F8-BD9D-7784CB32DD93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otnik 64">
            <a:extLst>
              <a:ext uri="{FF2B5EF4-FFF2-40B4-BE49-F238E27FC236}">
                <a16:creationId xmlns:a16="http://schemas.microsoft.com/office/drawing/2014/main" id="{74688277-6196-486F-8D81-2EFA0C5EC584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ravokotnik 65">
            <a:extLst>
              <a:ext uri="{FF2B5EF4-FFF2-40B4-BE49-F238E27FC236}">
                <a16:creationId xmlns:a16="http://schemas.microsoft.com/office/drawing/2014/main" id="{4E7C4708-DAB2-4F9F-859A-17DD2F0C9B51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Pravokotnik 66">
            <a:extLst>
              <a:ext uri="{FF2B5EF4-FFF2-40B4-BE49-F238E27FC236}">
                <a16:creationId xmlns:a16="http://schemas.microsoft.com/office/drawing/2014/main" id="{EE95A106-95A7-44E4-9DFC-C15F35D0B292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15" name="Ograda datuma 27">
            <a:extLst>
              <a:ext uri="{FF2B5EF4-FFF2-40B4-BE49-F238E27FC236}">
                <a16:creationId xmlns:a16="http://schemas.microsoft.com/office/drawing/2014/main" id="{F6122B63-44A0-4D41-9F71-4F2A3DFD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E9ABE-B590-4473-9804-58315568E5B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6" name="Ograda noge 16">
            <a:extLst>
              <a:ext uri="{FF2B5EF4-FFF2-40B4-BE49-F238E27FC236}">
                <a16:creationId xmlns:a16="http://schemas.microsoft.com/office/drawing/2014/main" id="{BCC0CA50-9094-4208-AB43-40981E773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" name="Ograda številke diapozitiva 28">
            <a:extLst>
              <a:ext uri="{FF2B5EF4-FFF2-40B4-BE49-F238E27FC236}">
                <a16:creationId xmlns:a16="http://schemas.microsoft.com/office/drawing/2014/main" id="{E689CF06-FA3E-42E4-9D41-981C6C4F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3BA9C-0FAC-4CEE-8D3C-EA87FAAE48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717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79BB45A3-9702-4547-9B77-7FD65999F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094B-33BB-4E2E-8DF7-63E72CF8D45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04102B18-A0B0-4C0B-BC39-D189A046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3A116BDD-7E01-4C77-A36E-1E0CC23E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EBCE4-899F-4BD6-9EF6-55534D86B4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2182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00B3DE89-0915-42EF-BD6D-D38C7A423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5F9F0-DACF-4C8E-B2AB-B162894F690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9E47B1B4-AF59-45E8-BF50-E15C03AF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9827EF13-C199-407E-8ED1-75EE8C927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B1EF7-BEEE-4B98-9F66-ADB4747137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1178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11000677-0975-4031-8200-99545ECA2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63097-94ED-44E7-93F5-9A83AB661B6E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C321E336-E10C-4F3E-B777-956FA72F5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E3251391-946C-478F-BCD0-F0BA8FC8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0BE12-9A45-4DD3-BDC1-7C49820849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425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ročno 13">
            <a:extLst>
              <a:ext uri="{FF2B5EF4-FFF2-40B4-BE49-F238E27FC236}">
                <a16:creationId xmlns:a16="http://schemas.microsoft.com/office/drawing/2014/main" id="{FE275D3C-9243-42B6-A077-3D69D5A0DB04}"/>
              </a:ext>
            </a:extLst>
          </p:cNvPr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3648 h 3648"/>
              <a:gd name="T2" fmla="*/ 720 w 2736"/>
              <a:gd name="T3" fmla="*/ 2016 h 3648"/>
              <a:gd name="T4" fmla="*/ 2736 w 2736"/>
              <a:gd name="T5" fmla="*/ 0 h 3648"/>
              <a:gd name="T6" fmla="*/ 2736 w 2736"/>
              <a:gd name="T7" fmla="*/ 96 h 3648"/>
              <a:gd name="T8" fmla="*/ 744 w 2736"/>
              <a:gd name="T9" fmla="*/ 2038 h 3648"/>
              <a:gd name="T10" fmla="*/ 48 w 2736"/>
              <a:gd name="T11" fmla="*/ 3648 h 3648"/>
              <a:gd name="T12" fmla="*/ 0 w 2736"/>
              <a:gd name="T13" fmla="*/ 3648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" name="Prostoročno 14">
            <a:extLst>
              <a:ext uri="{FF2B5EF4-FFF2-40B4-BE49-F238E27FC236}">
                <a16:creationId xmlns:a16="http://schemas.microsoft.com/office/drawing/2014/main" id="{AA48AE4F-4243-4B64-B6ED-1B7EED8AB7AE}"/>
              </a:ext>
            </a:extLst>
          </p:cNvPr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4080 h 4128"/>
              <a:gd name="T2" fmla="*/ 0 w 3504"/>
              <a:gd name="T3" fmla="*/ 4128 h 4128"/>
              <a:gd name="T4" fmla="*/ 3504 w 3504"/>
              <a:gd name="T5" fmla="*/ 2640 h 4128"/>
              <a:gd name="T6" fmla="*/ 2880 w 3504"/>
              <a:gd name="T7" fmla="*/ 0 h 4128"/>
              <a:gd name="T8" fmla="*/ 2832 w 3504"/>
              <a:gd name="T9" fmla="*/ 0 h 4128"/>
              <a:gd name="T10" fmla="*/ 3465 w 3504"/>
              <a:gd name="T11" fmla="*/ 2619 h 4128"/>
              <a:gd name="T12" fmla="*/ 0 w 3504"/>
              <a:gd name="T13" fmla="*/ 4080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" name="Prostoročno 12">
            <a:extLst>
              <a:ext uri="{FF2B5EF4-FFF2-40B4-BE49-F238E27FC236}">
                <a16:creationId xmlns:a16="http://schemas.microsoft.com/office/drawing/2014/main" id="{66E7787D-430C-45B1-B83B-DEFDA02E3FF6}"/>
              </a:ext>
            </a:extLst>
          </p:cNvPr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ostoročno 15">
            <a:extLst>
              <a:ext uri="{FF2B5EF4-FFF2-40B4-BE49-F238E27FC236}">
                <a16:creationId xmlns:a16="http://schemas.microsoft.com/office/drawing/2014/main" id="{409B9912-2593-4875-8B42-41B555AB46AB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16">
            <a:extLst>
              <a:ext uri="{FF2B5EF4-FFF2-40B4-BE49-F238E27FC236}">
                <a16:creationId xmlns:a16="http://schemas.microsoft.com/office/drawing/2014/main" id="{FE3EFD52-CD42-455A-8667-716F98C8C460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rostoročno 17">
            <a:extLst>
              <a:ext uri="{FF2B5EF4-FFF2-40B4-BE49-F238E27FC236}">
                <a16:creationId xmlns:a16="http://schemas.microsoft.com/office/drawing/2014/main" id="{78F5243F-AFCD-4868-BAC4-47C628594643}"/>
              </a:ext>
            </a:extLst>
          </p:cNvPr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rostoročno 18">
            <a:extLst>
              <a:ext uri="{FF2B5EF4-FFF2-40B4-BE49-F238E27FC236}">
                <a16:creationId xmlns:a16="http://schemas.microsoft.com/office/drawing/2014/main" id="{B590321F-988F-473C-9A86-A15883138376}"/>
              </a:ext>
            </a:extLst>
          </p:cNvPr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rostoročno 19">
            <a:extLst>
              <a:ext uri="{FF2B5EF4-FFF2-40B4-BE49-F238E27FC236}">
                <a16:creationId xmlns:a16="http://schemas.microsoft.com/office/drawing/2014/main" id="{98D7E96D-7E15-4B32-AFAC-4F6926F8BAD6}"/>
              </a:ext>
            </a:extLst>
          </p:cNvPr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rostoročno 20">
            <a:extLst>
              <a:ext uri="{FF2B5EF4-FFF2-40B4-BE49-F238E27FC236}">
                <a16:creationId xmlns:a16="http://schemas.microsoft.com/office/drawing/2014/main" id="{D493B12F-E7D9-45C5-9A10-BC94C8280A2B}"/>
              </a:ext>
            </a:extLst>
          </p:cNvPr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ostoročno 21">
            <a:extLst>
              <a:ext uri="{FF2B5EF4-FFF2-40B4-BE49-F238E27FC236}">
                <a16:creationId xmlns:a16="http://schemas.microsoft.com/office/drawing/2014/main" id="{92C8614C-26C0-4689-8761-636F61D6CC11}"/>
              </a:ext>
            </a:extLst>
          </p:cNvPr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ostoročno 22">
            <a:extLst>
              <a:ext uri="{FF2B5EF4-FFF2-40B4-BE49-F238E27FC236}">
                <a16:creationId xmlns:a16="http://schemas.microsoft.com/office/drawing/2014/main" id="{7DB2953A-6BC9-44A9-8348-2CD62A4ED500}"/>
              </a:ext>
            </a:extLst>
          </p:cNvPr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rostoročno 23">
            <a:extLst>
              <a:ext uri="{FF2B5EF4-FFF2-40B4-BE49-F238E27FC236}">
                <a16:creationId xmlns:a16="http://schemas.microsoft.com/office/drawing/2014/main" id="{90BBFF7A-2B9A-457D-BD0E-529DC272874A}"/>
              </a:ext>
            </a:extLst>
          </p:cNvPr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ostoročno 24">
            <a:extLst>
              <a:ext uri="{FF2B5EF4-FFF2-40B4-BE49-F238E27FC236}">
                <a16:creationId xmlns:a16="http://schemas.microsoft.com/office/drawing/2014/main" id="{609F18B7-C4EA-4A5A-9120-383791FD5C65}"/>
              </a:ext>
            </a:extLst>
          </p:cNvPr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Prostoročno 25">
            <a:extLst>
              <a:ext uri="{FF2B5EF4-FFF2-40B4-BE49-F238E27FC236}">
                <a16:creationId xmlns:a16="http://schemas.microsoft.com/office/drawing/2014/main" id="{3ABFB7FA-16A8-40B2-B136-7542F3EC3132}"/>
              </a:ext>
            </a:extLst>
          </p:cNvPr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Prostoročno 26">
            <a:extLst>
              <a:ext uri="{FF2B5EF4-FFF2-40B4-BE49-F238E27FC236}">
                <a16:creationId xmlns:a16="http://schemas.microsoft.com/office/drawing/2014/main" id="{611214FB-E005-47AD-9491-2C890157AD35}"/>
              </a:ext>
            </a:extLst>
          </p:cNvPr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Pravokotnik 6">
            <a:extLst>
              <a:ext uri="{FF2B5EF4-FFF2-40B4-BE49-F238E27FC236}">
                <a16:creationId xmlns:a16="http://schemas.microsoft.com/office/drawing/2014/main" id="{F39653D4-17AF-4262-B10D-21668E8CA19F}"/>
              </a:ext>
            </a:extLst>
          </p:cNvPr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Pravokotnik 7">
            <a:extLst>
              <a:ext uri="{FF2B5EF4-FFF2-40B4-BE49-F238E27FC236}">
                <a16:creationId xmlns:a16="http://schemas.microsoft.com/office/drawing/2014/main" id="{FAEB6704-68E9-4E1C-B2DE-6806B7C0FE72}"/>
              </a:ext>
            </a:extLst>
          </p:cNvPr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Pravokotnik 8">
            <a:extLst>
              <a:ext uri="{FF2B5EF4-FFF2-40B4-BE49-F238E27FC236}">
                <a16:creationId xmlns:a16="http://schemas.microsoft.com/office/drawing/2014/main" id="{C21844D9-9A39-48BD-9DFD-0C32092508D9}"/>
              </a:ext>
            </a:extLst>
          </p:cNvPr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Pravokotnik 9">
            <a:extLst>
              <a:ext uri="{FF2B5EF4-FFF2-40B4-BE49-F238E27FC236}">
                <a16:creationId xmlns:a16="http://schemas.microsoft.com/office/drawing/2014/main" id="{377685CD-8D8B-4D13-9688-8E77273B7FC1}"/>
              </a:ext>
            </a:extLst>
          </p:cNvPr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Pravokotnik 10">
            <a:extLst>
              <a:ext uri="{FF2B5EF4-FFF2-40B4-BE49-F238E27FC236}">
                <a16:creationId xmlns:a16="http://schemas.microsoft.com/office/drawing/2014/main" id="{286213BC-F8C4-4081-9A8E-C0936AE9DBB9}"/>
              </a:ext>
            </a:extLst>
          </p:cNvPr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Pravokotnik 11">
            <a:extLst>
              <a:ext uri="{FF2B5EF4-FFF2-40B4-BE49-F238E27FC236}">
                <a16:creationId xmlns:a16="http://schemas.microsoft.com/office/drawing/2014/main" id="{DD948ADF-4AA6-438C-8943-5122F3A4A512}"/>
              </a:ext>
            </a:extLst>
          </p:cNvPr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5" name="Ograda datuma 3">
            <a:extLst>
              <a:ext uri="{FF2B5EF4-FFF2-40B4-BE49-F238E27FC236}">
                <a16:creationId xmlns:a16="http://schemas.microsoft.com/office/drawing/2014/main" id="{B07A436E-EB2C-42EA-90A1-48C1A108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03EB-33D2-40A4-9A77-41BFA0A7E8D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26" name="Ograda noge 4">
            <a:extLst>
              <a:ext uri="{FF2B5EF4-FFF2-40B4-BE49-F238E27FC236}">
                <a16:creationId xmlns:a16="http://schemas.microsoft.com/office/drawing/2014/main" id="{F687F3CE-EEB8-4FC6-9B35-BF7BFBC6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7" name="Ograda številke diapozitiva 5">
            <a:extLst>
              <a:ext uri="{FF2B5EF4-FFF2-40B4-BE49-F238E27FC236}">
                <a16:creationId xmlns:a16="http://schemas.microsoft.com/office/drawing/2014/main" id="{FE01B476-5B44-4C00-BC1D-916F4125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DEA75-9F34-43C1-815F-49F4E6A984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474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38A5B009-C573-4150-8FE2-55ECB05E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FB59-BD8B-49BC-B89A-6B2BE64D284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5AC9E678-77D3-4E26-93F3-5646B453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7916FC61-2EB8-4056-896F-C9C1D06C5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7EBAE-C983-44AD-85DA-63166DB0FEF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765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24">
            <a:extLst>
              <a:ext uri="{FF2B5EF4-FFF2-40B4-BE49-F238E27FC236}">
                <a16:creationId xmlns:a16="http://schemas.microsoft.com/office/drawing/2014/main" id="{8A6D04F4-7804-4999-BA95-6F1123C01409}"/>
              </a:ext>
            </a:extLst>
          </p:cNvPr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15">
            <a:extLst>
              <a:ext uri="{FF2B5EF4-FFF2-40B4-BE49-F238E27FC236}">
                <a16:creationId xmlns:a16="http://schemas.microsoft.com/office/drawing/2014/main" id="{FDD6215C-BB36-4A2F-8903-E00088ABB277}"/>
              </a:ext>
            </a:extLst>
          </p:cNvPr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Pravokotnik 16">
            <a:extLst>
              <a:ext uri="{FF2B5EF4-FFF2-40B4-BE49-F238E27FC236}">
                <a16:creationId xmlns:a16="http://schemas.microsoft.com/office/drawing/2014/main" id="{6FD7F413-DE3B-41D1-A207-C9CAD332F6DE}"/>
              </a:ext>
            </a:extLst>
          </p:cNvPr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Pravokotnik 17">
            <a:extLst>
              <a:ext uri="{FF2B5EF4-FFF2-40B4-BE49-F238E27FC236}">
                <a16:creationId xmlns:a16="http://schemas.microsoft.com/office/drawing/2014/main" id="{1B9C9B4D-9364-43DC-8BEC-D4555057E4EF}"/>
              </a:ext>
            </a:extLst>
          </p:cNvPr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otnik 18">
            <a:extLst>
              <a:ext uri="{FF2B5EF4-FFF2-40B4-BE49-F238E27FC236}">
                <a16:creationId xmlns:a16="http://schemas.microsoft.com/office/drawing/2014/main" id="{619C24DE-033C-4A65-A333-B5AED3FC6B7C}"/>
              </a:ext>
            </a:extLst>
          </p:cNvPr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Pravokotnik 19">
            <a:extLst>
              <a:ext uri="{FF2B5EF4-FFF2-40B4-BE49-F238E27FC236}">
                <a16:creationId xmlns:a16="http://schemas.microsoft.com/office/drawing/2014/main" id="{A89A2873-9C28-40F2-8B85-F52AD276CB81}"/>
              </a:ext>
            </a:extLst>
          </p:cNvPr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Pravokotnik 20">
            <a:extLst>
              <a:ext uri="{FF2B5EF4-FFF2-40B4-BE49-F238E27FC236}">
                <a16:creationId xmlns:a16="http://schemas.microsoft.com/office/drawing/2014/main" id="{53A6E534-DF35-4306-BC41-8002C0E6BA0A}"/>
              </a:ext>
            </a:extLst>
          </p:cNvPr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ravokotnik 21">
            <a:extLst>
              <a:ext uri="{FF2B5EF4-FFF2-40B4-BE49-F238E27FC236}">
                <a16:creationId xmlns:a16="http://schemas.microsoft.com/office/drawing/2014/main" id="{651404C3-869B-4F7D-BC2F-93DC5FF550C3}"/>
              </a:ext>
            </a:extLst>
          </p:cNvPr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avokotnik 28">
            <a:extLst>
              <a:ext uri="{FF2B5EF4-FFF2-40B4-BE49-F238E27FC236}">
                <a16:creationId xmlns:a16="http://schemas.microsoft.com/office/drawing/2014/main" id="{5143322E-20BE-416D-AE37-5075D8B59A75}"/>
              </a:ext>
            </a:extLst>
          </p:cNvPr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Pravokotnik 29">
            <a:extLst>
              <a:ext uri="{FF2B5EF4-FFF2-40B4-BE49-F238E27FC236}">
                <a16:creationId xmlns:a16="http://schemas.microsoft.com/office/drawing/2014/main" id="{9F97FEF9-C80A-44CA-895B-C5BB92785179}"/>
              </a:ext>
            </a:extLst>
          </p:cNvPr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Ograda datuma 6">
            <a:extLst>
              <a:ext uri="{FF2B5EF4-FFF2-40B4-BE49-F238E27FC236}">
                <a16:creationId xmlns:a16="http://schemas.microsoft.com/office/drawing/2014/main" id="{54F2A01A-F0C0-42AE-B623-F0BB2DCD1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4B6C7-F650-4161-AC5A-C795402D43D8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18" name="Ograda noge 7">
            <a:extLst>
              <a:ext uri="{FF2B5EF4-FFF2-40B4-BE49-F238E27FC236}">
                <a16:creationId xmlns:a16="http://schemas.microsoft.com/office/drawing/2014/main" id="{27A7730A-B873-41C6-88FE-016F5101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9" name="Ograda številke diapozitiva 8">
            <a:extLst>
              <a:ext uri="{FF2B5EF4-FFF2-40B4-BE49-F238E27FC236}">
                <a16:creationId xmlns:a16="http://schemas.microsoft.com/office/drawing/2014/main" id="{352E6267-97ED-4578-BB09-A7D4D3069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07E65-87E1-4708-9217-9B8E53EFCB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6797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38405045-0B69-4D70-9942-D964F59B8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721F-1CF3-4149-806D-50407C49AB0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0136C7AC-1E2C-4FA1-AC08-BDD9A6F51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497C4E1D-3A0E-4953-BFC7-2E6A9350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41854-82BD-42AB-B0AA-884DB109F3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9894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3CF86BA2-4ACA-499D-88DC-D5CEE3F47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CA53F-4164-434D-8FF2-CB3BE230B9E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698B8362-39B6-45F0-9977-BF4CDE69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FA253A68-D0AD-4A82-9934-D1DD68538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356A1-4CE5-4F91-93C7-264F4D75761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3943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E63F42C5-1D81-4B6F-BB9F-030FEC29C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80996-5B45-4DED-B495-351B1D73C4A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47976FE9-9755-4573-A70E-8EBDC5572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FBAD1E2C-6716-42FD-A056-2ED3CA98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E655A-EB42-4EFB-9AF7-81A63F158A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7929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7">
            <a:extLst>
              <a:ext uri="{FF2B5EF4-FFF2-40B4-BE49-F238E27FC236}">
                <a16:creationId xmlns:a16="http://schemas.microsoft.com/office/drawing/2014/main" id="{1B140EFF-484E-4984-8D98-82F50A72FA8A}"/>
              </a:ext>
            </a:extLst>
          </p:cNvPr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8">
            <a:extLst>
              <a:ext uri="{FF2B5EF4-FFF2-40B4-BE49-F238E27FC236}">
                <a16:creationId xmlns:a16="http://schemas.microsoft.com/office/drawing/2014/main" id="{2A05624D-A310-4B79-86AE-C9D052EDD0F9}"/>
              </a:ext>
            </a:extLst>
          </p:cNvPr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9">
            <a:extLst>
              <a:ext uri="{FF2B5EF4-FFF2-40B4-BE49-F238E27FC236}">
                <a16:creationId xmlns:a16="http://schemas.microsoft.com/office/drawing/2014/main" id="{1E8309E0-EA0B-4FAE-BEF6-D5513028736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Raven konektor 14">
              <a:extLst>
                <a:ext uri="{FF2B5EF4-FFF2-40B4-BE49-F238E27FC236}">
                  <a16:creationId xmlns:a16="http://schemas.microsoft.com/office/drawing/2014/main" id="{2FCA7D04-DBA5-497D-9EA2-C2C28BC28AC1}"/>
                </a:ext>
              </a:extLst>
            </p:cNvPr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en konektor 15">
              <a:extLst>
                <a:ext uri="{FF2B5EF4-FFF2-40B4-BE49-F238E27FC236}">
                  <a16:creationId xmlns:a16="http://schemas.microsoft.com/office/drawing/2014/main" id="{AEAC64F1-75DA-48EC-A3D2-23A1C7C4E74D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en konektor 16">
              <a:extLst>
                <a:ext uri="{FF2B5EF4-FFF2-40B4-BE49-F238E27FC236}">
                  <a16:creationId xmlns:a16="http://schemas.microsoft.com/office/drawing/2014/main" id="{35FA4C57-05D5-42D1-8623-55064210294C}"/>
                </a:ext>
              </a:extLst>
            </p:cNvPr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3">
            <a:extLst>
              <a:ext uri="{FF2B5EF4-FFF2-40B4-BE49-F238E27FC236}">
                <a16:creationId xmlns:a16="http://schemas.microsoft.com/office/drawing/2014/main" id="{2E9063F7-38E6-4679-9B80-CA2A162FEC2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Raven konektor 10">
              <a:extLst>
                <a:ext uri="{FF2B5EF4-FFF2-40B4-BE49-F238E27FC236}">
                  <a16:creationId xmlns:a16="http://schemas.microsoft.com/office/drawing/2014/main" id="{74A75A77-70BC-4B81-86BB-0B34014EE8F5}"/>
                </a:ext>
              </a:extLst>
            </p:cNvPr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en konektor 11">
              <a:extLst>
                <a:ext uri="{FF2B5EF4-FFF2-40B4-BE49-F238E27FC236}">
                  <a16:creationId xmlns:a16="http://schemas.microsoft.com/office/drawing/2014/main" id="{BA2B4E09-5B19-4B65-96E6-3116BB1F1A14}"/>
                </a:ext>
              </a:extLst>
            </p:cNvPr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en konektor 12">
              <a:extLst>
                <a:ext uri="{FF2B5EF4-FFF2-40B4-BE49-F238E27FC236}">
                  <a16:creationId xmlns:a16="http://schemas.microsoft.com/office/drawing/2014/main" id="{71B05757-7A40-4F5B-B365-2F2311FE6A08}"/>
                </a:ext>
              </a:extLst>
            </p:cNvPr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7">
            <a:extLst>
              <a:ext uri="{FF2B5EF4-FFF2-40B4-BE49-F238E27FC236}">
                <a16:creationId xmlns:a16="http://schemas.microsoft.com/office/drawing/2014/main" id="{28C34D59-D533-48D3-B4C0-FD8A6ED7710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Raven konektor 18">
              <a:extLst>
                <a:ext uri="{FF2B5EF4-FFF2-40B4-BE49-F238E27FC236}">
                  <a16:creationId xmlns:a16="http://schemas.microsoft.com/office/drawing/2014/main" id="{F382A6A7-F8E7-4229-9A1C-C0097D1FB67C}"/>
                </a:ext>
              </a:extLst>
            </p:cNvPr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en konektor 19">
              <a:extLst>
                <a:ext uri="{FF2B5EF4-FFF2-40B4-BE49-F238E27FC236}">
                  <a16:creationId xmlns:a16="http://schemas.microsoft.com/office/drawing/2014/main" id="{6C43ED9A-0890-4721-91E2-A26A76C79D2E}"/>
                </a:ext>
              </a:extLst>
            </p:cNvPr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konektor 20">
              <a:extLst>
                <a:ext uri="{FF2B5EF4-FFF2-40B4-BE49-F238E27FC236}">
                  <a16:creationId xmlns:a16="http://schemas.microsoft.com/office/drawing/2014/main" id="{C4AA7C94-E597-458F-8177-DC249103EFEA}"/>
                </a:ext>
              </a:extLst>
            </p:cNvPr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9" name="Ograda datuma 4">
            <a:extLst>
              <a:ext uri="{FF2B5EF4-FFF2-40B4-BE49-F238E27FC236}">
                <a16:creationId xmlns:a16="http://schemas.microsoft.com/office/drawing/2014/main" id="{CF491407-E255-4C18-8181-D996B33B67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F4F6B-C100-4B7C-9273-FA31C10D4DFC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20" name="Ograda noge 5">
            <a:extLst>
              <a:ext uri="{FF2B5EF4-FFF2-40B4-BE49-F238E27FC236}">
                <a16:creationId xmlns:a16="http://schemas.microsoft.com/office/drawing/2014/main" id="{10840329-D81A-4A76-A755-F94AD1BF4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Ograda številke diapozitiva 6">
            <a:extLst>
              <a:ext uri="{FF2B5EF4-FFF2-40B4-BE49-F238E27FC236}">
                <a16:creationId xmlns:a16="http://schemas.microsoft.com/office/drawing/2014/main" id="{FF2C812F-D819-4BB7-96AA-2189E858D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71CB6206-CEB4-4E20-8AEE-69256A7E64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378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>
            <a:extLst>
              <a:ext uri="{FF2B5EF4-FFF2-40B4-BE49-F238E27FC236}">
                <a16:creationId xmlns:a16="http://schemas.microsoft.com/office/drawing/2014/main" id="{E667C247-5245-445E-8D29-6E5B4D940E93}"/>
              </a:ext>
            </a:extLst>
          </p:cNvPr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0953CB15-9B33-4AC8-BAE3-6398C718CA05}"/>
              </a:ext>
            </a:extLst>
          </p:cNvPr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F60CA666-EC46-414E-95A2-B8C743A25CB8}"/>
              </a:ext>
            </a:extLst>
          </p:cNvPr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BEC9933E-DCD1-4F32-AECF-9B80CCCA28F3}"/>
              </a:ext>
            </a:extLst>
          </p:cNvPr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otnik 10">
            <a:extLst>
              <a:ext uri="{FF2B5EF4-FFF2-40B4-BE49-F238E27FC236}">
                <a16:creationId xmlns:a16="http://schemas.microsoft.com/office/drawing/2014/main" id="{50BDDC87-A560-4992-94D0-1C0E4F87F9F0}"/>
              </a:ext>
            </a:extLst>
          </p:cNvPr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Pravokotnik 11">
            <a:extLst>
              <a:ext uri="{FF2B5EF4-FFF2-40B4-BE49-F238E27FC236}">
                <a16:creationId xmlns:a16="http://schemas.microsoft.com/office/drawing/2014/main" id="{8E0D77DB-E9CC-4884-87E4-A591FB94D6DB}"/>
              </a:ext>
            </a:extLst>
          </p:cNvPr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3D95F6C9-3AEE-4E68-8A49-ABAF04F8BEB7}"/>
              </a:ext>
            </a:extLst>
          </p:cNvPr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Pravokotnik 15">
            <a:extLst>
              <a:ext uri="{FF2B5EF4-FFF2-40B4-BE49-F238E27FC236}">
                <a16:creationId xmlns:a16="http://schemas.microsoft.com/office/drawing/2014/main" id="{8DACE75B-5F60-4EFC-BFDA-DDA3906A076C}"/>
              </a:ext>
            </a:extLst>
          </p:cNvPr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Pravokotnik 16">
            <a:extLst>
              <a:ext uri="{FF2B5EF4-FFF2-40B4-BE49-F238E27FC236}">
                <a16:creationId xmlns:a16="http://schemas.microsoft.com/office/drawing/2014/main" id="{22F6179A-C074-459C-A78C-3A0993571E85}"/>
              </a:ext>
            </a:extLst>
          </p:cNvPr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731C58E0-7AB0-4E74-99FA-5184705B2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6" name="Ograda besedila 12">
            <a:extLst>
              <a:ext uri="{FF2B5EF4-FFF2-40B4-BE49-F238E27FC236}">
                <a16:creationId xmlns:a16="http://schemas.microsoft.com/office/drawing/2014/main" id="{26C70FBF-5E28-4DD9-9176-3A42CC1704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592D9296-32B4-478A-BE71-770F9DAD1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0AD9E24-7033-4AE8-9BDB-9D78D8D44170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A6D8C78A-F97A-460E-AE9C-23E38FFF8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B905DE4D-D93B-49A7-A137-440BA2177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FA92A856-7063-4A87-858D-6327F910922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85" r:id="rId4"/>
    <p:sldLayoutId id="2147483686" r:id="rId5"/>
    <p:sldLayoutId id="2147483679" r:id="rId6"/>
    <p:sldLayoutId id="2147483687" r:id="rId7"/>
    <p:sldLayoutId id="2147483680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a/aa/Sun920607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199AAB-C5C3-4E75-8C9E-5A4F67425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845744">
            <a:off x="404162" y="904188"/>
            <a:ext cx="8577292" cy="2438399"/>
          </a:xfrm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sl-SI" sz="6600" dirty="0">
                <a:solidFill>
                  <a:schemeClr val="tx2">
                    <a:satMod val="200000"/>
                  </a:schemeClr>
                </a:solidFill>
              </a:rPr>
              <a:t>ZVEZDE IN OZVEZDJA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6DECE16-1071-4A89-BFE1-B0273CBB8F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06849638-7D7C-4654-80EF-2761F4C3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610918">
            <a:off x="671513" y="1041400"/>
            <a:ext cx="7680325" cy="23256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8000" dirty="0">
                <a:solidFill>
                  <a:schemeClr val="tx2">
                    <a:satMod val="200000"/>
                  </a:schemeClr>
                </a:solidFill>
              </a:rPr>
              <a:t>KAJ SO KOMETI?</a:t>
            </a:r>
          </a:p>
        </p:txBody>
      </p:sp>
      <p:pic>
        <p:nvPicPr>
          <p:cNvPr id="28674" name="Picture 2" descr="C:\Users\Ramadan\Desktop\851560_147663595415904_2055318852_n-2.png">
            <a:extLst>
              <a:ext uri="{FF2B5EF4-FFF2-40B4-BE49-F238E27FC236}">
                <a16:creationId xmlns:a16="http://schemas.microsoft.com/office/drawing/2014/main" id="{C893C075-FA4E-452D-BF93-437771FFF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5793">
            <a:off x="4541838" y="2733675"/>
            <a:ext cx="3302000" cy="303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94B29870-3044-4E1F-A1D2-7DDFDB987F98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 rot="20665524">
            <a:off x="538163" y="773113"/>
            <a:ext cx="7680325" cy="4724400"/>
          </a:xfrm>
        </p:spPr>
        <p:txBody>
          <a:bodyPr/>
          <a:lstStyle/>
          <a:p>
            <a:r>
              <a:rPr lang="sl-SI" altLang="sl-SI" sz="3200"/>
              <a:t>so eni najveličastnejših pojavov na nebu. Komet ali zvezda repatica je majhno zamrznjeno nebesno telo. Ko zaidejo v bližino Sonca,jih vidimo kot svetle krogle z repom. Nekateri se vračajo,drugi nas obiščejo le enkrat.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20FC13B-BED1-46F3-BC81-BEE4ABD72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945991">
            <a:off x="55563" y="-301625"/>
            <a:ext cx="7518400" cy="13128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>
                <a:solidFill>
                  <a:srgbClr val="FF0000"/>
                </a:solidFill>
              </a:rPr>
              <a:t>Kometi</a:t>
            </a:r>
          </a:p>
        </p:txBody>
      </p:sp>
      <p:pic>
        <p:nvPicPr>
          <p:cNvPr id="29698" name="Picture 2" descr="C:\Users\Ramadan\Desktop\imgres.jpg">
            <a:extLst>
              <a:ext uri="{FF2B5EF4-FFF2-40B4-BE49-F238E27FC236}">
                <a16:creationId xmlns:a16="http://schemas.microsoft.com/office/drawing/2014/main" id="{62048130-9577-4046-9DE7-BF13A83B3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42001">
            <a:off x="3627438" y="3600450"/>
            <a:ext cx="4999037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1D101018-2D63-4D99-B919-4DCCB851A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668193">
            <a:off x="828675" y="1052513"/>
            <a:ext cx="7680325" cy="21923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7200" dirty="0">
                <a:solidFill>
                  <a:schemeClr val="tx2">
                    <a:satMod val="200000"/>
                  </a:schemeClr>
                </a:solidFill>
              </a:rPr>
              <a:t>KAJ SO METEORJI?</a:t>
            </a:r>
          </a:p>
        </p:txBody>
      </p:sp>
      <p:pic>
        <p:nvPicPr>
          <p:cNvPr id="30723" name="Picture 3" descr="C:\Users\Ramadan\Desktop\851560_147663595415904_2055318852_n-2.png">
            <a:extLst>
              <a:ext uri="{FF2B5EF4-FFF2-40B4-BE49-F238E27FC236}">
                <a16:creationId xmlns:a16="http://schemas.microsoft.com/office/drawing/2014/main" id="{E3FFB969-5370-4EFD-A401-F30592F7C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3747">
            <a:off x="4286250" y="3143250"/>
            <a:ext cx="3071813" cy="282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1B642369-557B-4C01-9928-3DA0B064E54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 rot="20901539">
            <a:off x="611188" y="1084263"/>
            <a:ext cx="7681912" cy="4724400"/>
          </a:xfrm>
        </p:spPr>
        <p:txBody>
          <a:bodyPr/>
          <a:lstStyle/>
          <a:p>
            <a:r>
              <a:rPr lang="sl-SI" altLang="sl-SI" sz="2400"/>
              <a:t>so manjša telesa,ki zaidejo v bližino Zemlje in ob vstopu v ozračje zažarijo. Večinoma v ozračju razpadejo in zgorijo,včasih pa ostanki padejo na tla. Kose,ki dosežejo površje,imenujemo </a:t>
            </a:r>
            <a:r>
              <a:rPr lang="sl-SI" altLang="sl-SI" sz="2400">
                <a:solidFill>
                  <a:srgbClr val="FF0000"/>
                </a:solidFill>
              </a:rPr>
              <a:t>meteoriti</a:t>
            </a:r>
            <a:r>
              <a:rPr lang="sl-SI" altLang="sl-SI" sz="2400"/>
              <a:t>. Večji kosi ustvarijo </a:t>
            </a:r>
            <a:r>
              <a:rPr lang="sl-SI" altLang="sl-SI" sz="2400" b="1"/>
              <a:t>krater</a:t>
            </a:r>
            <a:r>
              <a:rPr lang="sl-SI" altLang="sl-SI" sz="2400"/>
              <a:t>.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35313C55-0D83-4AA9-99BF-6023EE529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320097">
            <a:off x="244475" y="25400"/>
            <a:ext cx="7680325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800" dirty="0">
                <a:solidFill>
                  <a:srgbClr val="FF0000"/>
                </a:solidFill>
              </a:rPr>
              <a:t>Meteorji</a:t>
            </a:r>
          </a:p>
        </p:txBody>
      </p:sp>
      <p:pic>
        <p:nvPicPr>
          <p:cNvPr id="31746" name="Picture 2" descr="C:\Users\Ramadan\Desktop\meteor.jpg">
            <a:extLst>
              <a:ext uri="{FF2B5EF4-FFF2-40B4-BE49-F238E27FC236}">
                <a16:creationId xmlns:a16="http://schemas.microsoft.com/office/drawing/2014/main" id="{3207C483-D7F8-4ABE-A9A2-B942EF0FB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04202">
            <a:off x="5033963" y="2868613"/>
            <a:ext cx="3124200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F6AF2FDA-5E3A-4832-AD15-D3131E0A142F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 rot="21375344">
            <a:off x="360363" y="1389063"/>
            <a:ext cx="7680325" cy="4724400"/>
          </a:xfrm>
        </p:spPr>
        <p:txBody>
          <a:bodyPr/>
          <a:lstStyle/>
          <a:p>
            <a:r>
              <a:rPr lang="sl-SI" altLang="sl-SI" sz="3200"/>
              <a:t>-Astronom: Znanstvenik,ki se ukvarja s proučevanjem vesolja.</a:t>
            </a:r>
          </a:p>
          <a:p>
            <a:r>
              <a:rPr lang="sl-SI" altLang="sl-SI" sz="3200"/>
              <a:t>-Meglice: Oblaki prašne in plinaste snovi v vesolju.</a:t>
            </a:r>
          </a:p>
          <a:p>
            <a:r>
              <a:rPr lang="sl-SI" altLang="sl-SI" sz="3200"/>
              <a:t>-Jedrska reakcija: Reakcija med atomskimi jedri, pri čemer se sprosti veliko energije.</a:t>
            </a:r>
          </a:p>
          <a:p>
            <a:r>
              <a:rPr lang="sl-SI" altLang="sl-SI" sz="3200"/>
              <a:t>-Krater: Krožna jama,ki nastane ob padcu meteorita.</a:t>
            </a:r>
            <a:endParaRPr lang="sl-SI" altLang="sl-SI" sz="280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FDD87648-E1D8-4C31-8114-80BEA3225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23223">
            <a:off x="1463675" y="285750"/>
            <a:ext cx="7680325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600" dirty="0">
                <a:solidFill>
                  <a:schemeClr val="tx2">
                    <a:satMod val="200000"/>
                  </a:schemeClr>
                </a:solidFill>
              </a:rPr>
              <a:t>SLOVAR: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D0FF33-7358-4666-BCD3-726501FCD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78433">
            <a:off x="700088" y="2633663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11500" dirty="0">
                <a:solidFill>
                  <a:schemeClr val="tx2">
                    <a:satMod val="200000"/>
                  </a:schemeClr>
                </a:solidFill>
              </a:rPr>
              <a:t>VPRAŠANJA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4F260A-3D67-47F2-93E3-133AC9103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480169">
            <a:off x="0" y="512763"/>
            <a:ext cx="91440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600" dirty="0">
                <a:solidFill>
                  <a:schemeClr val="tx2">
                    <a:satMod val="200000"/>
                  </a:schemeClr>
                </a:solidFill>
              </a:rPr>
              <a:t>KAJ ODDAJAJO ZVEZDE?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5D09FDB5-89C6-4B52-AA53-CD817064FFD2}"/>
              </a:ext>
            </a:extLst>
          </p:cNvPr>
          <p:cNvSpPr txBox="1">
            <a:spLocks noChangeArrowheads="1"/>
          </p:cNvSpPr>
          <p:nvPr/>
        </p:nvSpPr>
        <p:spPr bwMode="auto">
          <a:xfrm rot="990670">
            <a:off x="0" y="2714625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 sz="3600"/>
              <a:t>ZVEZDE ODDAJAJO SVETLOBO IN ENERGIJO. </a:t>
            </a:r>
          </a:p>
        </p:txBody>
      </p:sp>
      <p:pic>
        <p:nvPicPr>
          <p:cNvPr id="1026" name="Picture 2" descr="C:\Users\Ramadan\Desktop\imgres.jpg">
            <a:extLst>
              <a:ext uri="{FF2B5EF4-FFF2-40B4-BE49-F238E27FC236}">
                <a16:creationId xmlns:a16="http://schemas.microsoft.com/office/drawing/2014/main" id="{CA1C9E9C-064D-4CED-A665-04DC62DDDD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9875">
            <a:off x="1106488" y="3005138"/>
            <a:ext cx="3349625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D8EC9F66-4043-47A7-A49F-8E059FC938B1}"/>
              </a:ext>
            </a:extLst>
          </p:cNvPr>
          <p:cNvSpPr txBox="1">
            <a:spLocks noChangeArrowheads="1"/>
          </p:cNvSpPr>
          <p:nvPr/>
        </p:nvSpPr>
        <p:spPr bwMode="auto">
          <a:xfrm rot="787448">
            <a:off x="1169988" y="5389563"/>
            <a:ext cx="35004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 sz="3600"/>
              <a:t>Svetloba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C2BC48-8280-4BED-BC2B-19E84728D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587428">
            <a:off x="249238" y="768350"/>
            <a:ext cx="9144000" cy="1203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800" dirty="0">
                <a:solidFill>
                  <a:schemeClr val="tx2">
                    <a:satMod val="200000"/>
                  </a:schemeClr>
                </a:solidFill>
              </a:rPr>
              <a:t>KATERA ZVEZDA NAM JE NAJSVETLEJŠA IN NAJBLIŽJA?</a:t>
            </a: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3FBCBE98-90E4-4C42-A962-A2F655DA8195}"/>
              </a:ext>
            </a:extLst>
          </p:cNvPr>
          <p:cNvSpPr txBox="1">
            <a:spLocks noChangeArrowheads="1"/>
          </p:cNvSpPr>
          <p:nvPr/>
        </p:nvSpPr>
        <p:spPr bwMode="auto">
          <a:xfrm rot="630564">
            <a:off x="307975" y="2897188"/>
            <a:ext cx="9144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 sz="3200"/>
              <a:t>NAJSVETLEJŠA IN NAJBLIŽJA ZVEZDA NAM JE SONCE.</a:t>
            </a:r>
          </a:p>
        </p:txBody>
      </p:sp>
      <p:pic>
        <p:nvPicPr>
          <p:cNvPr id="4" name="Picture 5" descr="C:\Users\Ramadan\Desktop\imgres.jpg">
            <a:extLst>
              <a:ext uri="{FF2B5EF4-FFF2-40B4-BE49-F238E27FC236}">
                <a16:creationId xmlns:a16="http://schemas.microsoft.com/office/drawing/2014/main" id="{1DC05703-161F-422E-87A2-EA514E025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62363">
            <a:off x="401281" y="4052489"/>
            <a:ext cx="3431952" cy="25739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5BB36A-0664-4FA1-A9D2-80BCCF895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 dirty="0">
                <a:solidFill>
                  <a:schemeClr val="tx2">
                    <a:satMod val="200000"/>
                  </a:schemeClr>
                </a:solidFill>
              </a:rPr>
              <a:t>KAKO SE IMENUJE CESTA V KATERI ŽIVIMO MI?</a:t>
            </a: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49FCFB6A-A70F-4C66-AACD-4A3191209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500313"/>
            <a:ext cx="79295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buFontTx/>
              <a:buAutoNum type="alphaLcParenR"/>
            </a:pPr>
            <a:r>
              <a:rPr lang="sl-SI" altLang="sl-SI" sz="2800"/>
              <a:t>Kitajska restavracija</a:t>
            </a:r>
          </a:p>
          <a:p>
            <a:pPr>
              <a:buFontTx/>
              <a:buAutoNum type="alphaLcParenR"/>
            </a:pPr>
            <a:r>
              <a:rPr lang="sl-SI" altLang="sl-SI" sz="2800"/>
              <a:t>Japonska vas</a:t>
            </a:r>
          </a:p>
          <a:p>
            <a:pPr>
              <a:buFontTx/>
              <a:buAutoNum type="alphaLcParenR"/>
            </a:pPr>
            <a:r>
              <a:rPr lang="sl-SI" altLang="sl-SI" sz="2800"/>
              <a:t>Rimska cesta </a:t>
            </a:r>
          </a:p>
          <a:p>
            <a:pPr>
              <a:buFontTx/>
              <a:buAutoNum type="alphaLcParenR"/>
            </a:pPr>
            <a:r>
              <a:rPr lang="sl-SI" altLang="sl-SI" sz="2800"/>
              <a:t>Kitajska cesta</a:t>
            </a:r>
          </a:p>
        </p:txBody>
      </p:sp>
      <p:pic>
        <p:nvPicPr>
          <p:cNvPr id="7" name="Picture 5" descr="C:\Users\Ramadan\Desktop\imgres.jpg">
            <a:extLst>
              <a:ext uri="{FF2B5EF4-FFF2-40B4-BE49-F238E27FC236}">
                <a16:creationId xmlns:a16="http://schemas.microsoft.com/office/drawing/2014/main" id="{70BF74F6-41E9-46F1-BD3C-6D97434F2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58166">
            <a:off x="5320429" y="2936419"/>
            <a:ext cx="2790854" cy="3305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1F0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1F0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slov 1">
            <a:extLst>
              <a:ext uri="{FF2B5EF4-FFF2-40B4-BE49-F238E27FC236}">
                <a16:creationId xmlns:a16="http://schemas.microsoft.com/office/drawing/2014/main" id="{1B427B28-87EB-4419-8680-D930CAE61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417913">
            <a:off x="914400" y="512064"/>
            <a:ext cx="7772400" cy="914400"/>
          </a:xfrm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Left"/>
            <a:lightRig rig="threePt" dir="t"/>
          </a:scene3d>
          <a:sp3d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>
                <a:solidFill>
                  <a:schemeClr val="tx2">
                    <a:satMod val="200000"/>
                  </a:schemeClr>
                </a:solidFill>
              </a:rPr>
              <a:t>KAKO ŠE DRUGAČE REČEMO KOMETU?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A0E54FC-4702-4AEF-9ECB-3D9097FA2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2286000"/>
            <a:ext cx="7772400" cy="4572000"/>
          </a:xfrm>
        </p:spPr>
        <p:txBody>
          <a:bodyPr/>
          <a:lstStyle/>
          <a:p>
            <a:pPr marL="582613" indent="-514350">
              <a:buFont typeface="Wingdings" panose="05000000000000000000" pitchFamily="2" charset="2"/>
              <a:buAutoNum type="alphaLcParenR"/>
            </a:pPr>
            <a:r>
              <a:rPr lang="sl-SI" altLang="sl-SI" sz="3600"/>
              <a:t>Jabolka</a:t>
            </a:r>
          </a:p>
          <a:p>
            <a:pPr marL="582613" indent="-514350">
              <a:buFont typeface="Wingdings" panose="05000000000000000000" pitchFamily="2" charset="2"/>
              <a:buAutoNum type="alphaLcParenR"/>
            </a:pPr>
            <a:r>
              <a:rPr lang="sl-SI" altLang="sl-SI" sz="3600"/>
              <a:t>Planet</a:t>
            </a:r>
          </a:p>
          <a:p>
            <a:pPr marL="582613" indent="-514350">
              <a:buFont typeface="Wingdings" panose="05000000000000000000" pitchFamily="2" charset="2"/>
              <a:buAutoNum type="alphaLcParenR"/>
            </a:pPr>
            <a:r>
              <a:rPr lang="sl-SI" altLang="sl-SI" sz="3600"/>
              <a:t>Zvezda repatica</a:t>
            </a:r>
          </a:p>
          <a:p>
            <a:pPr marL="582613" indent="-514350">
              <a:buFont typeface="Wingdings" panose="05000000000000000000" pitchFamily="2" charset="2"/>
              <a:buAutoNum type="alphaLcParenR"/>
            </a:pPr>
            <a:r>
              <a:rPr lang="sl-SI" altLang="sl-SI" sz="3600"/>
              <a:t>Oblak</a:t>
            </a:r>
          </a:p>
          <a:p>
            <a:pPr marL="582613" indent="-514350">
              <a:buFont typeface="Wingdings" panose="05000000000000000000" pitchFamily="2" charset="2"/>
              <a:buAutoNum type="alphaLcParenR"/>
            </a:pPr>
            <a:r>
              <a:rPr lang="sl-SI" altLang="sl-SI" sz="3600"/>
              <a:t>Hiša</a:t>
            </a:r>
          </a:p>
          <a:p>
            <a:pPr marL="582613" indent="-514350">
              <a:buFont typeface="Wingdings" panose="05000000000000000000" pitchFamily="2" charset="2"/>
              <a:buAutoNum type="alphaLcParenR"/>
            </a:pPr>
            <a:r>
              <a:rPr lang="sl-SI" altLang="sl-SI" sz="3600"/>
              <a:t>Stol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22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A8D9BCB5-7D6E-4C7B-8B25-B4B935550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130246">
            <a:off x="141288" y="1752600"/>
            <a:ext cx="97155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9600" dirty="0">
                <a:solidFill>
                  <a:schemeClr val="tx2">
                    <a:satMod val="200000"/>
                  </a:schemeClr>
                </a:solidFill>
              </a:rPr>
              <a:t>KAJ JE ZVEZDA?</a:t>
            </a:r>
          </a:p>
        </p:txBody>
      </p:sp>
      <p:pic>
        <p:nvPicPr>
          <p:cNvPr id="24578" name="Picture 2" descr="C:\Users\Ramadan\Desktop\851560_147663595415904_2055318852_n-2.png">
            <a:extLst>
              <a:ext uri="{FF2B5EF4-FFF2-40B4-BE49-F238E27FC236}">
                <a16:creationId xmlns:a16="http://schemas.microsoft.com/office/drawing/2014/main" id="{7D047F86-34A6-474C-824A-CC7BE0B55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628209">
            <a:off x="5286375" y="3500438"/>
            <a:ext cx="2857500" cy="2628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ED9E73-DB13-47A6-BEBF-3B2365A49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967806">
            <a:off x="0" y="512763"/>
            <a:ext cx="91440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800" dirty="0">
                <a:solidFill>
                  <a:schemeClr val="tx2">
                    <a:satMod val="200000"/>
                  </a:schemeClr>
                </a:solidFill>
              </a:rPr>
              <a:t>KAJ SE ZGODI Z METEORJI,KI ZAIDEJO V BLIŽINO ZEMLJE? </a:t>
            </a: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8CECF627-764D-44CF-A54D-89D606564386}"/>
              </a:ext>
            </a:extLst>
          </p:cNvPr>
          <p:cNvSpPr txBox="1">
            <a:spLocks noChangeArrowheads="1"/>
          </p:cNvSpPr>
          <p:nvPr/>
        </p:nvSpPr>
        <p:spPr bwMode="auto">
          <a:xfrm rot="-399279">
            <a:off x="428625" y="3071813"/>
            <a:ext cx="8001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 sz="4000"/>
              <a:t>OB VSTOPU V OZRAČJE  ZAŽARIJO.</a:t>
            </a:r>
          </a:p>
        </p:txBody>
      </p:sp>
      <p:pic>
        <p:nvPicPr>
          <p:cNvPr id="4" name="Picture 2" descr="C:\Users\Ramadan\Desktop\meteor.jpg">
            <a:extLst>
              <a:ext uri="{FF2B5EF4-FFF2-40B4-BE49-F238E27FC236}">
                <a16:creationId xmlns:a16="http://schemas.microsoft.com/office/drawing/2014/main" id="{C654BEA2-CB22-44DB-862B-C3846863C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04202">
            <a:off x="3176588" y="4338638"/>
            <a:ext cx="3124200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50A640-A473-4A71-B316-0BAFBCE2B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32027">
            <a:off x="914400" y="512763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600" dirty="0">
                <a:solidFill>
                  <a:schemeClr val="tx2">
                    <a:satMod val="200000"/>
                  </a:schemeClr>
                </a:solidFill>
              </a:rPr>
              <a:t>KDO JE ASTRONOM?</a:t>
            </a:r>
          </a:p>
        </p:txBody>
      </p:sp>
      <p:sp>
        <p:nvSpPr>
          <p:cNvPr id="5" name="Ograda vsebine 4">
            <a:extLst>
              <a:ext uri="{FF2B5EF4-FFF2-40B4-BE49-F238E27FC236}">
                <a16:creationId xmlns:a16="http://schemas.microsoft.com/office/drawing/2014/main" id="{5B213377-03E8-430C-82B0-F23FEC626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000250"/>
            <a:ext cx="77724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a) Znanstvenik,ki se ukvarja s proučevanjem elektrike.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b) Znanstvenik,ki se ukvarja s proučevanjem vesolja.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c) Znanstvenik,ki se ukvarja s proučevanjem dreves.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d) Znanstvenik,ki se ukvarja s proučevanjem salame.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02E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02E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6A70BF-7608-46C2-A112-89844DDE2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364940">
            <a:off x="914400" y="512763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7200" dirty="0">
                <a:solidFill>
                  <a:schemeClr val="tx2">
                    <a:satMod val="200000"/>
                  </a:schemeClr>
                </a:solidFill>
              </a:rPr>
              <a:t>KAJ JE KRATER?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600DAD4-21A8-43DF-BA22-902956B0B685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1246661">
            <a:off x="674688" y="1962150"/>
            <a:ext cx="8015287" cy="4572000"/>
          </a:xfrm>
        </p:spPr>
        <p:txBody>
          <a:bodyPr/>
          <a:lstStyle/>
          <a:p>
            <a:pPr marL="582613" indent="-514350">
              <a:buFont typeface="Wingdings" panose="05000000000000000000" pitchFamily="2" charset="2"/>
              <a:buAutoNum type="alphaLcParenR"/>
            </a:pPr>
            <a:r>
              <a:rPr lang="sl-SI" altLang="sl-SI" sz="3200"/>
              <a:t>Krožna jama,ki nastane ob padcu stola.</a:t>
            </a:r>
          </a:p>
          <a:p>
            <a:pPr marL="582613" indent="-514350">
              <a:buFont typeface="Wingdings" panose="05000000000000000000" pitchFamily="2" charset="2"/>
              <a:buAutoNum type="alphaLcParenR"/>
            </a:pPr>
            <a:r>
              <a:rPr lang="sl-SI" altLang="sl-SI" sz="3200"/>
              <a:t>Krožna jama,ki nastane ob padcu človeka.</a:t>
            </a:r>
          </a:p>
          <a:p>
            <a:pPr marL="582613" indent="-514350">
              <a:buFont typeface="Wingdings" panose="05000000000000000000" pitchFamily="2" charset="2"/>
              <a:buAutoNum type="alphaLcParenR"/>
            </a:pPr>
            <a:r>
              <a:rPr lang="sl-SI" altLang="sl-SI" sz="3200"/>
              <a:t> Krožna jama,ki nastane ob padcu mravlje.</a:t>
            </a:r>
          </a:p>
          <a:p>
            <a:pPr marL="582613" indent="-514350">
              <a:buFont typeface="Wingdings" panose="05000000000000000000" pitchFamily="2" charset="2"/>
              <a:buAutoNum type="alphaLcParenR"/>
            </a:pPr>
            <a:r>
              <a:rPr lang="sl-SI" altLang="sl-SI" sz="3200"/>
              <a:t> Krožna jama,ki nastane ob padcu meteorita.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1F0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DB1F0B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F26FA7F3-1F07-4998-8085-DF2E836FC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934426">
            <a:off x="822325" y="720725"/>
            <a:ext cx="7680325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600" dirty="0">
                <a:solidFill>
                  <a:schemeClr val="tx2">
                    <a:satMod val="200000"/>
                  </a:schemeClr>
                </a:solidFill>
              </a:rPr>
              <a:t>HVALA ZA OGLED!</a:t>
            </a:r>
          </a:p>
        </p:txBody>
      </p:sp>
      <p:pic>
        <p:nvPicPr>
          <p:cNvPr id="33794" name="Picture 2" descr="C:\Users\Ramadan\Desktop\imgres.jpg">
            <a:extLst>
              <a:ext uri="{FF2B5EF4-FFF2-40B4-BE49-F238E27FC236}">
                <a16:creationId xmlns:a16="http://schemas.microsoft.com/office/drawing/2014/main" id="{EC1889B3-CF06-43F3-851C-0202E8AFC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97305">
            <a:off x="4049713" y="2478088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2935E9B2-5E50-4755-B313-5AF87277060E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 rot="21352769">
            <a:off x="352425" y="1052513"/>
            <a:ext cx="7680325" cy="5135562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sl-SI" sz="2800" dirty="0"/>
              <a:t>so velike,zelo segrete plinaste krogle. Oddajajo svetlobo in energijo,ki se v njihovi notranjosti sprošča ob jedrskih reakcijah. Na nebu so vidne kot različno svetle pike.</a:t>
            </a:r>
          </a:p>
          <a:p>
            <a:pPr marL="41148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sl-SI" sz="2800" dirty="0"/>
              <a:t>Nam najbližja in najsvetlejša</a:t>
            </a:r>
          </a:p>
          <a:p>
            <a:pPr marL="41148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sl-SI" sz="2800" dirty="0"/>
              <a:t>zvezda je Sonce.</a:t>
            </a:r>
          </a:p>
          <a:p>
            <a:pPr marL="41148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sl-SI" sz="2800" dirty="0"/>
          </a:p>
          <a:p>
            <a:pPr marL="41148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endParaRPr lang="sl-SI" dirty="0"/>
          </a:p>
        </p:txBody>
      </p:sp>
      <p:sp>
        <p:nvSpPr>
          <p:cNvPr id="14339" name="Naslov 2">
            <a:extLst>
              <a:ext uri="{FF2B5EF4-FFF2-40B4-BE49-F238E27FC236}">
                <a16:creationId xmlns:a16="http://schemas.microsoft.com/office/drawing/2014/main" id="{F045FCA9-015A-4278-A5DB-619E5FF74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42019">
            <a:off x="352425" y="228600"/>
            <a:ext cx="7680325" cy="8239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  <a:cs typeface="Tunga" pitchFamily="34" charset="0"/>
              </a:rPr>
              <a:t>Zvezde</a:t>
            </a:r>
          </a:p>
        </p:txBody>
      </p:sp>
      <p:pic>
        <p:nvPicPr>
          <p:cNvPr id="14340" name="Picture 3" descr="Slika:Sun920607.jpg">
            <a:hlinkClick r:id="rId2"/>
            <a:extLst>
              <a:ext uri="{FF2B5EF4-FFF2-40B4-BE49-F238E27FC236}">
                <a16:creationId xmlns:a16="http://schemas.microsoft.com/office/drawing/2014/main" id="{7D8EC68B-EA23-428A-A4CA-6BAD5E22A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9975" y="2571744"/>
            <a:ext cx="4264025" cy="3197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341" name="Picture 5" descr="C:\Users\Ramadan\Desktop\imgres.jpg">
            <a:extLst>
              <a:ext uri="{FF2B5EF4-FFF2-40B4-BE49-F238E27FC236}">
                <a16:creationId xmlns:a16="http://schemas.microsoft.com/office/drawing/2014/main" id="{9B850FD3-677F-4C1D-986A-53C50547E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062363">
            <a:off x="429121" y="4407790"/>
            <a:ext cx="3000396" cy="22502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B9A7E172-D77C-47DF-95B3-3315AE878058}"/>
              </a:ext>
            </a:extLst>
          </p:cNvPr>
          <p:cNvSpPr txBox="1">
            <a:spLocks noChangeArrowheads="1"/>
          </p:cNvSpPr>
          <p:nvPr/>
        </p:nvSpPr>
        <p:spPr bwMode="auto">
          <a:xfrm rot="-1462572">
            <a:off x="6702425" y="5475288"/>
            <a:ext cx="24288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 sz="3200"/>
              <a:t>Zvezda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53861644-4B20-4DF7-8136-813172FC7C76}"/>
              </a:ext>
            </a:extLst>
          </p:cNvPr>
          <p:cNvSpPr txBox="1">
            <a:spLocks noChangeArrowheads="1"/>
          </p:cNvSpPr>
          <p:nvPr/>
        </p:nvSpPr>
        <p:spPr bwMode="auto">
          <a:xfrm rot="-445642">
            <a:off x="3241675" y="5899150"/>
            <a:ext cx="1785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 sz="2800"/>
              <a:t>Sonce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6B8CB0E9-FBAB-480E-BF49-24EE5E659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501542">
            <a:off x="63500" y="1695450"/>
            <a:ext cx="91440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8800" dirty="0">
                <a:solidFill>
                  <a:schemeClr val="tx2">
                    <a:satMod val="200000"/>
                  </a:schemeClr>
                </a:solidFill>
              </a:rPr>
              <a:t>KAJ JE OZVEZDJE?</a:t>
            </a:r>
          </a:p>
        </p:txBody>
      </p:sp>
      <p:pic>
        <p:nvPicPr>
          <p:cNvPr id="25602" name="Picture 2" descr="C:\Users\Ramadan\Desktop\851560_147663595415904_2055318852_n-2.png">
            <a:extLst>
              <a:ext uri="{FF2B5EF4-FFF2-40B4-BE49-F238E27FC236}">
                <a16:creationId xmlns:a16="http://schemas.microsoft.com/office/drawing/2014/main" id="{4019DB46-AD32-4BCE-967D-61CDD8BD8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7892">
            <a:off x="5545138" y="4027488"/>
            <a:ext cx="28860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C324D5E3-103D-480F-B163-36C13A5EA6A2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 rot="20985565">
            <a:off x="358775" y="644525"/>
            <a:ext cx="7680325" cy="4724400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sl-SI" sz="2800" dirty="0"/>
              <a:t>Ozvezdje je skupina zvezd, ki so navidezno zvezane druga z drugo v posebno podobo. Večina zvezd, ki jih vidimo ni povezanih med seboj, lahko pa ležijo skupaj na nebesni krogli nočnega neba. </a:t>
            </a:r>
          </a:p>
        </p:txBody>
      </p:sp>
      <p:sp>
        <p:nvSpPr>
          <p:cNvPr id="15363" name="Naslov 2">
            <a:extLst>
              <a:ext uri="{FF2B5EF4-FFF2-40B4-BE49-F238E27FC236}">
                <a16:creationId xmlns:a16="http://schemas.microsoft.com/office/drawing/2014/main" id="{8497ED84-16EC-44DF-82F5-9643A3C2B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898445">
            <a:off x="28575" y="-304800"/>
            <a:ext cx="7680325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satMod val="200000"/>
                  </a:schemeClr>
                </a:solidFill>
                <a:cs typeface="Tunga" pitchFamily="34" charset="0"/>
              </a:rPr>
              <a:t>Ozvezdje</a:t>
            </a:r>
          </a:p>
        </p:txBody>
      </p:sp>
      <p:pic>
        <p:nvPicPr>
          <p:cNvPr id="15365" name="Picture 5" descr="C:\Users\Ramadan\Desktop\poletje_summer.gif">
            <a:extLst>
              <a:ext uri="{FF2B5EF4-FFF2-40B4-BE49-F238E27FC236}">
                <a16:creationId xmlns:a16="http://schemas.microsoft.com/office/drawing/2014/main" id="{F6138EB4-EBBC-45A0-B97B-8EA51887F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53215">
            <a:off x="3325732" y="2094443"/>
            <a:ext cx="5972178" cy="40427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53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5ED22F94-0C70-427C-969A-97B636FEABF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 rot="21054462">
            <a:off x="325438" y="577850"/>
            <a:ext cx="7680325" cy="4724400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sl-SI" sz="2800" dirty="0"/>
              <a:t>Orion je ozvezdje, ki je pozimi vidno na  velikem delu južnega neba. Zvezda na Orionovi levi rami </a:t>
            </a:r>
            <a:r>
              <a:rPr lang="sl-SI" sz="2800" dirty="0" err="1"/>
              <a:t>Betelgeza</a:t>
            </a:r>
            <a:r>
              <a:rPr lang="sl-SI" sz="2800" dirty="0"/>
              <a:t> je </a:t>
            </a:r>
            <a:r>
              <a:rPr lang="sl-SI" sz="2800" dirty="0" err="1"/>
              <a:t>supergigant</a:t>
            </a:r>
            <a:r>
              <a:rPr lang="sl-SI" sz="2800" dirty="0"/>
              <a:t> - zvezda </a:t>
            </a:r>
            <a:r>
              <a:rPr lang="sl-SI" sz="2800" dirty="0" err="1"/>
              <a:t>nadvelikanka</a:t>
            </a:r>
            <a:r>
              <a:rPr lang="sl-SI" sz="2800" dirty="0"/>
              <a:t>. Njen premer je 540-krat večji od našega Sonca in sveti 2900-krat močneje kot naše Sonce.</a:t>
            </a:r>
          </a:p>
        </p:txBody>
      </p:sp>
      <p:sp>
        <p:nvSpPr>
          <p:cNvPr id="20483" name="Naslov 2">
            <a:extLst>
              <a:ext uri="{FF2B5EF4-FFF2-40B4-BE49-F238E27FC236}">
                <a16:creationId xmlns:a16="http://schemas.microsoft.com/office/drawing/2014/main" id="{594C5431-D486-431C-98EF-DBA09AD96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41058">
            <a:off x="249238" y="-246063"/>
            <a:ext cx="7680325" cy="106680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>
                <a:solidFill>
                  <a:schemeClr val="tx2">
                    <a:satMod val="200000"/>
                  </a:schemeClr>
                </a:solidFill>
                <a:cs typeface="Tunga" pitchFamily="34" charset="0"/>
              </a:rPr>
              <a:t>Orion</a:t>
            </a:r>
          </a:p>
        </p:txBody>
      </p:sp>
      <p:pic>
        <p:nvPicPr>
          <p:cNvPr id="20484" name="Picture 2" descr="http://theboldcorsicanflame.files.wordpress.com/2011/01/orion.jpg">
            <a:extLst>
              <a:ext uri="{FF2B5EF4-FFF2-40B4-BE49-F238E27FC236}">
                <a16:creationId xmlns:a16="http://schemas.microsoft.com/office/drawing/2014/main" id="{3A580453-02C5-4E29-AEF3-A0CE11C20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78972">
            <a:off x="5259388" y="2651125"/>
            <a:ext cx="2925762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04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4261C24E-A9BE-4996-BC23-11866A547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686462">
            <a:off x="506413" y="1117600"/>
            <a:ext cx="86487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7200" dirty="0">
                <a:solidFill>
                  <a:schemeClr val="tx2">
                    <a:satMod val="200000"/>
                  </a:schemeClr>
                </a:solidFill>
              </a:rPr>
              <a:t>KAJ JE GALAKSIJA?</a:t>
            </a:r>
          </a:p>
        </p:txBody>
      </p:sp>
      <p:pic>
        <p:nvPicPr>
          <p:cNvPr id="26626" name="Picture 2" descr="C:\Users\Ramadan\Desktop\851560_147663595415904_2055318852_n-2.png">
            <a:extLst>
              <a:ext uri="{FF2B5EF4-FFF2-40B4-BE49-F238E27FC236}">
                <a16:creationId xmlns:a16="http://schemas.microsoft.com/office/drawing/2014/main" id="{C421D7A8-603C-436A-B791-B696371F8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4885">
            <a:off x="5119688" y="2816225"/>
            <a:ext cx="2928937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E1DA653F-7532-46BE-9425-899E3CCDC59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 rot="21039444">
            <a:off x="617538" y="1163638"/>
            <a:ext cx="7681912" cy="4724400"/>
          </a:xfrm>
        </p:spPr>
        <p:txBody>
          <a:bodyPr/>
          <a:lstStyle/>
          <a:p>
            <a:r>
              <a:rPr lang="sl-SI" altLang="sl-SI" sz="3600"/>
              <a:t>sestavlja tudi po več milijard zvezd. V vesolju naj bi bilo na milijarde galaksij različnih oblik in velikosti.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AF9151A-05E6-49A6-8D94-F23F77EAD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735401">
            <a:off x="950913" y="-533400"/>
            <a:ext cx="7680325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FF0000"/>
                </a:solidFill>
              </a:rPr>
              <a:t>Galaksije</a:t>
            </a:r>
          </a:p>
        </p:txBody>
      </p:sp>
      <p:pic>
        <p:nvPicPr>
          <p:cNvPr id="27650" name="Picture 2" descr="C:\Users\Ramadan\Desktop\imgres.jpg">
            <a:extLst>
              <a:ext uri="{FF2B5EF4-FFF2-40B4-BE49-F238E27FC236}">
                <a16:creationId xmlns:a16="http://schemas.microsoft.com/office/drawing/2014/main" id="{A6A8D0B0-6ED5-4654-8840-621B626ADC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49276">
            <a:off x="3695700" y="2947988"/>
            <a:ext cx="4495800" cy="296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19B25552-3789-434B-8797-E1E225181B85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 rot="21045527">
            <a:off x="588963" y="1300163"/>
            <a:ext cx="7680325" cy="4724400"/>
          </a:xfrm>
        </p:spPr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sl-SI" sz="2800" dirty="0"/>
              <a:t>Mi živimo v galaksiji </a:t>
            </a:r>
            <a:r>
              <a:rPr lang="sl-SI" sz="2800" dirty="0">
                <a:solidFill>
                  <a:srgbClr val="FF0000"/>
                </a:solidFill>
              </a:rPr>
              <a:t>Rimska cesta</a:t>
            </a:r>
            <a:r>
              <a:rPr lang="sl-SI" sz="2800" dirty="0"/>
              <a:t>.</a:t>
            </a:r>
          </a:p>
          <a:p>
            <a:pPr marL="41148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sl-SI" sz="2800" dirty="0"/>
              <a:t>Vidimo jo kot svetel pas,ki se razteza</a:t>
            </a:r>
          </a:p>
          <a:p>
            <a:pPr marL="411480" fontAlgn="auto"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/>
            </a:pPr>
            <a:r>
              <a:rPr lang="sl-SI" sz="2800" dirty="0"/>
              <a:t>čez celotno nebo.</a:t>
            </a:r>
          </a:p>
        </p:txBody>
      </p:sp>
      <p:sp>
        <p:nvSpPr>
          <p:cNvPr id="18435" name="Naslov 2">
            <a:extLst>
              <a:ext uri="{FF2B5EF4-FFF2-40B4-BE49-F238E27FC236}">
                <a16:creationId xmlns:a16="http://schemas.microsoft.com/office/drawing/2014/main" id="{C716A8D0-FB2C-4C08-B088-CB0323FFE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64920">
            <a:off x="608013" y="123825"/>
            <a:ext cx="7680325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800" dirty="0">
                <a:solidFill>
                  <a:schemeClr val="tx2">
                    <a:satMod val="200000"/>
                  </a:schemeClr>
                </a:solidFill>
                <a:cs typeface="Tunga" pitchFamily="34" charset="0"/>
              </a:rPr>
              <a:t>Rimska cesta</a:t>
            </a:r>
          </a:p>
        </p:txBody>
      </p:sp>
      <p:pic>
        <p:nvPicPr>
          <p:cNvPr id="18437" name="Picture 5" descr="C:\Users\Ramadan\Desktop\imgres.jpg">
            <a:extLst>
              <a:ext uri="{FF2B5EF4-FFF2-40B4-BE49-F238E27FC236}">
                <a16:creationId xmlns:a16="http://schemas.microsoft.com/office/drawing/2014/main" id="{1870DA03-3F1C-4C02-9051-37CE59D2E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58166">
            <a:off x="4177421" y="2936418"/>
            <a:ext cx="2790854" cy="3305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500</Words>
  <Application>Microsoft Office PowerPoint</Application>
  <PresentationFormat>On-screen Show (4:3)</PresentationFormat>
  <Paragraphs>62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Consolas</vt:lpstr>
      <vt:lpstr>Corbel</vt:lpstr>
      <vt:lpstr>Wingdings</vt:lpstr>
      <vt:lpstr>Wingdings 2</vt:lpstr>
      <vt:lpstr>Wingdings 3</vt:lpstr>
      <vt:lpstr>Metro</vt:lpstr>
      <vt:lpstr>ZVEZDE IN OZVEZDJA</vt:lpstr>
      <vt:lpstr>KAJ JE ZVEZDA?</vt:lpstr>
      <vt:lpstr>Zvezde</vt:lpstr>
      <vt:lpstr>KAJ JE OZVEZDJE?</vt:lpstr>
      <vt:lpstr>Ozvezdje</vt:lpstr>
      <vt:lpstr>Orion</vt:lpstr>
      <vt:lpstr>KAJ JE GALAKSIJA?</vt:lpstr>
      <vt:lpstr>Galaksije</vt:lpstr>
      <vt:lpstr>Rimska cesta</vt:lpstr>
      <vt:lpstr>KAJ SO KOMETI?</vt:lpstr>
      <vt:lpstr>Kometi</vt:lpstr>
      <vt:lpstr>KAJ SO METEORJI?</vt:lpstr>
      <vt:lpstr>Meteorji</vt:lpstr>
      <vt:lpstr>SLOVAR:</vt:lpstr>
      <vt:lpstr>VPRAŠANJA</vt:lpstr>
      <vt:lpstr>KAJ ODDAJAJO ZVEZDE?</vt:lpstr>
      <vt:lpstr>KATERA ZVEZDA NAM JE NAJSVETLEJŠA IN NAJBLIŽJA?</vt:lpstr>
      <vt:lpstr>KAKO SE IMENUJE CESTA V KATERI ŽIVIMO MI?</vt:lpstr>
      <vt:lpstr>KAKO ŠE DRUGAČE REČEMO KOMETU?</vt:lpstr>
      <vt:lpstr>KAJ SE ZGODI Z METEORJI,KI ZAIDEJO V BLIŽINO ZEMLJE? </vt:lpstr>
      <vt:lpstr>KDO JE ASTRONOM?</vt:lpstr>
      <vt:lpstr>KAJ JE KRATER?</vt:lpstr>
      <vt:lpstr>HVALA ZA OGLED!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2019-05-30T09:26:58Z</dcterms:created>
  <dcterms:modified xsi:type="dcterms:W3CDTF">2019-05-30T09:26:58Z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