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5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60" r:id="rId18"/>
    <p:sldId id="26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0CB3-5945-41FF-92C0-72DB3BB7A1A4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7883-00F3-4111-A6C9-A673169D803C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08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0CB3-5945-41FF-92C0-72DB3BB7A1A4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7883-00F3-4111-A6C9-A673169D80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341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0CB3-5945-41FF-92C0-72DB3BB7A1A4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7883-00F3-4111-A6C9-A673169D80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708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0CB3-5945-41FF-92C0-72DB3BB7A1A4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7883-00F3-4111-A6C9-A673169D80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526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0CB3-5945-41FF-92C0-72DB3BB7A1A4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7883-00F3-4111-A6C9-A673169D803C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90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0CB3-5945-41FF-92C0-72DB3BB7A1A4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7883-00F3-4111-A6C9-A673169D80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982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0CB3-5945-41FF-92C0-72DB3BB7A1A4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7883-00F3-4111-A6C9-A673169D80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10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0CB3-5945-41FF-92C0-72DB3BB7A1A4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7883-00F3-4111-A6C9-A673169D80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529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0CB3-5945-41FF-92C0-72DB3BB7A1A4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7883-00F3-4111-A6C9-A673169D80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713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4FE0CB3-5945-41FF-92C0-72DB3BB7A1A4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127883-00F3-4111-A6C9-A673169D80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182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FE0CB3-5945-41FF-92C0-72DB3BB7A1A4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127883-00F3-4111-A6C9-A673169D80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844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4FE0CB3-5945-41FF-92C0-72DB3BB7A1A4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F127883-00F3-4111-A6C9-A673169D803C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936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9LKAnySua8" TargetMode="External"/><Relationship Id="rId2" Type="http://schemas.openxmlformats.org/officeDocument/2006/relationships/hyperlink" Target="http://www.theplanetstoday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Komet" TargetMode="External"/><Relationship Id="rId2" Type="http://schemas.openxmlformats.org/officeDocument/2006/relationships/hyperlink" Target="https://www.youtube.com/watch?v=X9LKAnySua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larsystem.nasa.gov/planets/compare" TargetMode="External"/><Relationship Id="rId5" Type="http://schemas.openxmlformats.org/officeDocument/2006/relationships/hyperlink" Target="https://images.google.com/" TargetMode="External"/><Relationship Id="rId4" Type="http://schemas.openxmlformats.org/officeDocument/2006/relationships/hyperlink" Target="https://sl.wikipedia.org/wiki/Oson%C4%8Dj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8800" dirty="0"/>
              <a:t>SONČNI SISTEM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4129266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91645"/>
            <a:ext cx="5098804" cy="19892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altLang="sl-SI" sz="2400" dirty="0"/>
              <a:t> na njem  je največja gora v osončju – vulkan Olympus Mons (visok 24km)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 dirty="0"/>
              <a:t> leta 2002 so le 1 meter pod njegovim površjem odkrili veliko količino ledu</a:t>
            </a:r>
          </a:p>
          <a:p>
            <a:endParaRPr lang="sl-SI" dirty="0"/>
          </a:p>
        </p:txBody>
      </p:sp>
      <p:sp>
        <p:nvSpPr>
          <p:cNvPr id="5" name="Rectangle 58" descr="Hubble_Mars-browse"/>
          <p:cNvSpPr>
            <a:spLocks noChangeArrowheads="1"/>
          </p:cNvSpPr>
          <p:nvPr/>
        </p:nvSpPr>
        <p:spPr bwMode="auto">
          <a:xfrm>
            <a:off x="6400800" y="1737360"/>
            <a:ext cx="4900684" cy="4199416"/>
          </a:xfrm>
          <a:prstGeom prst="rect">
            <a:avLst/>
          </a:prstGeom>
          <a:blipFill dpi="0" rotWithShape="1">
            <a:blip r:embed="rId2"/>
            <a:srcRect/>
            <a:stretch>
              <a:fillRect r="-6343"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dirty="0"/>
          </a:p>
        </p:txBody>
      </p:sp>
      <p:graphicFrame>
        <p:nvGraphicFramePr>
          <p:cNvPr id="6" name="Group 1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491352"/>
              </p:ext>
            </p:extLst>
          </p:nvPr>
        </p:nvGraphicFramePr>
        <p:xfrm>
          <a:off x="1097280" y="4644788"/>
          <a:ext cx="8229600" cy="165024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11161864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7924022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93080717"/>
                    </a:ext>
                  </a:extLst>
                </a:gridCol>
                <a:gridCol w="2406650">
                  <a:extLst>
                    <a:ext uri="{9D8B030D-6E8A-4147-A177-3AD203B41FA5}">
                      <a16:colId xmlns:a16="http://schemas.microsoft.com/office/drawing/2014/main" val="1455162412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4196394719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2498446825"/>
                    </a:ext>
                  </a:extLst>
                </a:gridCol>
              </a:tblGrid>
              <a:tr h="10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oddaljenost od Sonca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obhodni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vrtilni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volumen : volumen Zemlje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št. lun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temperatura površja min/max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137064"/>
                  </a:ext>
                </a:extLst>
              </a:tr>
              <a:tr h="6422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1,524 AE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1,88 let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24,62 ur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0,15 : 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-87/-5</a:t>
                      </a:r>
                      <a:r>
                        <a:rPr kumimoji="0" lang="en-US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</a:t>
                      </a:r>
                      <a:r>
                        <a:rPr kumimoji="0" lang="sl-SI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en-US" alt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336699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017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321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ZUNANJI PLANETI ALI PLINSKI ORJAKI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01" y="2019870"/>
            <a:ext cx="9138157" cy="3973640"/>
          </a:xfrm>
        </p:spPr>
      </p:pic>
      <p:sp>
        <p:nvSpPr>
          <p:cNvPr id="6" name="TextBox 5"/>
          <p:cNvSpPr txBox="1"/>
          <p:nvPr/>
        </p:nvSpPr>
        <p:spPr>
          <a:xfrm>
            <a:off x="1766019" y="5322627"/>
            <a:ext cx="8720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                   JUPITER                                     SATURN                      URAN           NEPTUN</a:t>
            </a:r>
          </a:p>
        </p:txBody>
      </p:sp>
    </p:spTree>
    <p:extLst>
      <p:ext uri="{BB962C8B-B14F-4D97-AF65-F5344CB8AC3E}">
        <p14:creationId xmlns:p14="http://schemas.microsoft.com/office/powerpoint/2010/main" val="2747541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JUPITER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6434" y="2343550"/>
            <a:ext cx="5764814" cy="23706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altLang="sl-SI" sz="24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 je največji med planeti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 je prvi izmed plinastih planetov – nimajo trdnega površja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 njegova luna Ganimed je največja luna v osončju (večja je celo od Merkurja)</a:t>
            </a:r>
          </a:p>
          <a:p>
            <a:endParaRPr lang="sl-SI" dirty="0"/>
          </a:p>
        </p:txBody>
      </p:sp>
      <p:sp>
        <p:nvSpPr>
          <p:cNvPr id="4" name="Rectangle 100" descr="Jupiter"/>
          <p:cNvSpPr>
            <a:spLocks noChangeArrowheads="1"/>
          </p:cNvSpPr>
          <p:nvPr/>
        </p:nvSpPr>
        <p:spPr bwMode="auto">
          <a:xfrm>
            <a:off x="1097280" y="1737360"/>
            <a:ext cx="4293586" cy="432224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5" name="Group 10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235349"/>
              </p:ext>
            </p:extLst>
          </p:nvPr>
        </p:nvGraphicFramePr>
        <p:xfrm>
          <a:off x="3061648" y="4954138"/>
          <a:ext cx="8229600" cy="13454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82598264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53759626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317646489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387286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17154279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740033312"/>
                    </a:ext>
                  </a:extLst>
                </a:gridCol>
              </a:tblGrid>
              <a:tr h="7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oddaljenost od Sonca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obhodni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vrtilni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volumen : volumen Zemlje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št. lun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temperatura atmosfere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331280"/>
                  </a:ext>
                </a:extLst>
              </a:tr>
              <a:tr h="6422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5,203 AE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11,86 let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9,925 ur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1316 : 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-148</a:t>
                      </a:r>
                      <a:r>
                        <a:rPr kumimoji="0" lang="en-US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</a:t>
                      </a:r>
                      <a:r>
                        <a:rPr kumimoji="0" lang="sl-SI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en-US" alt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336699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790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1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9480" y="2387411"/>
            <a:ext cx="4038600" cy="190189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altLang="sl-SI" sz="24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obkroža ga na tisoče obročev iz drobcev ledu in kamnov, ostankov kometov in asteroidov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sestava atmosfere: vodik, helij (kot Jupitrova)</a:t>
            </a:r>
          </a:p>
          <a:p>
            <a:pPr>
              <a:buFont typeface="Arial" panose="020B0604020202020204" pitchFamily="34" charset="0"/>
              <a:buChar char="•"/>
            </a:pPr>
            <a:endParaRPr lang="sl-SI" altLang="sl-SI" sz="2400" dirty="0">
              <a:effectLst>
                <a:outerShdw blurRad="38100" dist="38100" dir="2700000" algn="tl">
                  <a:srgbClr val="336699"/>
                </a:outerShdw>
              </a:effectLst>
            </a:endParaRPr>
          </a:p>
          <a:p>
            <a:endParaRPr lang="sl-SI" dirty="0"/>
          </a:p>
        </p:txBody>
      </p:sp>
      <p:sp>
        <p:nvSpPr>
          <p:cNvPr id="4" name="Rectangle 100" descr="saturn_1981_500"/>
          <p:cNvSpPr>
            <a:spLocks noChangeArrowheads="1"/>
          </p:cNvSpPr>
          <p:nvPr/>
        </p:nvSpPr>
        <p:spPr bwMode="auto">
          <a:xfrm>
            <a:off x="1097280" y="861856"/>
            <a:ext cx="6019800" cy="4953000"/>
          </a:xfrm>
          <a:prstGeom prst="rect">
            <a:avLst/>
          </a:prstGeom>
          <a:blipFill dpi="0" rotWithShape="1">
            <a:blip r:embed="rId2"/>
            <a:srcRect/>
            <a:stretch>
              <a:fillRect r="-2848"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SATURN</a:t>
            </a:r>
          </a:p>
        </p:txBody>
      </p:sp>
      <p:graphicFrame>
        <p:nvGraphicFramePr>
          <p:cNvPr id="5" name="Group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114083"/>
              </p:ext>
            </p:extLst>
          </p:nvPr>
        </p:nvGraphicFramePr>
        <p:xfrm>
          <a:off x="2926080" y="4939352"/>
          <a:ext cx="8382000" cy="13454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78054476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2035584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47514641"/>
                    </a:ext>
                  </a:extLst>
                </a:gridCol>
                <a:gridCol w="2482850">
                  <a:extLst>
                    <a:ext uri="{9D8B030D-6E8A-4147-A177-3AD203B41FA5}">
                      <a16:colId xmlns:a16="http://schemas.microsoft.com/office/drawing/2014/main" val="2667137672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62386777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718675541"/>
                    </a:ext>
                  </a:extLst>
                </a:gridCol>
              </a:tblGrid>
              <a:tr h="7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oddaljenost od Sonca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obhodni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vrtilni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volumen : volumen Zemlje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št. lun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temperatura atmosfere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9345424"/>
                  </a:ext>
                </a:extLst>
              </a:tr>
              <a:tr h="6422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9,537 AE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29,4 let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10,66 ur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763,6 : 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-178</a:t>
                      </a:r>
                      <a:r>
                        <a:rPr kumimoji="0" lang="en-US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</a:t>
                      </a:r>
                      <a:r>
                        <a:rPr kumimoji="0" lang="sl-SI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577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494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9606" y="2453525"/>
            <a:ext cx="5096074" cy="1733267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sl-SI" sz="24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 njegova vrtilna os je za 98</a:t>
            </a:r>
            <a:r>
              <a:rPr lang="en-US" altLang="sl-SI" sz="2400" dirty="0">
                <a:effectLst>
                  <a:outerShdw blurRad="38100" dist="38100" dir="2700000" algn="tl">
                    <a:srgbClr val="336699"/>
                  </a:outerShdw>
                </a:effectLst>
                <a:cs typeface="Arial" panose="020B0604020202020204" pitchFamily="34" charset="0"/>
              </a:rPr>
              <a:t>°</a:t>
            </a:r>
            <a:r>
              <a:rPr lang="sl-SI" altLang="sl-SI" sz="2400" dirty="0">
                <a:effectLst>
                  <a:outerShdw blurRad="38100" dist="38100" dir="2700000" algn="tl">
                    <a:srgbClr val="336699"/>
                  </a:outerShdw>
                </a:effectLst>
                <a:cs typeface="Arial" panose="020B0604020202020204" pitchFamily="34" charset="0"/>
              </a:rPr>
              <a:t> nagnjena na njegovo orbito, zato se po njej “kotali”</a:t>
            </a:r>
            <a:endParaRPr lang="en-US" altLang="sl-SI" sz="2400" dirty="0">
              <a:effectLst>
                <a:outerShdw blurRad="38100" dist="38100" dir="2700000" algn="tl">
                  <a:srgbClr val="336699"/>
                </a:outerShdw>
              </a:effectLst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sl-SI" sz="2400" dirty="0">
                <a:effectLst>
                  <a:outerShdw blurRad="38100" dist="38100" dir="2700000" algn="tl">
                    <a:srgbClr val="336699"/>
                  </a:outerShdw>
                </a:effectLst>
                <a:cs typeface="Arial" panose="020B0604020202020204" pitchFamily="34" charset="0"/>
              </a:rPr>
              <a:t> metan v atmosferi – značilna modrikasta barva (tudi pri Neptunu)</a:t>
            </a:r>
            <a:endParaRPr lang="en-US" altLang="sl-SI" sz="2400" dirty="0">
              <a:effectLst>
                <a:outerShdw blurRad="38100" dist="38100" dir="2700000" algn="tl">
                  <a:srgbClr val="336699"/>
                </a:outerShdw>
              </a:effectLst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5" name="Rectangle 104" descr="uranus"/>
          <p:cNvSpPr>
            <a:spLocks noChangeArrowheads="1"/>
          </p:cNvSpPr>
          <p:nvPr/>
        </p:nvSpPr>
        <p:spPr bwMode="auto">
          <a:xfrm>
            <a:off x="1097280" y="1737360"/>
            <a:ext cx="4621132" cy="4376837"/>
          </a:xfrm>
          <a:prstGeom prst="rect">
            <a:avLst/>
          </a:prstGeom>
          <a:blipFill dpi="0" rotWithShape="1">
            <a:blip r:embed="rId2"/>
            <a:srcRect/>
            <a:stretch>
              <a:fillRect b="-4092"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6" name="Group 1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984166"/>
              </p:ext>
            </p:extLst>
          </p:nvPr>
        </p:nvGraphicFramePr>
        <p:xfrm>
          <a:off x="2697480" y="4902958"/>
          <a:ext cx="8458200" cy="134544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72853905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260418809"/>
                    </a:ext>
                  </a:extLst>
                </a:gridCol>
                <a:gridCol w="1011238">
                  <a:extLst>
                    <a:ext uri="{9D8B030D-6E8A-4147-A177-3AD203B41FA5}">
                      <a16:colId xmlns:a16="http://schemas.microsoft.com/office/drawing/2014/main" val="2807633479"/>
                    </a:ext>
                  </a:extLst>
                </a:gridCol>
                <a:gridCol w="2417762">
                  <a:extLst>
                    <a:ext uri="{9D8B030D-6E8A-4147-A177-3AD203B41FA5}">
                      <a16:colId xmlns:a16="http://schemas.microsoft.com/office/drawing/2014/main" val="209411327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9779596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253865519"/>
                    </a:ext>
                  </a:extLst>
                </a:gridCol>
              </a:tblGrid>
              <a:tr h="7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oddaljenost od Sonca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obhodni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vrtilni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volumen : volumen Zemlje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št. lun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temperatura atmosfere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900084"/>
                  </a:ext>
                </a:extLst>
              </a:tr>
              <a:tr h="6422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19,191 AE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84,02 let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17,24 ur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63,1 : 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-216</a:t>
                      </a:r>
                      <a:r>
                        <a:rPr kumimoji="0" lang="en-US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</a:t>
                      </a:r>
                      <a:r>
                        <a:rPr kumimoji="0" lang="sl-SI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491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325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NEPTUN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1243" y="2542919"/>
            <a:ext cx="4571999" cy="14514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altLang="sl-SI" sz="2400" dirty="0"/>
              <a:t> odkrit je bil z matematičnimi izračuni leta 1846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 dirty="0"/>
              <a:t> močni viharji (do 2000 km/h) </a:t>
            </a:r>
          </a:p>
        </p:txBody>
      </p:sp>
      <p:sp>
        <p:nvSpPr>
          <p:cNvPr id="4" name="Rectangle 109" descr="neptun"/>
          <p:cNvSpPr>
            <a:spLocks noChangeArrowheads="1"/>
          </p:cNvSpPr>
          <p:nvPr/>
        </p:nvSpPr>
        <p:spPr bwMode="auto">
          <a:xfrm>
            <a:off x="1097280" y="1737360"/>
            <a:ext cx="4566540" cy="4417780"/>
          </a:xfrm>
          <a:prstGeom prst="rect">
            <a:avLst/>
          </a:prstGeom>
          <a:blipFill dpi="0" rotWithShape="1">
            <a:blip r:embed="rId2"/>
            <a:srcRect/>
            <a:stretch>
              <a:fillRect r="-6154"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5" name="Group 1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039476"/>
              </p:ext>
            </p:extLst>
          </p:nvPr>
        </p:nvGraphicFramePr>
        <p:xfrm>
          <a:off x="2926080" y="4799918"/>
          <a:ext cx="8229600" cy="13454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91151130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559846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276785795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57047438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5202933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4034806"/>
                    </a:ext>
                  </a:extLst>
                </a:gridCol>
              </a:tblGrid>
              <a:tr h="7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oddaljenost od Sonca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obhodni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vrtilni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volumen : volumen Zemlje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št. lun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temperatura atmosfere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695591"/>
                  </a:ext>
                </a:extLst>
              </a:tr>
              <a:tr h="6422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30,069 AE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164,79 let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16,11 ur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57,7 : 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-214</a:t>
                      </a:r>
                      <a:r>
                        <a:rPr kumimoji="0" lang="en-US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</a:t>
                      </a:r>
                      <a:r>
                        <a:rPr kumimoji="0" lang="sl-SI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598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889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462" y="2409349"/>
            <a:ext cx="5421233" cy="31084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2400" dirty="0"/>
              <a:t>so majhna nebesna telesa sestavljena iz ledu, zmrznjenih plinov, skal in prahu, ki krožijo okoli Sonca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24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izvirajo iz področja za Neptunovo krožnico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2400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najbolj poznan je Halleyev komet, ki ga lahko opazujemo na vsakih 76 let (naslednjič leta 2061)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KOMETI</a:t>
            </a:r>
            <a:endParaRPr lang="sl-SI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31" y="2940744"/>
            <a:ext cx="2695717" cy="3335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695" y="1936745"/>
            <a:ext cx="3762801" cy="28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35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TRENUTNE LEGE PLANETOV +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368" y="3538056"/>
            <a:ext cx="5682928" cy="979352"/>
          </a:xfrm>
        </p:spPr>
        <p:txBody>
          <a:bodyPr>
            <a:normAutofit/>
          </a:bodyPr>
          <a:lstStyle/>
          <a:p>
            <a:r>
              <a:rPr lang="sl-SI" dirty="0">
                <a:hlinkClick r:id="rId2"/>
              </a:rPr>
              <a:t>http://www.theplanetstoday.com/</a:t>
            </a:r>
            <a:endParaRPr lang="sl-SI" dirty="0"/>
          </a:p>
          <a:p>
            <a:r>
              <a:rPr lang="sl-SI" dirty="0">
                <a:hlinkClick r:id="rId3"/>
              </a:rPr>
              <a:t>https://www.youtube.com/watch?v=X9LKAnySua8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9559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https://www.youtube.com/watch?v=X9LKAnySua8</a:t>
            </a:r>
            <a:endParaRPr lang="sl-SI" dirty="0"/>
          </a:p>
          <a:p>
            <a:pPr marL="0" indent="0">
              <a:buNone/>
            </a:pPr>
            <a:r>
              <a:rPr lang="sl-SI" dirty="0">
                <a:hlinkClick r:id="rId3"/>
              </a:rPr>
              <a:t>https://sl.wikipedia.org/wiki/Komet</a:t>
            </a:r>
            <a:endParaRPr lang="sl-SI" dirty="0"/>
          </a:p>
          <a:p>
            <a:pPr marL="0" indent="0">
              <a:buNone/>
            </a:pPr>
            <a:r>
              <a:rPr lang="sl-SI" dirty="0">
                <a:hlinkClick r:id="rId4"/>
              </a:rPr>
              <a:t>https://sl.wikipedia.org/wiki/Oson%C4%8Dje</a:t>
            </a:r>
            <a:endParaRPr lang="sl-SI" dirty="0"/>
          </a:p>
          <a:p>
            <a:pPr marL="0" indent="0">
              <a:buNone/>
            </a:pPr>
            <a:r>
              <a:rPr lang="sl-SI" dirty="0">
                <a:hlinkClick r:id="rId5"/>
              </a:rPr>
              <a:t>https://images.google.com/</a:t>
            </a:r>
            <a:endParaRPr lang="sl-SI" dirty="0"/>
          </a:p>
          <a:p>
            <a:pPr marL="0" indent="0">
              <a:buNone/>
            </a:pPr>
            <a:r>
              <a:rPr lang="sl-SI" dirty="0">
                <a:hlinkClick r:id="rId6"/>
              </a:rPr>
              <a:t>http://solarsystem.nasa.gov/planets/compare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7233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-87654"/>
            <a:ext cx="3870505" cy="1828800"/>
          </a:xfrm>
        </p:spPr>
        <p:txBody>
          <a:bodyPr>
            <a:noAutofit/>
          </a:bodyPr>
          <a:lstStyle/>
          <a:p>
            <a:r>
              <a:rPr lang="sl-SI" dirty="0"/>
              <a:t>LEGA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8" t="11708" r="11684" b="5366"/>
          <a:stretch/>
        </p:blipFill>
        <p:spPr>
          <a:xfrm>
            <a:off x="4626592" y="257321"/>
            <a:ext cx="7565408" cy="6318449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11" idx="3"/>
          </p:cNvCxnSpPr>
          <p:nvPr/>
        </p:nvCxnSpPr>
        <p:spPr>
          <a:xfrm>
            <a:off x="4353636" y="3223174"/>
            <a:ext cx="3889612" cy="13215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42949" y="2961564"/>
            <a:ext cx="1910687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b="1" dirty="0"/>
              <a:t>TU SMO MI</a:t>
            </a:r>
          </a:p>
        </p:txBody>
      </p:sp>
    </p:spTree>
    <p:extLst>
      <p:ext uri="{BB962C8B-B14F-4D97-AF65-F5344CB8AC3E}">
        <p14:creationId xmlns:p14="http://schemas.microsoft.com/office/powerpoint/2010/main" val="180418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SESTAVA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531959"/>
            <a:ext cx="5194337" cy="23279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 Sonce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 8 planetov in njihovih 165 znanih lun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 3 pritlikavi planeti in njihove 4 lune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 na miljarde manjših teles (asteroidi, kometi, medzvezdni prah ...)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787281"/>
            <a:ext cx="5089705" cy="381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05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RAZPOREDITEV PLANETOV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46" y="1952634"/>
            <a:ext cx="7050867" cy="416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4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SONCE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14951"/>
            <a:ext cx="481705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 je edina zvezda našega osončja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 sestavljeno je iz vodika (74%), helija (25%) in drugih elementov (1%)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 z energijo oskrbuje celotno osončje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 premer: 1.392.000 km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 oddaljenost od zemlje: 150.000.000 km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39" y="1938088"/>
            <a:ext cx="5241341" cy="39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18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NOTRANJI, SKALNATI PLANETI</a:t>
            </a:r>
          </a:p>
        </p:txBody>
      </p:sp>
      <p:sp>
        <p:nvSpPr>
          <p:cNvPr id="4" name="Rectangle 6" descr="800px-Terrestrial_planet_size_comparisons"/>
          <p:cNvSpPr>
            <a:spLocks noGrp="1" noChangeArrowheads="1"/>
          </p:cNvSpPr>
          <p:nvPr>
            <p:ph idx="1"/>
          </p:nvPr>
        </p:nvSpPr>
        <p:spPr bwMode="auto">
          <a:xfrm>
            <a:off x="1533326" y="2105851"/>
            <a:ext cx="9186308" cy="3831482"/>
          </a:xfrm>
          <a:prstGeom prst="rect">
            <a:avLst/>
          </a:prstGeom>
          <a:blipFill dpi="0" rotWithShape="1">
            <a:blip r:embed="rId2"/>
            <a:srcRect/>
            <a:stretch>
              <a:fillRect b="-2536"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 </a:t>
            </a:r>
          </a:p>
          <a:p>
            <a:pPr marL="0" indent="0">
              <a:buNone/>
            </a:pPr>
            <a:r>
              <a:rPr lang="sl-SI" dirty="0"/>
              <a:t>     MERKUR                       VENERA                                     ZEMLJA                            MARS</a:t>
            </a:r>
          </a:p>
        </p:txBody>
      </p:sp>
    </p:spTree>
    <p:extLst>
      <p:ext uri="{BB962C8B-B14F-4D97-AF65-F5344CB8AC3E}">
        <p14:creationId xmlns:p14="http://schemas.microsoft.com/office/powerpoint/2010/main" val="298943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MERKUR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42689"/>
            <a:ext cx="5167042" cy="12920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 </a:t>
            </a:r>
            <a:r>
              <a:rPr lang="sl-SI" sz="2400" dirty="0"/>
              <a:t>je najmanjši in Soncu najbližji planet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 posejan je s kraterji (tako kot Luna)</a:t>
            </a:r>
            <a:endParaRPr lang="sl-SI" dirty="0"/>
          </a:p>
        </p:txBody>
      </p:sp>
      <p:sp>
        <p:nvSpPr>
          <p:cNvPr id="4" name="Rectangle 4" descr="Reprocessed_Mariner_10_image_of_Mercury"/>
          <p:cNvSpPr>
            <a:spLocks noChangeArrowheads="1"/>
          </p:cNvSpPr>
          <p:nvPr/>
        </p:nvSpPr>
        <p:spPr bwMode="auto">
          <a:xfrm>
            <a:off x="6629400" y="1737360"/>
            <a:ext cx="4526280" cy="4199416"/>
          </a:xfrm>
          <a:prstGeom prst="rect">
            <a:avLst/>
          </a:prstGeom>
          <a:blipFill dpi="0" rotWithShape="1">
            <a:blip r:embed="rId2"/>
            <a:srcRect/>
            <a:stretch>
              <a:fillRect r="-1170"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5" name="Group 19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969502"/>
              </p:ext>
            </p:extLst>
          </p:nvPr>
        </p:nvGraphicFramePr>
        <p:xfrm>
          <a:off x="1097280" y="4562879"/>
          <a:ext cx="8534400" cy="1661419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399772171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1576714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857046448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1771514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600064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032675843"/>
                    </a:ext>
                  </a:extLst>
                </a:gridCol>
              </a:tblGrid>
              <a:tr h="10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oddaljenost od Sonca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obhodni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vrtilni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volumen : volumen Zemlje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št. lun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temperatura površja min/max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604370"/>
                  </a:ext>
                </a:extLst>
              </a:tr>
              <a:tr h="6534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0,387 AE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87,97 dni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58,65 dni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0,054 : 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-173/427</a:t>
                      </a:r>
                      <a:r>
                        <a:rPr kumimoji="0" lang="en-US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</a:t>
                      </a:r>
                      <a:r>
                        <a:rPr kumimoji="0" lang="sl-SI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en-US" alt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336699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947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67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VENERA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46755"/>
            <a:ext cx="5699305" cy="172997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 obdaja jo debel sloj oblakov, iz katerih dežuje žveplena kislina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 ima izmed vseh planetov najgostejšo atmosfero (96% - CO2)</a:t>
            </a:r>
          </a:p>
        </p:txBody>
      </p:sp>
      <p:sp>
        <p:nvSpPr>
          <p:cNvPr id="7" name="Rectangle 57" descr="venus_magellan"/>
          <p:cNvSpPr>
            <a:spLocks noChangeArrowheads="1"/>
          </p:cNvSpPr>
          <p:nvPr/>
        </p:nvSpPr>
        <p:spPr bwMode="auto">
          <a:xfrm>
            <a:off x="6796585" y="1737360"/>
            <a:ext cx="4359095" cy="4208059"/>
          </a:xfrm>
          <a:prstGeom prst="rect">
            <a:avLst/>
          </a:prstGeom>
          <a:blipFill dpi="0" rotWithShape="1">
            <a:blip r:embed="rId2"/>
            <a:srcRect/>
            <a:stretch>
              <a:fillRect b="-1639"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dirty="0"/>
          </a:p>
        </p:txBody>
      </p:sp>
      <p:graphicFrame>
        <p:nvGraphicFramePr>
          <p:cNvPr id="4" name="Group 1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532056"/>
              </p:ext>
            </p:extLst>
          </p:nvPr>
        </p:nvGraphicFramePr>
        <p:xfrm>
          <a:off x="1246496" y="4686129"/>
          <a:ext cx="8305800" cy="150495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380141744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7243185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234502558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8078499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0114787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313670044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oddaljenost od Sonca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obhodni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vrtilni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volumen : volumen Zemlje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št. lun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temperatura površja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718930"/>
                  </a:ext>
                </a:extLst>
              </a:tr>
              <a:tr h="590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0,723 AE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224,7 dni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243 dni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0,88 : 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462</a:t>
                      </a:r>
                      <a:r>
                        <a:rPr kumimoji="0" lang="en-US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</a:t>
                      </a:r>
                      <a:r>
                        <a:rPr kumimoji="0" lang="sl-SI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en-US" alt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336699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3339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59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ZEMLJA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05292"/>
            <a:ext cx="5303520" cy="17299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 je edini planet, na katerem se je razvilo življenje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 je največja med notranjimi                                 planeti  </a:t>
            </a:r>
          </a:p>
        </p:txBody>
      </p:sp>
      <p:sp>
        <p:nvSpPr>
          <p:cNvPr id="5" name="Rectangle 64" descr="earth2"/>
          <p:cNvSpPr>
            <a:spLocks noChangeArrowheads="1"/>
          </p:cNvSpPr>
          <p:nvPr/>
        </p:nvSpPr>
        <p:spPr bwMode="auto">
          <a:xfrm>
            <a:off x="6621894" y="1737360"/>
            <a:ext cx="4533786" cy="44405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4" name="Group 1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972243"/>
              </p:ext>
            </p:extLst>
          </p:nvPr>
        </p:nvGraphicFramePr>
        <p:xfrm>
          <a:off x="1097280" y="4527645"/>
          <a:ext cx="8077200" cy="16502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304951191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86503313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90462957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783802479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945083255"/>
                    </a:ext>
                  </a:extLst>
                </a:gridCol>
                <a:gridCol w="1558925">
                  <a:extLst>
                    <a:ext uri="{9D8B030D-6E8A-4147-A177-3AD203B41FA5}">
                      <a16:colId xmlns:a16="http://schemas.microsoft.com/office/drawing/2014/main" val="3247454759"/>
                    </a:ext>
                  </a:extLst>
                </a:gridCol>
              </a:tblGrid>
              <a:tr h="10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oddaljenost od Sonca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obhodni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vrtilni čas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volumen : volumen Zemlje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št. lun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temperatura površja min/max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813157"/>
                  </a:ext>
                </a:extLst>
              </a:tr>
              <a:tr h="6422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1 AE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365,24 dni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23,934 ur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1 : 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</a:rPr>
                        <a:t>-88/58</a:t>
                      </a:r>
                      <a:r>
                        <a:rPr kumimoji="0" lang="en-US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</a:t>
                      </a:r>
                      <a:r>
                        <a:rPr kumimoji="0" lang="sl-SI" alt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336699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en-US" alt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336699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54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1248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686</Words>
  <Application>Microsoft Office PowerPoint</Application>
  <PresentationFormat>Widescreen</PresentationFormat>
  <Paragraphs>160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Retrospect</vt:lpstr>
      <vt:lpstr>SONČNI SISTEM</vt:lpstr>
      <vt:lpstr>LEGA</vt:lpstr>
      <vt:lpstr>SESTAVA</vt:lpstr>
      <vt:lpstr>RAZPOREDITEV PLANETOV</vt:lpstr>
      <vt:lpstr>SONCE</vt:lpstr>
      <vt:lpstr>NOTRANJI, SKALNATI PLANETI</vt:lpstr>
      <vt:lpstr>MERKUR</vt:lpstr>
      <vt:lpstr>VENERA</vt:lpstr>
      <vt:lpstr>ZEMLJA</vt:lpstr>
      <vt:lpstr>MARS</vt:lpstr>
      <vt:lpstr>ZUNANJI PLANETI ALI PLINSKI ORJAKI</vt:lpstr>
      <vt:lpstr>JUPITER</vt:lpstr>
      <vt:lpstr>SATURN</vt:lpstr>
      <vt:lpstr>URAN</vt:lpstr>
      <vt:lpstr>NEPTUN</vt:lpstr>
      <vt:lpstr>PowerPoint Presentation</vt:lpstr>
      <vt:lpstr>TRENUTNE LEGE PLANETOV + VIDEO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2019-07-04T11:09:58Z</dcterms:created>
  <dcterms:modified xsi:type="dcterms:W3CDTF">2019-07-04T11:09:58Z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