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9" r:id="rId12"/>
    <p:sldId id="267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FC9"/>
    <a:srgbClr val="FF9F9F"/>
    <a:srgbClr val="0066FF"/>
    <a:srgbClr val="E28700"/>
    <a:srgbClr val="FF0000"/>
    <a:srgbClr val="FFFF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29AD8-1D05-414A-87A5-126728C4B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6DD03-0479-4BCE-9F7B-E5E37321D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EB5C0-0E86-49CC-931E-5348A7AF0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008DA-1E64-4D14-905A-1C60D7680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07858-28E6-4D4B-B6A2-9CCDFD88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4CDBF-D3F9-4FF3-A138-B6A10E315F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601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E84A-EA7D-42E1-8FA1-AD1E0C950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27161-09C1-4AE2-8964-D8A9A8E92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05C73-7D72-4366-A422-6916D4E99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42D80-BE1B-4BC1-ABFB-9955C1C9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0EA27-E7DA-498A-9BD7-AF71BDB9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58DAD-5190-4F2E-822A-22D9553BDD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231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D1A641-AFAA-480E-8AE8-E860FBA05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5C327-913E-4B48-B8B8-56BD42372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CB38A-C104-49BF-9EE3-BB0F4082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A449F-4DE7-4804-828A-1F9CF2F5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7052D-B7A7-40D1-B713-C5C78946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635E9-B507-4288-98C9-7FD97AC0C43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332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8D613-1D05-462A-82ED-804E772B7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AA3C9-DF63-43F4-B9BC-233E3C375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46E81-F294-43B0-9FC2-96A271FCC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D9B2B-BDFE-43DB-8F5E-00DF0C32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B0139-1DAB-48CC-9F71-3C3FC43E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9BDF2-9DFE-424A-A730-DC18D09638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3678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CCE3-E127-47AC-8CFA-CFB7530E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8811A-B55D-4401-A669-F0D05BFA4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CC5CF-EF83-4886-A3DE-D998605D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2A51A-4EA0-40AB-85C6-D17479484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3F54D-3E7B-453C-827B-F38E8683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28B77-548B-40F5-949C-05CC25EFE5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518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53B8-4B29-49CF-A78A-A0EC800A9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52A2F-8969-4DF2-B4D1-BE36B7683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67B96-AF51-4D7A-8971-338343EFD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1EB6F-8A8E-4565-B793-FEFBEC340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DDD08-9A30-4AD2-B4E6-266B71F1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94FD5-93CD-417A-ABAA-48D7E2DC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C462C-E0C9-498D-B7CB-9FE83D9D93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015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BC8E0-06FD-45EB-9C77-C0CECA62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24295-9135-4715-BAD4-B0C199C2E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02001-0114-4A27-8A61-83AA185A7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79A6B-B4D6-4A27-93CB-2BAAED419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9EFD3E-8292-46CF-A79E-62CF6F3DF9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701280-C01F-4C04-82C8-EFE84BE6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7D4E75-3D87-4E16-90CF-40E05701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639880-F766-4984-A48E-B36ACCFB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D4014-BE6B-4D5C-94FE-85505644EA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3457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90781-D715-43FB-8BA4-20512DD8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D0AE52-3BA0-40CC-BD2D-CBD93CF0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1ECC2-D37D-4ADA-B16C-B9B91317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65D6E-9148-41CC-A076-59F3997E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DC6D2-3EBE-4E34-8A24-0BDB22EAFB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115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E6D701-D10D-422C-8F51-FB6B60C39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7B4E8-A4F2-4188-A72C-2779828E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CCD2E-EB81-4A24-A9FD-573CCD7B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E487C-4695-4AE2-A87B-61E239D9C9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7265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312E2-A404-4328-B33B-576DA70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8D692-8E12-4D9C-B581-9D649FF4D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A5CFE-5F42-4D59-BED9-407D33263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50A71-A23D-4C18-883E-C08E109E3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166DC-EA2F-419F-8156-9449C7761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6FEF5-CE5F-422B-A212-06DA51E0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A0525-B3AC-4905-A74F-A2AA11D9A0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785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6DA9-10B9-4F44-9B80-CD097A5C2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7C44C-65C5-4B52-8929-C67712EF8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C1314-4AB7-4A34-A8F0-A765C03CB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99DA6-E661-4DBD-82FD-C8910942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31426-1D1B-48AF-8091-E1A65D65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B64D1-3696-432F-BD8B-C577BA97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D23FF-BD14-402C-934D-0501A2E4FD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2769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77055AA-8CD6-4989-9D23-91F7C112A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A08674D-FE47-4F6A-910F-1332D0991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7E50741-F50E-4B5B-A12D-F809BB17E9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B02FB8-7694-458F-B9D1-EDA06C79F3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BBF599-1958-4BAE-B5FE-ED857B7346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F6E22A-348A-48C0-8472-6D8C678349B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>
            <a:extLst>
              <a:ext uri="{FF2B5EF4-FFF2-40B4-BE49-F238E27FC236}">
                <a16:creationId xmlns:a16="http://schemas.microsoft.com/office/drawing/2014/main" id="{E0CC5BA7-DB77-479F-8072-A5345A041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WordArt 10">
            <a:extLst>
              <a:ext uri="{FF2B5EF4-FFF2-40B4-BE49-F238E27FC236}">
                <a16:creationId xmlns:a16="http://schemas.microsoft.com/office/drawing/2014/main" id="{E0EAE8EC-8B75-4504-901F-A8D0849B56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3573463"/>
            <a:ext cx="5472112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Rounded MT Bold" panose="020F0704030504030204" pitchFamily="34" charset="0"/>
              </a:rPr>
              <a:t>Angina</a:t>
            </a: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12E705C8-D245-47BB-9467-22BBF417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5949950"/>
            <a:ext cx="3600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3200" b="1">
                <a:latin typeface="Times New Roman" panose="02020603050405020304" pitchFamily="18" charset="0"/>
              </a:rPr>
              <a:t>Pripravila: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>
            <a:extLst>
              <a:ext uri="{FF2B5EF4-FFF2-40B4-BE49-F238E27FC236}">
                <a16:creationId xmlns:a16="http://schemas.microsoft.com/office/drawing/2014/main" id="{19E7A076-B735-4C6E-A541-F08C69CA0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14675"/>
            <a:ext cx="43148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6DE948A8-F910-4595-B777-B8024A9C8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725488"/>
          </a:xfrm>
          <a:solidFill>
            <a:srgbClr val="E28700"/>
          </a:solidFill>
        </p:spPr>
        <p:txBody>
          <a:bodyPr/>
          <a:lstStyle/>
          <a:p>
            <a:r>
              <a:rPr lang="sl-SI" altLang="sl-SI" sz="4000" b="1">
                <a:latin typeface="Times New Roman" panose="02020603050405020304" pitchFamily="18" charset="0"/>
              </a:rPr>
              <a:t>Naravno zdravljenje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DD1E97A2-0872-42B1-ABD9-00DA2FE31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89138"/>
            <a:ext cx="8642350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FFC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 b="1">
                <a:latin typeface="Times New Roman" panose="02020603050405020304" pitchFamily="18" charset="0"/>
              </a:rPr>
              <a:t>Povitek s čebulo</a:t>
            </a:r>
          </a:p>
          <a:p>
            <a:pPr>
              <a:spcBef>
                <a:spcPct val="50000"/>
              </a:spcBef>
            </a:pPr>
            <a:r>
              <a:rPr lang="sl-SI" altLang="sl-SI" sz="2000" u="sng">
                <a:latin typeface="Times New Roman" panose="02020603050405020304" pitchFamily="18" charset="0"/>
              </a:rPr>
              <a:t>Čebula uničuje bakterije in pospešuje prekrvitev vnetih sluznic.</a:t>
            </a:r>
          </a:p>
          <a:p>
            <a:pPr>
              <a:spcBef>
                <a:spcPct val="50000"/>
              </a:spcBef>
            </a:pPr>
            <a:r>
              <a:rPr lang="sl-SI" altLang="sl-SI" sz="2000" b="1">
                <a:latin typeface="Times New Roman" panose="02020603050405020304" pitchFamily="18" charset="0"/>
              </a:rPr>
              <a:t>Priprava:</a:t>
            </a:r>
            <a:r>
              <a:rPr lang="sl-SI" altLang="sl-SI" sz="2000" i="1">
                <a:latin typeface="Times New Roman" panose="02020603050405020304" pitchFamily="18" charset="0"/>
              </a:rPr>
              <a:t> </a:t>
            </a:r>
            <a:r>
              <a:rPr lang="sl-SI" altLang="sl-SI" sz="2000">
                <a:latin typeface="Times New Roman" panose="02020603050405020304" pitchFamily="18" charset="0"/>
              </a:rPr>
              <a:t>5 srednje velikih čebul razrežemo na majhne kocke in jih zavijemo v prijetno vročo laneno krpo. Obkladek položimo okrog vratu, tako da sega od brade do ramen. Nato ga ovijemo še s suho brisačo. Povitek obdržimo, dokler se popolnoma ne ohladi. Ponovimo ga najmanj 3-krat na dan. </a:t>
            </a:r>
            <a:endParaRPr lang="sl-SI" altLang="sl-SI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9" name="Picture 11">
            <a:extLst>
              <a:ext uri="{FF2B5EF4-FFF2-40B4-BE49-F238E27FC236}">
                <a16:creationId xmlns:a16="http://schemas.microsoft.com/office/drawing/2014/main" id="{8F962CF6-029B-4FF4-921E-81F00E6F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95650" cy="378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8">
            <a:extLst>
              <a:ext uri="{FF2B5EF4-FFF2-40B4-BE49-F238E27FC236}">
                <a16:creationId xmlns:a16="http://schemas.microsoft.com/office/drawing/2014/main" id="{B5925CA3-0A42-48C4-9026-F9B4B75BE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28950"/>
            <a:ext cx="57150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Text Box 5">
            <a:extLst>
              <a:ext uri="{FF2B5EF4-FFF2-40B4-BE49-F238E27FC236}">
                <a16:creationId xmlns:a16="http://schemas.microsoft.com/office/drawing/2014/main" id="{85685EE8-D693-43D8-8E72-C08F2052D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92150"/>
            <a:ext cx="752475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 b="1">
                <a:latin typeface="Times New Roman" panose="02020603050405020304" pitchFamily="18" charset="0"/>
              </a:rPr>
              <a:t>Grgranje s soljo</a:t>
            </a:r>
          </a:p>
          <a:p>
            <a:pPr>
              <a:spcBef>
                <a:spcPct val="50000"/>
              </a:spcBef>
            </a:pPr>
            <a:r>
              <a:rPr lang="sl-SI" altLang="sl-SI" sz="2000" u="sng">
                <a:latin typeface="Times New Roman" panose="02020603050405020304" pitchFamily="18" charset="0"/>
              </a:rPr>
              <a:t>Solna raztopina odstranjuje sluzi in ostanke hrane z mandljev.</a:t>
            </a:r>
          </a:p>
          <a:p>
            <a:pPr>
              <a:spcBef>
                <a:spcPct val="50000"/>
              </a:spcBef>
            </a:pPr>
            <a:r>
              <a:rPr lang="sl-SI" altLang="sl-SI" sz="2000" b="1">
                <a:latin typeface="Times New Roman" panose="02020603050405020304" pitchFamily="18" charset="0"/>
              </a:rPr>
              <a:t>Priprava: </a:t>
            </a:r>
            <a:r>
              <a:rPr lang="sl-SI" altLang="sl-SI" sz="2000">
                <a:latin typeface="Times New Roman" panose="02020603050405020304" pitchFamily="18" charset="0"/>
              </a:rPr>
              <a:t>1 čajno žlico soli raztopimo v kozarcu tople vode. Raztopino grgramo zjutraj in po vsaki jedi; ne smemo je požreti.</a:t>
            </a:r>
            <a:endParaRPr lang="sl-SI" altLang="sl-SI" sz="2000" b="1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sl-SI" altLang="sl-SI" sz="2000">
              <a:latin typeface="Times New Roman" panose="02020603050405020304" pitchFamily="18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78343AC5-68F2-4EB3-A6AD-345944FB4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986088"/>
            <a:ext cx="8137525" cy="341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F9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 b="1">
                <a:latin typeface="Times New Roman" panose="02020603050405020304" pitchFamily="18" charset="0"/>
              </a:rPr>
              <a:t>Zdravilni čaji</a:t>
            </a:r>
          </a:p>
          <a:p>
            <a:pPr>
              <a:spcBef>
                <a:spcPct val="50000"/>
              </a:spcBef>
            </a:pPr>
            <a:r>
              <a:rPr lang="sl-SI" altLang="sl-SI" sz="2000" u="sng">
                <a:latin typeface="Times New Roman" panose="02020603050405020304" pitchFamily="18" charset="0"/>
              </a:rPr>
              <a:t>Zlasti ob začetku vnetja v vratu ali ob hripavosti je treba užiti veliko tekočine. Najbolje ustrezata kamilični in žajbljev čaj.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l-SI" altLang="sl-SI" sz="2000" b="1">
                <a:latin typeface="Times New Roman" panose="02020603050405020304" pitchFamily="18" charset="0"/>
              </a:rPr>
              <a:t>Žajbljev čaj: </a:t>
            </a:r>
            <a:r>
              <a:rPr lang="sl-SI" altLang="sl-SI" sz="2000">
                <a:latin typeface="Times New Roman" panose="02020603050405020304" pitchFamily="18" charset="0"/>
              </a:rPr>
              <a:t>2 čajni žlici žajbljevih listov prelijemo s ¼ litra kropa. Po 10 minutah čaj precedimo. Vročega,nesladkanega čaja popijemo vsak dan 3 do 4 skodelice.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sl-SI" altLang="sl-SI" sz="2000" b="1">
                <a:latin typeface="Times New Roman" panose="02020603050405020304" pitchFamily="18" charset="0"/>
              </a:rPr>
              <a:t>Kamilični čaj: </a:t>
            </a:r>
            <a:r>
              <a:rPr lang="sl-SI" altLang="sl-SI" sz="2000">
                <a:latin typeface="Times New Roman" panose="02020603050405020304" pitchFamily="18" charset="0"/>
              </a:rPr>
              <a:t>2 čajni žlici kamilic prelijemo s ¼ litra kropa. V pokriti posodi pustimo stati 10 minut, nato precedimo. Vsak dan popijemo 3 do 4 skodelice, vročega, nesladkanega čaja z majhnimi požirki.</a:t>
            </a:r>
            <a:endParaRPr lang="sl-SI" altLang="sl-SI" sz="2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>
            <a:extLst>
              <a:ext uri="{FF2B5EF4-FFF2-40B4-BE49-F238E27FC236}">
                <a16:creationId xmlns:a16="http://schemas.microsoft.com/office/drawing/2014/main" id="{5363B34D-487F-4D8F-8EEC-A551E602A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44675"/>
            <a:ext cx="4421187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>
            <a:extLst>
              <a:ext uri="{FF2B5EF4-FFF2-40B4-BE49-F238E27FC236}">
                <a16:creationId xmlns:a16="http://schemas.microsoft.com/office/drawing/2014/main" id="{105C8F79-6D42-4696-B478-5FB325D10C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137525" cy="1077913"/>
          </a:xfrm>
          <a:solidFill>
            <a:srgbClr val="E28700"/>
          </a:solidFill>
        </p:spPr>
        <p:txBody>
          <a:bodyPr/>
          <a:lstStyle/>
          <a:p>
            <a:r>
              <a:rPr lang="sl-SI" altLang="sl-SI" b="1">
                <a:latin typeface="Times New Roman" panose="02020603050405020304" pitchFamily="18" charset="0"/>
              </a:rPr>
              <a:t>Viri: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B3AD338-9225-4200-A5A1-5E45DA7A2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4330700" cy="4525963"/>
          </a:xfrm>
        </p:spPr>
        <p:txBody>
          <a:bodyPr/>
          <a:lstStyle/>
          <a:p>
            <a:r>
              <a:rPr lang="sl-SI" altLang="sl-SI" sz="4000">
                <a:latin typeface="Times New Roman" panose="02020603050405020304" pitchFamily="18" charset="0"/>
              </a:rPr>
              <a:t>Wikipedija-prosta enciklopedija</a:t>
            </a:r>
          </a:p>
          <a:p>
            <a:r>
              <a:rPr lang="sl-SI" altLang="sl-SI" sz="4000">
                <a:latin typeface="Times New Roman" panose="02020603050405020304" pitchFamily="18" charset="0"/>
              </a:rPr>
              <a:t>bambino.si</a:t>
            </a:r>
          </a:p>
          <a:p>
            <a:r>
              <a:rPr lang="sl-SI" altLang="sl-SI" sz="4000">
                <a:latin typeface="Times New Roman" panose="02020603050405020304" pitchFamily="18" charset="0"/>
              </a:rPr>
              <a:t>med.over.net </a:t>
            </a:r>
          </a:p>
          <a:p>
            <a:r>
              <a:rPr lang="sl-SI" altLang="sl-SI" sz="4000">
                <a:latin typeface="Times New Roman" panose="02020603050405020304" pitchFamily="18" charset="0"/>
              </a:rPr>
              <a:t>Google –slike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>
            <a:extLst>
              <a:ext uri="{FF2B5EF4-FFF2-40B4-BE49-F238E27FC236}">
                <a16:creationId xmlns:a16="http://schemas.microsoft.com/office/drawing/2014/main" id="{5751EAE7-E36A-48E9-967F-162CC91234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03513" y="981075"/>
            <a:ext cx="6440487" cy="2232025"/>
          </a:xfrm>
        </p:spPr>
        <p:txBody>
          <a:bodyPr anchor="ctr"/>
          <a:lstStyle/>
          <a:p>
            <a:r>
              <a:rPr lang="sl-SI" altLang="sl-SI" sz="4000">
                <a:solidFill>
                  <a:srgbClr val="0066FF"/>
                </a:solidFill>
                <a:latin typeface="Times New Roman" panose="02020603050405020304" pitchFamily="18" charset="0"/>
              </a:rPr>
              <a:t>“…Bolezen angina je fina,</a:t>
            </a:r>
            <a:br>
              <a:rPr lang="sl-SI" altLang="sl-SI" sz="4000">
                <a:solidFill>
                  <a:srgbClr val="0066FF"/>
                </a:solidFill>
                <a:latin typeface="Times New Roman" panose="02020603050405020304" pitchFamily="18" charset="0"/>
              </a:rPr>
            </a:br>
            <a:r>
              <a:rPr lang="sl-SI" altLang="sl-SI" sz="4000">
                <a:solidFill>
                  <a:srgbClr val="0066FF"/>
                </a:solidFill>
                <a:latin typeface="Times New Roman" panose="02020603050405020304" pitchFamily="18" charset="0"/>
              </a:rPr>
              <a:t>dobil jo je Nejc,</a:t>
            </a:r>
            <a:br>
              <a:rPr lang="sl-SI" altLang="sl-SI" sz="4000">
                <a:solidFill>
                  <a:srgbClr val="0066FF"/>
                </a:solidFill>
                <a:latin typeface="Times New Roman" panose="02020603050405020304" pitchFamily="18" charset="0"/>
              </a:rPr>
            </a:br>
            <a:r>
              <a:rPr lang="sl-SI" altLang="sl-SI" sz="4000">
                <a:solidFill>
                  <a:srgbClr val="0066FF"/>
                </a:solidFill>
                <a:latin typeface="Times New Roman" panose="02020603050405020304" pitchFamily="18" charset="0"/>
              </a:rPr>
              <a:t>zdaj jo hoče še Nina…”</a:t>
            </a:r>
            <a:br>
              <a:rPr lang="sl-SI" altLang="sl-SI" sz="4000">
                <a:solidFill>
                  <a:srgbClr val="0066FF"/>
                </a:solidFill>
                <a:latin typeface="Times New Roman" panose="02020603050405020304" pitchFamily="18" charset="0"/>
              </a:rPr>
            </a:br>
            <a:br>
              <a:rPr lang="sl-SI" altLang="sl-SI" sz="40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sl-SI" altLang="sl-SI" sz="4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77C993CC-29FF-4C1E-8535-380734075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781300"/>
            <a:ext cx="1871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>
                <a:solidFill>
                  <a:srgbClr val="0066FF"/>
                </a:solidFill>
                <a:latin typeface="Times New Roman" panose="02020603050405020304" pitchFamily="18" charset="0"/>
              </a:rPr>
              <a:t>Saša Vegri</a:t>
            </a:r>
          </a:p>
        </p:txBody>
      </p:sp>
      <p:pic>
        <p:nvPicPr>
          <p:cNvPr id="5132" name="Picture 12">
            <a:extLst>
              <a:ext uri="{FF2B5EF4-FFF2-40B4-BE49-F238E27FC236}">
                <a16:creationId xmlns:a16="http://schemas.microsoft.com/office/drawing/2014/main" id="{C901752F-FDD6-408C-A158-4126797DE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97200"/>
            <a:ext cx="4537075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A879680-D448-49C9-93E3-B530F472A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908050"/>
            <a:ext cx="6913563" cy="711200"/>
          </a:xfrm>
          <a:solidFill>
            <a:srgbClr val="E28700"/>
          </a:solidFill>
        </p:spPr>
        <p:txBody>
          <a:bodyPr/>
          <a:lstStyle/>
          <a:p>
            <a:r>
              <a:rPr lang="sl-SI" altLang="sl-SI" sz="3200" b="1">
                <a:latin typeface="Times New Roman" panose="02020603050405020304" pitchFamily="18" charset="0"/>
              </a:rPr>
              <a:t>Definicija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D494239-BDE1-411D-8E7C-5124E0145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276475"/>
            <a:ext cx="9144000" cy="1079500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altLang="sl-SI" sz="2400">
                <a:latin typeface="Times New Roman" panose="02020603050405020304" pitchFamily="18" charset="0"/>
              </a:rPr>
              <a:t>Z besedo </a:t>
            </a:r>
            <a:r>
              <a:rPr lang="sl-SI" altLang="sl-SI" sz="2400" b="1">
                <a:latin typeface="Times New Roman" panose="02020603050405020304" pitchFamily="18" charset="0"/>
              </a:rPr>
              <a:t>angina</a:t>
            </a:r>
            <a:r>
              <a:rPr lang="sl-SI" altLang="sl-SI" sz="2400">
                <a:latin typeface="Times New Roman" panose="02020603050405020304" pitchFamily="18" charset="0"/>
              </a:rPr>
              <a:t> poimenujemo vnetje žrela,</a:t>
            </a:r>
          </a:p>
          <a:p>
            <a:pPr algn="ctr">
              <a:buFontTx/>
              <a:buNone/>
            </a:pPr>
            <a:r>
              <a:rPr lang="sl-SI" altLang="sl-SI" sz="2400">
                <a:latin typeface="Times New Roman" panose="02020603050405020304" pitchFamily="18" charset="0"/>
              </a:rPr>
              <a:t>nebnic (mandljev) in vratnih bezgavk.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B86886FD-6563-4044-B11B-82441937E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676775"/>
            <a:ext cx="6408738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 Box 6">
            <a:extLst>
              <a:ext uri="{FF2B5EF4-FFF2-40B4-BE49-F238E27FC236}">
                <a16:creationId xmlns:a16="http://schemas.microsoft.com/office/drawing/2014/main" id="{48778111-C305-4534-9136-7B0757D11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221163"/>
            <a:ext cx="4319588" cy="579437"/>
          </a:xfrm>
          <a:prstGeom prst="rect">
            <a:avLst/>
          </a:prstGeom>
          <a:solidFill>
            <a:srgbClr val="E28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3200" b="1">
                <a:latin typeface="Times New Roman" panose="02020603050405020304" pitchFamily="18" charset="0"/>
              </a:rPr>
              <a:t>Kaj pomeni “angina”?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84335AA6-E280-4AB5-9B4C-39D30B657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084763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400" b="1">
                <a:latin typeface="Times New Roman" panose="02020603050405020304" pitchFamily="18" charset="0"/>
              </a:rPr>
              <a:t>Angere</a:t>
            </a:r>
            <a:r>
              <a:rPr lang="sl-SI" altLang="sl-SI" sz="2400">
                <a:latin typeface="Times New Roman" panose="02020603050405020304" pitchFamily="18" charset="0"/>
              </a:rPr>
              <a:t> – stiskanje, krčenje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8" grpId="0" animBg="1"/>
      <p:bldP spid="81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>
            <a:extLst>
              <a:ext uri="{FF2B5EF4-FFF2-40B4-BE49-F238E27FC236}">
                <a16:creationId xmlns:a16="http://schemas.microsoft.com/office/drawing/2014/main" id="{E3B1F8A4-CF99-4D93-9064-6A355311D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E28700"/>
          </a:solidFill>
        </p:spPr>
        <p:txBody>
          <a:bodyPr/>
          <a:lstStyle/>
          <a:p>
            <a:r>
              <a:rPr lang="sl-SI" altLang="sl-SI" b="1">
                <a:latin typeface="Times New Roman" panose="02020603050405020304" pitchFamily="18" charset="0"/>
              </a:rPr>
              <a:t>Vzroki</a:t>
            </a:r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5F49D32E-8D7E-4C9C-8410-FFF7BB4F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933825"/>
            <a:ext cx="34575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Rectangle 5">
            <a:extLst>
              <a:ext uri="{FF2B5EF4-FFF2-40B4-BE49-F238E27FC236}">
                <a16:creationId xmlns:a16="http://schemas.microsoft.com/office/drawing/2014/main" id="{A22AD19D-B32E-45E7-82C2-89B512D4A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 b="1">
                <a:latin typeface="Times New Roman" panose="02020603050405020304" pitchFamily="18" charset="0"/>
              </a:rPr>
              <a:t>Nebnici</a:t>
            </a:r>
            <a:r>
              <a:rPr lang="sl-SI" altLang="sl-SI" sz="2400">
                <a:latin typeface="Times New Roman" panose="02020603050405020304" pitchFamily="18" charset="0"/>
              </a:rPr>
              <a:t>-pomagata pri obrambi pred mikroorganizmi</a:t>
            </a:r>
          </a:p>
          <a:p>
            <a:pPr>
              <a:lnSpc>
                <a:spcPct val="90000"/>
              </a:lnSpc>
            </a:pPr>
            <a:r>
              <a:rPr lang="sl-SI" altLang="sl-SI" sz="2400" b="1">
                <a:latin typeface="Times New Roman" panose="02020603050405020304" pitchFamily="18" charset="0"/>
              </a:rPr>
              <a:t>Bele krvničke</a:t>
            </a:r>
          </a:p>
          <a:p>
            <a:pPr>
              <a:lnSpc>
                <a:spcPct val="90000"/>
              </a:lnSpc>
            </a:pPr>
            <a:r>
              <a:rPr lang="sl-SI" altLang="sl-SI" sz="2400">
                <a:latin typeface="Times New Roman" panose="02020603050405020304" pitchFamily="18" charset="0"/>
              </a:rPr>
              <a:t>V nebnicah se razvije </a:t>
            </a:r>
            <a:r>
              <a:rPr lang="sl-SI" altLang="sl-SI" sz="2400" b="1">
                <a:latin typeface="Times New Roman" panose="02020603050405020304" pitchFamily="18" charset="0"/>
              </a:rPr>
              <a:t>vnetje</a:t>
            </a:r>
            <a:r>
              <a:rPr lang="sl-SI" altLang="sl-SI" sz="2400">
                <a:latin typeface="Times New Roman" panose="02020603050405020304" pitchFamily="18" charset="0"/>
              </a:rPr>
              <a:t>, nebnici pordita in otečeta</a:t>
            </a:r>
          </a:p>
          <a:p>
            <a:pPr>
              <a:lnSpc>
                <a:spcPct val="90000"/>
              </a:lnSpc>
            </a:pPr>
            <a:r>
              <a:rPr lang="sl-SI" altLang="sl-SI" sz="2400" b="1">
                <a:latin typeface="Times New Roman" panose="02020603050405020304" pitchFamily="18" charset="0"/>
              </a:rPr>
              <a:t>Bakterije </a:t>
            </a:r>
            <a:r>
              <a:rPr lang="sl-SI" altLang="sl-SI" sz="2400">
                <a:latin typeface="Times New Roman" panose="02020603050405020304" pitchFamily="18" charset="0"/>
              </a:rPr>
              <a:t>iz skupine </a:t>
            </a:r>
            <a:r>
              <a:rPr lang="sl-SI" altLang="sl-SI" sz="2400" b="1">
                <a:latin typeface="Times New Roman" panose="02020603050405020304" pitchFamily="18" charset="0"/>
              </a:rPr>
              <a:t>streptokokov</a:t>
            </a:r>
          </a:p>
          <a:p>
            <a:pPr>
              <a:lnSpc>
                <a:spcPct val="90000"/>
              </a:lnSpc>
              <a:buFontTx/>
              <a:buNone/>
            </a:pPr>
            <a:endParaRPr lang="sl-SI" altLang="sl-SI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vrtec">
            <a:extLst>
              <a:ext uri="{FF2B5EF4-FFF2-40B4-BE49-F238E27FC236}">
                <a16:creationId xmlns:a16="http://schemas.microsoft.com/office/drawing/2014/main" id="{D0A20277-169B-4ADC-937C-880278448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060575"/>
            <a:ext cx="3300412" cy="43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30CF047F-B758-46AF-84AF-350DB3A5E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796925"/>
          </a:xfrm>
          <a:solidFill>
            <a:srgbClr val="E28700"/>
          </a:solidFill>
        </p:spPr>
        <p:txBody>
          <a:bodyPr/>
          <a:lstStyle/>
          <a:p>
            <a:r>
              <a:rPr lang="sl-SI" altLang="sl-SI">
                <a:latin typeface="Times New Roman" panose="02020603050405020304" pitchFamily="18" charset="0"/>
              </a:rPr>
              <a:t>Dejavniki tveganja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4EB5AAC-AC34-48AE-878B-1CFC6CA854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4535487" cy="4065588"/>
          </a:xfrm>
        </p:spPr>
        <p:txBody>
          <a:bodyPr/>
          <a:lstStyle/>
          <a:p>
            <a:r>
              <a:rPr lang="sl-SI" altLang="sl-SI" sz="2800">
                <a:latin typeface="Times New Roman" panose="02020603050405020304" pitchFamily="18" charset="0"/>
              </a:rPr>
              <a:t>Otroci med </a:t>
            </a:r>
            <a:r>
              <a:rPr lang="sl-SI" altLang="sl-SI" sz="2800" b="1">
                <a:latin typeface="Times New Roman" panose="02020603050405020304" pitchFamily="18" charset="0"/>
              </a:rPr>
              <a:t>tretjim in šestim letom starosti</a:t>
            </a:r>
          </a:p>
          <a:p>
            <a:r>
              <a:rPr lang="sl-SI" altLang="sl-SI" sz="2800" b="1">
                <a:latin typeface="Times New Roman" panose="02020603050405020304" pitchFamily="18" charset="0"/>
              </a:rPr>
              <a:t>Širi se tam, kjer so ljudje, zlasti otroci</a:t>
            </a:r>
            <a:r>
              <a:rPr lang="sl-SI" altLang="sl-SI" sz="2800">
                <a:latin typeface="Times New Roman" panose="02020603050405020304" pitchFamily="18" charset="0"/>
              </a:rPr>
              <a:t> – v šoli, vrtcu…(dolgotrajni neposredni stiki)</a:t>
            </a:r>
          </a:p>
          <a:p>
            <a:r>
              <a:rPr lang="sl-SI" altLang="sl-SI" sz="2800">
                <a:latin typeface="Times New Roman" panose="02020603050405020304" pitchFamily="18" charset="0"/>
              </a:rPr>
              <a:t>Izpostavljenost </a:t>
            </a:r>
            <a:r>
              <a:rPr lang="sl-SI" altLang="sl-SI" sz="2800" b="1">
                <a:latin typeface="Times New Roman" panose="02020603050405020304" pitchFamily="18" charset="0"/>
              </a:rPr>
              <a:t>pasivnemu kajenju</a:t>
            </a:r>
          </a:p>
          <a:p>
            <a:endParaRPr lang="sl-SI" altLang="sl-SI" sz="28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>
            <a:extLst>
              <a:ext uri="{FF2B5EF4-FFF2-40B4-BE49-F238E27FC236}">
                <a16:creationId xmlns:a16="http://schemas.microsoft.com/office/drawing/2014/main" id="{68A9CE5B-3409-4533-B0F8-D4E9D0E7B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3713"/>
            <a:ext cx="9144000" cy="509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1A615F16-1DB6-41B4-839B-88771F3BE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725488"/>
          </a:xfrm>
          <a:solidFill>
            <a:srgbClr val="E28700"/>
          </a:solidFill>
        </p:spPr>
        <p:txBody>
          <a:bodyPr/>
          <a:lstStyle/>
          <a:p>
            <a:r>
              <a:rPr lang="sl-SI" altLang="sl-SI" sz="4000">
                <a:latin typeface="Times New Roman" panose="02020603050405020304" pitchFamily="18" charset="0"/>
              </a:rPr>
              <a:t>Simptomi in bolezenski znaki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3CE4A11-15E7-4506-B796-4DB475A38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276542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 sz="2800">
                <a:latin typeface="Times New Roman" panose="02020603050405020304" pitchFamily="18" charset="0"/>
              </a:rPr>
              <a:t>Nebnici sta nabrekli in pordeli, ter pokriti z gnojem ali</a:t>
            </a:r>
          </a:p>
          <a:p>
            <a:pPr>
              <a:buFontTx/>
              <a:buNone/>
            </a:pPr>
            <a:r>
              <a:rPr lang="sl-SI" altLang="sl-SI" sz="2800">
                <a:latin typeface="Times New Roman" panose="02020603050405020304" pitchFamily="18" charset="0"/>
              </a:rPr>
              <a:t>belimi, tankimi oblogami. Drugi znaki bolezni so</a:t>
            </a:r>
          </a:p>
          <a:p>
            <a:pPr>
              <a:buFontTx/>
              <a:buNone/>
            </a:pPr>
            <a:r>
              <a:rPr lang="sl-SI" altLang="sl-SI" sz="2800">
                <a:latin typeface="Times New Roman" panose="02020603050405020304" pitchFamily="18" charset="0"/>
              </a:rPr>
              <a:t>pekoče žrelo in bolečina, ki je močnejša ob požiranju,</a:t>
            </a:r>
          </a:p>
          <a:p>
            <a:pPr>
              <a:buFontTx/>
              <a:buNone/>
            </a:pPr>
            <a:r>
              <a:rPr lang="sl-SI" altLang="sl-SI" sz="2800">
                <a:latin typeface="Times New Roman" panose="02020603050405020304" pitchFamily="18" charset="0"/>
              </a:rPr>
              <a:t>bolečine v ušesih,vročina, slabo počutje, glavobol,</a:t>
            </a:r>
          </a:p>
          <a:p>
            <a:pPr>
              <a:buFontTx/>
              <a:buNone/>
            </a:pPr>
            <a:r>
              <a:rPr lang="sl-SI" altLang="sl-SI" sz="2800">
                <a:latin typeface="Times New Roman" panose="02020603050405020304" pitchFamily="18" charset="0"/>
              </a:rPr>
              <a:t>bruhanje in povečane ter boleče vratne bezgavke.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extLst>
              <a:ext uri="{FF2B5EF4-FFF2-40B4-BE49-F238E27FC236}">
                <a16:creationId xmlns:a16="http://schemas.microsoft.com/office/drawing/2014/main" id="{0A377A0C-5CDE-4295-9901-B56ECA303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2420938"/>
            <a:ext cx="4384675" cy="44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BF4DB588-5464-4E2B-88FA-CB799CD6B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796925"/>
          </a:xfrm>
          <a:solidFill>
            <a:srgbClr val="E28700"/>
          </a:solidFill>
        </p:spPr>
        <p:txBody>
          <a:bodyPr/>
          <a:lstStyle/>
          <a:p>
            <a:r>
              <a:rPr lang="sl-SI" altLang="sl-SI" b="1">
                <a:latin typeface="Times New Roman" panose="02020603050405020304" pitchFamily="18" charset="0"/>
              </a:rPr>
              <a:t>Diagnoza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96C304D-6C8B-4B89-B9A8-92015E611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r>
              <a:rPr lang="sl-SI" altLang="sl-SI" sz="2800">
                <a:latin typeface="Times New Roman" panose="02020603050405020304" pitchFamily="18" charset="0"/>
              </a:rPr>
              <a:t>Na osnovi telesnega pregleda in analize odvzetega brisa žrela</a:t>
            </a:r>
          </a:p>
          <a:p>
            <a:r>
              <a:rPr lang="sl-SI" altLang="sl-SI" sz="2800">
                <a:latin typeface="Times New Roman" panose="02020603050405020304" pitchFamily="18" charset="0"/>
              </a:rPr>
              <a:t>Opravijo antibiogram</a:t>
            </a:r>
          </a:p>
          <a:p>
            <a:r>
              <a:rPr lang="sl-SI" altLang="sl-SI" sz="2800">
                <a:latin typeface="Times New Roman" panose="02020603050405020304" pitchFamily="18" charset="0"/>
              </a:rPr>
              <a:t>Na podlagi tega se lahko zdravnik </a:t>
            </a:r>
          </a:p>
          <a:p>
            <a:pPr>
              <a:buFontTx/>
              <a:buNone/>
            </a:pPr>
            <a:r>
              <a:rPr lang="sl-SI" altLang="sl-SI" sz="2800">
                <a:latin typeface="Times New Roman" panose="02020603050405020304" pitchFamily="18" charset="0"/>
              </a:rPr>
              <a:t>    odloča za nadaljnje zdravljenje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>
            <a:extLst>
              <a:ext uri="{FF2B5EF4-FFF2-40B4-BE49-F238E27FC236}">
                <a16:creationId xmlns:a16="http://schemas.microsoft.com/office/drawing/2014/main" id="{FBFEE780-9D93-4106-979A-413283DBA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268413"/>
            <a:ext cx="8229600" cy="725487"/>
          </a:xfrm>
          <a:solidFill>
            <a:srgbClr val="E28700"/>
          </a:solidFill>
        </p:spPr>
        <p:txBody>
          <a:bodyPr/>
          <a:lstStyle/>
          <a:p>
            <a:r>
              <a:rPr lang="sl-SI" altLang="sl-SI" sz="4000" b="1">
                <a:latin typeface="Times New Roman" panose="02020603050405020304" pitchFamily="18" charset="0"/>
              </a:rPr>
              <a:t>Zdravljenje</a:t>
            </a:r>
          </a:p>
        </p:txBody>
      </p:sp>
      <p:pic>
        <p:nvPicPr>
          <p:cNvPr id="14344" name="Picture 8">
            <a:extLst>
              <a:ext uri="{FF2B5EF4-FFF2-40B4-BE49-F238E27FC236}">
                <a16:creationId xmlns:a16="http://schemas.microsoft.com/office/drawing/2014/main" id="{48E19CD1-F5F9-4A0E-A0CB-99428EF8D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137025"/>
            <a:ext cx="2236787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5" name="Rectangle 9">
            <a:extLst>
              <a:ext uri="{FF2B5EF4-FFF2-40B4-BE49-F238E27FC236}">
                <a16:creationId xmlns:a16="http://schemas.microsoft.com/office/drawing/2014/main" id="{8E8BE0E8-DD90-444D-B49B-292B6E939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852738"/>
            <a:ext cx="8229600" cy="4525962"/>
          </a:xfrm>
        </p:spPr>
        <p:txBody>
          <a:bodyPr/>
          <a:lstStyle/>
          <a:p>
            <a:r>
              <a:rPr lang="sl-SI" altLang="sl-SI" sz="2800" b="1">
                <a:latin typeface="Times New Roman" panose="02020603050405020304" pitchFamily="18" charset="0"/>
              </a:rPr>
              <a:t>Antibiotiki-penicilini</a:t>
            </a:r>
          </a:p>
          <a:p>
            <a:r>
              <a:rPr lang="sl-SI" altLang="sl-SI" sz="2800" b="1">
                <a:latin typeface="Times New Roman" panose="02020603050405020304" pitchFamily="18" charset="0"/>
              </a:rPr>
              <a:t>Najmanj 10 dni</a:t>
            </a:r>
          </a:p>
          <a:p>
            <a:r>
              <a:rPr lang="sl-SI" altLang="sl-SI" sz="2800">
                <a:latin typeface="Times New Roman" panose="02020603050405020304" pitchFamily="18" charset="0"/>
              </a:rPr>
              <a:t>Ob prezgodnji prekinitvi zdravljenja z antibiotiki se lahko razvijejo </a:t>
            </a:r>
            <a:r>
              <a:rPr lang="sl-SI" altLang="sl-SI" sz="2800" b="1">
                <a:latin typeface="Times New Roman" panose="02020603050405020304" pitchFamily="18" charset="0"/>
              </a:rPr>
              <a:t>bakterije</a:t>
            </a:r>
          </a:p>
          <a:p>
            <a:r>
              <a:rPr lang="sl-SI" altLang="sl-SI" sz="2800">
                <a:latin typeface="Times New Roman" panose="02020603050405020304" pitchFamily="18" charset="0"/>
              </a:rPr>
              <a:t>Težave pri požiranju - </a:t>
            </a:r>
            <a:r>
              <a:rPr lang="sl-SI" altLang="sl-SI" sz="2800" b="1">
                <a:latin typeface="Times New Roman" panose="02020603050405020304" pitchFamily="18" charset="0"/>
              </a:rPr>
              <a:t>od 7 do 14 dni</a:t>
            </a:r>
          </a:p>
          <a:p>
            <a:r>
              <a:rPr lang="sl-SI" altLang="sl-SI" sz="2800" b="1">
                <a:latin typeface="Times New Roman" panose="02020603050405020304" pitchFamily="18" charset="0"/>
              </a:rPr>
              <a:t>Kirurška odstranitev</a:t>
            </a:r>
            <a:r>
              <a:rPr lang="sl-SI" altLang="sl-SI" sz="2800">
                <a:latin typeface="Times New Roman" panose="02020603050405020304" pitchFamily="18" charset="0"/>
              </a:rPr>
              <a:t>-v primeru zapletov</a:t>
            </a:r>
          </a:p>
          <a:p>
            <a:endParaRPr lang="sl-SI" altLang="sl-SI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F96A0A1-1727-4311-B81B-C768446A6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863600"/>
          </a:xfrm>
          <a:solidFill>
            <a:srgbClr val="E28700"/>
          </a:solidFill>
        </p:spPr>
        <p:txBody>
          <a:bodyPr/>
          <a:lstStyle/>
          <a:p>
            <a:r>
              <a:rPr lang="sl-SI" altLang="sl-SI" sz="4000" b="1">
                <a:latin typeface="Times New Roman" panose="02020603050405020304" pitchFamily="18" charset="0"/>
              </a:rPr>
              <a:t>Kaj lahko storite ob pojavu angine?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24D0F54-4B0A-415F-AB23-DC0D67524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 b="1">
                <a:latin typeface="Times New Roman" panose="02020603050405020304" pitchFamily="18" charset="0"/>
              </a:rPr>
              <a:t>POČITEK</a:t>
            </a:r>
          </a:p>
          <a:p>
            <a:r>
              <a:rPr lang="sl-SI" altLang="sl-SI" sz="2800">
                <a:latin typeface="Times New Roman" panose="02020603050405020304" pitchFamily="18" charset="0"/>
              </a:rPr>
              <a:t>pije naj veliko tekočine</a:t>
            </a:r>
          </a:p>
          <a:p>
            <a:r>
              <a:rPr lang="sl-SI" altLang="sl-SI" sz="2800">
                <a:latin typeface="Times New Roman" panose="02020603050405020304" pitchFamily="18" charset="0"/>
              </a:rPr>
              <a:t>juha in čaj</a:t>
            </a:r>
          </a:p>
          <a:p>
            <a:r>
              <a:rPr lang="sl-SI" altLang="sl-SI" sz="2800">
                <a:latin typeface="Times New Roman" panose="02020603050405020304" pitchFamily="18" charset="0"/>
              </a:rPr>
              <a:t>jemanje antibiotikov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6223CF1C-1D5D-4B5A-A79D-00E419AA2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33337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B872B589-CFCB-4BAA-88BD-77C76FA7C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89363"/>
            <a:ext cx="381635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Rounded MT Bold</vt:lpstr>
      <vt:lpstr>Times New Roman</vt:lpstr>
      <vt:lpstr>Wingdings</vt:lpstr>
      <vt:lpstr>Privzeti načrt</vt:lpstr>
      <vt:lpstr>PowerPoint Presentation</vt:lpstr>
      <vt:lpstr>“…Bolezen angina je fina, dobil jo je Nejc, zdaj jo hoče še Nina…”  </vt:lpstr>
      <vt:lpstr>Definicija</vt:lpstr>
      <vt:lpstr>Vzroki</vt:lpstr>
      <vt:lpstr>Dejavniki tveganja</vt:lpstr>
      <vt:lpstr>Simptomi in bolezenski znaki</vt:lpstr>
      <vt:lpstr>Diagnoza</vt:lpstr>
      <vt:lpstr>Zdravljenje</vt:lpstr>
      <vt:lpstr>Kaj lahko storite ob pojavu angine?</vt:lpstr>
      <vt:lpstr>Naravno zdravljenje</vt:lpstr>
      <vt:lpstr>PowerPoint Presentation</vt:lpstr>
      <vt:lpstr>Viri: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2019-05-30T09:27:09Z</dcterms:created>
  <dcterms:modified xsi:type="dcterms:W3CDTF">2019-05-30T09:27:09Z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