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5" d="100"/>
          <a:sy n="85" d="100"/>
        </p:scale>
        <p:origin x="108" y="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C:\abitbetter\bamboo.gif">
            <a:extLst>
              <a:ext uri="{FF2B5EF4-FFF2-40B4-BE49-F238E27FC236}">
                <a16:creationId xmlns:a16="http://schemas.microsoft.com/office/drawing/2014/main" id="{ED58C0B0-510F-4E5A-8328-B2BA10303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792"/>
          <a:stretch>
            <a:fillRect/>
          </a:stretch>
        </p:blipFill>
        <p:spPr bwMode="ltGray">
          <a:xfrm>
            <a:off x="6292850" y="-1588"/>
            <a:ext cx="2857500" cy="686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4DA09562-7F62-4DB3-AA22-9125008B7F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1158875"/>
            <a:ext cx="6248400" cy="14319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 altLang="sl-SI" noProof="0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173F333-E589-42C9-90BF-A3525D1AE1A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429000"/>
            <a:ext cx="6019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Click to edit Master subtitle style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6BF1165-C119-4796-B0C1-A7AED2FB36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257175" y="6248400"/>
            <a:ext cx="1622425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DE589E3-389D-49FC-9D8A-F43CE1E59E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2108200" y="6248400"/>
            <a:ext cx="29972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4BBA409-2DAE-483B-81FE-825680D68C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5486400" y="6248400"/>
            <a:ext cx="1371600" cy="457200"/>
          </a:xfrm>
        </p:spPr>
        <p:txBody>
          <a:bodyPr/>
          <a:lstStyle>
            <a:lvl1pPr>
              <a:defRPr/>
            </a:lvl1pPr>
          </a:lstStyle>
          <a:p>
            <a:fld id="{2790CED7-AAA8-4D50-BBA1-A97EF31827FB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EA133-4323-4D37-8BAF-FA9D548DD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273C29-6707-4341-8C17-7C09F8A36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873A4-8645-4490-8670-AF5B07C8B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DC155-4462-4364-90A3-32711046C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6163A-C78C-4DB1-A739-00C573758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FF6A0-9974-4F91-A645-D9DB496418D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4381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7F9627-7050-4A8C-81B5-5493D8F9F1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886450" y="320675"/>
            <a:ext cx="1885950" cy="5775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1D0364-8F15-4F4D-B6BF-F62E2702C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320675"/>
            <a:ext cx="5505450" cy="5775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671D8-A071-4EBF-8D63-8514A06B4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302D4-5146-41AE-9978-FC2B319CE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8FF99-DDA8-40B8-8D2E-C5CB8E637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CC5482-6A99-4677-8521-C57991FFD88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79800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CC6F3-EBC1-4B12-A148-8D951BD99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65211-6F30-48B5-A06C-F350A3712BF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286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ED503C1B-B2D1-488E-BEB9-BB074CFC8F35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076700" y="1981200"/>
            <a:ext cx="3695700" cy="4114800"/>
          </a:xfrm>
        </p:spPr>
        <p:txBody>
          <a:bodyPr/>
          <a:lstStyle/>
          <a:p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11D7A1-8485-4BEB-BD73-D37B4FD53A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600" y="62484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08A691-285E-4740-AB27-48B224117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9800" y="6248400"/>
            <a:ext cx="35052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34522-8EF1-4EDC-B1E3-F93FBD4DE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484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fld id="{30895898-625B-4E17-8387-57371938DB9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96241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36BA4-A79D-443D-8929-33F7B1F6C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843B6-87D8-40F6-98F8-D545E2AB8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8BBA-74BA-492B-8A90-E76304061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E2767-3A36-490A-933B-D08451D4D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3F662-28E4-4985-AD61-FDBCCFA35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8B1C1-19A3-4C1F-9FEE-A5DB5F2C300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8540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879B3-C263-46D9-A0B9-DE5F18C38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37565A-1AEA-468A-BFA5-DF9DAE17B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0E19A-688B-482E-9BD0-11238A137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B1805-A7FC-4CC4-BF6F-EB990C6CC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02EFF-0C50-44DC-A6D7-5D588C9C3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15AE7-0F21-4131-BB91-8673D18DCDD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4582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5C78-8FC3-4433-9CEE-51DDC147E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73278-098A-4202-BD68-9A91C91AF4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2F782F-8A4D-45A2-84D8-D174438A6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767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B396E-E67C-4600-986E-2520E4973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9ACFA5-DD5B-466B-B982-BC918D353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780230-EE08-49EB-8794-FDD577D7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55DF8-E295-4C99-9F22-38BC6C3C12D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8900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EC0C1-FD46-40CD-9D6F-16FA941D4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72A3FA-59C5-45A6-90A0-23A4A2BA0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3EC77B-50F5-461F-95F1-4AA3C8512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0071F4-6E99-432C-9631-E0B3D2A4DA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C55E85-8E4F-4FB9-9341-0AF0BB0865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B9BA17-3E4C-4644-A067-52C1A74CF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673268-81AA-40D8-BC7F-F3ECF3F90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D986C1-01CA-4BA9-B0CB-D87DD0B72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7EB80-8731-4433-A4C5-35DBC49671C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6874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4B24F-72A6-49DD-9AB0-238A61611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74D947-28B1-4985-91A6-F67FED7ED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288D11-ECE3-47D6-84D5-258480A6F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BEFF24-99A7-4FA9-81CD-73D833CB5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9EE31-41DB-4F90-8A2A-142F9D8F3A2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3233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0E4F44-755F-4FBE-BD0D-53244AEC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9813A5-B1AF-453A-B926-25469E4F4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416BA5-EF54-4FDB-9D22-57F5D4E52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73CA3-7444-4107-A6AA-4E0BBB51CC6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3276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5B60B-7CA1-4446-9282-71B1BACC3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D71DD-25A7-4B98-BF85-49F3796F2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B68C23-AC7E-45D2-8B14-5DA5727B1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DCBD36-8DB9-4622-9C8A-03BE17647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B98DD3-BE46-42D2-8CC8-F7A1A195E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96249-1F1E-4A12-8096-CA9D61DB6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33879-E458-4529-882E-6DA932F5F33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35773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5F733-E312-4C3E-8BA6-577EA28FC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C0FC44-5026-419C-B5DA-CF4051F2B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C02C1E-F2EB-4DE9-869E-B80EBDE59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E821A2-B848-4E51-8A36-9ADCF77D5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155AE9-6DC1-4A93-9644-1C8FE623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88FC6-7AB6-48BB-A681-A4E99A0CE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2526A-FC3C-4E5B-9A60-D54F8B235E6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9447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abitbetter\bamboo.gif">
            <a:extLst>
              <a:ext uri="{FF2B5EF4-FFF2-40B4-BE49-F238E27FC236}">
                <a16:creationId xmlns:a16="http://schemas.microsoft.com/office/drawing/2014/main" id="{0D899514-B74F-4410-91D4-5A9240ACB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976"/>
          <a:stretch>
            <a:fillRect/>
          </a:stretch>
        </p:blipFill>
        <p:spPr bwMode="ltGray">
          <a:xfrm>
            <a:off x="7353300" y="0"/>
            <a:ext cx="17907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" name="Rectangle 8">
            <a:extLst>
              <a:ext uri="{FF2B5EF4-FFF2-40B4-BE49-F238E27FC236}">
                <a16:creationId xmlns:a16="http://schemas.microsoft.com/office/drawing/2014/main" id="{8896C698-F820-4608-80D0-07919BCFE2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20675"/>
            <a:ext cx="7467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ED12789A-C537-493F-9D02-7AF50C7743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2D482E05-4F63-4733-ADB8-C15176C4FFE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A8CD35E6-DC9E-4C3E-B4DD-E4AF16C797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2484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92F66A14-48C4-43D1-8230-0353FE432EF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8400" y="6248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650105-934A-4CD9-AFE1-E6F2AB23B7AB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­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astline.mojforum.si/rastline-about260.html" TargetMode="External"/><Relationship Id="rId2" Type="http://schemas.openxmlformats.org/officeDocument/2006/relationships/hyperlink" Target="http://www.okrasnivrt.com/rastline/Bambus.php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hyperlink" Target="http://images.google.si/imgres?imgurl=http://www.barve-sigma.si/uploads/666/bambus_17.jpg&amp;imgrefurl=http://www.barve-sigma.si/sl/nasa_ponudba/86/zakaj_bambus.html%3Ftype%3Dproduct_group%26product%3D134&amp;usg=__Ze-vRTGvg2LvwqsAeZCW_2TFodc=&amp;h=329&amp;w=247&amp;sz=30&amp;hl=sl&amp;start=2&amp;um=1&amp;tbnid=L9QqQuxgJKDMVM:&amp;tbnh=119&amp;tbnw=89&amp;prev=/images%3Fq%3Dbambus%26hl%3Dsl%26rlz%3D1T4ADBS_enSI289SI296%26sa%3DN%26um%3D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8CADCA6-4B2A-42C7-8E6E-100FBE3E40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1828800"/>
            <a:ext cx="6248400" cy="762000"/>
          </a:xfrm>
        </p:spPr>
        <p:txBody>
          <a:bodyPr/>
          <a:lstStyle/>
          <a:p>
            <a:r>
              <a:rPr lang="sl-SI" altLang="sl-SI"/>
              <a:t>Bambus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F183EE9-6C0E-4575-BFFB-EEE64537671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altLang="sl-SI"/>
              <a:t> </a:t>
            </a:r>
            <a:endParaRPr lang="sl-SI" alt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4F21C45-E305-4241-A92A-A53CFCC8D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r>
              <a:rPr lang="sl-SI" altLang="sl-SI"/>
              <a:t>Opis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0BB3F72-5B09-4975-BE53-C2549E7322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/>
              <a:t>Bambus je trajnica iz družine trav z olesenelimi stebli.</a:t>
            </a:r>
          </a:p>
          <a:p>
            <a:pPr>
              <a:lnSpc>
                <a:spcPct val="90000"/>
              </a:lnSpc>
            </a:pPr>
            <a:r>
              <a:rPr lang="sl-SI" altLang="sl-SI"/>
              <a:t>Cveti vse leto</a:t>
            </a:r>
          </a:p>
          <a:p>
            <a:pPr>
              <a:lnSpc>
                <a:spcPct val="90000"/>
              </a:lnSpc>
            </a:pPr>
            <a:r>
              <a:rPr lang="sl-SI" altLang="sl-SI"/>
              <a:t>Doseže lahko tudi 40 metrov</a:t>
            </a:r>
          </a:p>
          <a:p>
            <a:pPr>
              <a:lnSpc>
                <a:spcPct val="90000"/>
              </a:lnSpc>
            </a:pPr>
            <a:r>
              <a:rPr lang="sl-SI" altLang="sl-SI"/>
              <a:t>Ima podzemno korenino</a:t>
            </a:r>
          </a:p>
          <a:p>
            <a:pPr>
              <a:lnSpc>
                <a:spcPct val="90000"/>
              </a:lnSpc>
            </a:pPr>
            <a:r>
              <a:rPr lang="sl-SI" altLang="sl-SI"/>
              <a:t>Stebla so votla in so vir pitne vode</a:t>
            </a:r>
          </a:p>
          <a:p>
            <a:pPr>
              <a:lnSpc>
                <a:spcPct val="90000"/>
              </a:lnSpc>
            </a:pPr>
            <a:r>
              <a:rPr lang="sl-SI" altLang="sl-SI">
                <a:solidFill>
                  <a:srgbClr val="000000"/>
                </a:solidFill>
                <a:latin typeface="Verdana" panose="020B0604030504040204" pitchFamily="34" charset="0"/>
              </a:rPr>
              <a:t>Poznamo okoli 91 rodov in več kot 1000 vrst </a:t>
            </a:r>
          </a:p>
          <a:p>
            <a:pPr>
              <a:lnSpc>
                <a:spcPct val="90000"/>
              </a:lnSpc>
            </a:pPr>
            <a:endParaRPr lang="sl-SI" altLang="sl-SI"/>
          </a:p>
          <a:p>
            <a:pPr>
              <a:lnSpc>
                <a:spcPct val="90000"/>
              </a:lnSpc>
            </a:pPr>
            <a:endParaRPr lang="sl-SI" altLang="sl-SI"/>
          </a:p>
          <a:p>
            <a:pPr>
              <a:lnSpc>
                <a:spcPct val="90000"/>
              </a:lnSpc>
            </a:pPr>
            <a:endParaRPr lang="sl-SI" altLang="sl-S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>
            <a:extLst>
              <a:ext uri="{FF2B5EF4-FFF2-40B4-BE49-F238E27FC236}">
                <a16:creationId xmlns:a16="http://schemas.microsoft.com/office/drawing/2014/main" id="{77560E57-D283-49D3-9C5B-80EF347D2D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467600" cy="762000"/>
          </a:xfrm>
        </p:spPr>
        <p:txBody>
          <a:bodyPr/>
          <a:lstStyle/>
          <a:p>
            <a:r>
              <a:rPr lang="sl-SI" altLang="sl-SI"/>
              <a:t>Pomen</a:t>
            </a:r>
          </a:p>
        </p:txBody>
      </p:sp>
      <p:sp>
        <p:nvSpPr>
          <p:cNvPr id="23555" name="Rectangle 1027">
            <a:extLst>
              <a:ext uri="{FF2B5EF4-FFF2-40B4-BE49-F238E27FC236}">
                <a16:creationId xmlns:a16="http://schemas.microsoft.com/office/drawing/2014/main" id="{2561F7B9-A2E8-4413-A5A8-B3EAA29AD3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7543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/>
              <a:t>Mladi poganjki se lahko uporabljajo tudi v človekovi prehrani</a:t>
            </a:r>
          </a:p>
          <a:p>
            <a:pPr>
              <a:lnSpc>
                <a:spcPct val="90000"/>
              </a:lnSpc>
            </a:pPr>
            <a:r>
              <a:rPr lang="sl-SI" altLang="sl-SI"/>
              <a:t>Mladi bambus ali njegovo seme se uporablja tudi kot krmo</a:t>
            </a:r>
          </a:p>
          <a:p>
            <a:pPr>
              <a:lnSpc>
                <a:spcPct val="90000"/>
              </a:lnSpc>
            </a:pPr>
            <a:r>
              <a:rPr lang="sl-SI" altLang="sl-SI"/>
              <a:t>Iz odrasle rastline pa postavljajo koče, izdelujejo pohištvo</a:t>
            </a:r>
          </a:p>
          <a:p>
            <a:pPr>
              <a:lnSpc>
                <a:spcPct val="90000"/>
              </a:lnSpc>
            </a:pPr>
            <a:r>
              <a:rPr lang="sl-SI" altLang="sl-SI"/>
              <a:t>Vršički so glavna hrana za orjaško pando </a:t>
            </a:r>
          </a:p>
        </p:txBody>
      </p:sp>
      <p:pic>
        <p:nvPicPr>
          <p:cNvPr id="23557" name="Picture 1029" descr="http://www.korak.ws/image/medium/3210">
            <a:extLst>
              <a:ext uri="{FF2B5EF4-FFF2-40B4-BE49-F238E27FC236}">
                <a16:creationId xmlns:a16="http://schemas.microsoft.com/office/drawing/2014/main" id="{69320F4A-192E-4A9C-BDF4-D71A9A7FF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419600"/>
            <a:ext cx="3429000" cy="227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B4895DF-0FE9-4DD3-A6B7-16CA47B784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r>
              <a:rPr lang="sl-SI" altLang="sl-SI"/>
              <a:t>Rastišče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DBCEA03-8F1A-4CB1-9784-0FED0CFEC9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Bambus najbolje uspeva na sončnem rastišču, vendar nekatere vrste dobro uspevajo tudi v polsenci. Vrste rodu </a:t>
            </a:r>
            <a:r>
              <a:rPr lang="sl-SI" altLang="sl-SI" i="1"/>
              <a:t>Fargesia</a:t>
            </a:r>
            <a:r>
              <a:rPr lang="sl-SI" altLang="sl-SI"/>
              <a:t> in </a:t>
            </a:r>
            <a:r>
              <a:rPr lang="sl-SI" altLang="sl-SI" i="1"/>
              <a:t>Thamnocalamus</a:t>
            </a:r>
            <a:r>
              <a:rPr lang="sl-SI" altLang="sl-SI"/>
              <a:t> imajo celo najraje, če so skrite pred opoldanskim soncem.</a:t>
            </a:r>
          </a:p>
          <a:p>
            <a:r>
              <a:rPr lang="sl-SI" altLang="sl-SI"/>
              <a:t>Zelo dobro uspevajo na rahlo kislih tleh 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60B470A-8CB0-47BC-AD96-932F96F68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r>
              <a:rPr lang="sl-SI" altLang="sl-SI"/>
              <a:t>Razmnoževanje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886C482-FC71-4ECE-9947-6CBA550271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Najlažje ga razmnožujemo z delitvijo rastline</a:t>
            </a:r>
          </a:p>
          <a:p>
            <a:r>
              <a:rPr lang="sl-SI" altLang="sl-SI"/>
              <a:t>Razmnoževanje s potaknjenci je navadno težavnejše in manj uspešno, še posebno pri rodu </a:t>
            </a:r>
            <a:r>
              <a:rPr lang="sl-SI" altLang="sl-SI" i="1"/>
              <a:t>Phyllostachys</a:t>
            </a:r>
            <a:r>
              <a:rPr lang="sl-SI" altLang="sl-SI"/>
              <a:t>.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357E40B-AE98-45DF-ADCA-F179CAABF4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r>
              <a:rPr lang="sl-SI" altLang="sl-SI"/>
              <a:t>Prednosti/slabosti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FCD2B75-3EB7-4D96-B742-F670B3C4B4E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400">
                <a:solidFill>
                  <a:srgbClr val="000000"/>
                </a:solidFill>
                <a:latin typeface="Verdana" panose="020B0604030504040204" pitchFamily="34" charset="0"/>
              </a:rPr>
              <a:t>če utrgamo poganjek, ta znova zraste </a:t>
            </a:r>
          </a:p>
          <a:p>
            <a:r>
              <a:rPr lang="sl-SI" altLang="sl-SI" sz="2400">
                <a:solidFill>
                  <a:srgbClr val="000000"/>
                </a:solidFill>
                <a:latin typeface="Verdana" panose="020B0604030504040204" pitchFamily="34" charset="0"/>
              </a:rPr>
              <a:t>Je ceneno gradivo, saj za svojo rast porabi dva krat manj energije kot les in je to razmerje veliko ugodnejše. </a:t>
            </a:r>
            <a:br>
              <a:rPr lang="sl-SI" altLang="sl-SI" sz="240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sl-SI" altLang="sl-SI" sz="2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77CB167F-C2AE-4C97-B391-F68E21ECCEE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400">
                <a:solidFill>
                  <a:srgbClr val="000000"/>
                </a:solidFill>
                <a:latin typeface="Verdana" panose="020B0604030504040204" pitchFamily="34" charset="0"/>
              </a:rPr>
              <a:t>Napadajo ga termiti ter druge žuželke in vrtajo rove v stebla </a:t>
            </a:r>
          </a:p>
          <a:p>
            <a:pPr>
              <a:lnSpc>
                <a:spcPct val="90000"/>
              </a:lnSpc>
            </a:pPr>
            <a:r>
              <a:rPr lang="sl-SI" altLang="sl-SI" sz="2400">
                <a:solidFill>
                  <a:srgbClr val="000000"/>
                </a:solidFill>
                <a:latin typeface="Verdana" panose="020B0604030504040204" pitchFamily="34" charset="0"/>
              </a:rPr>
              <a:t>Gradnja hiše mora biti grajena zračno, da se po dežju posuši, saj bi drugače hitro strohnela </a:t>
            </a:r>
          </a:p>
          <a:p>
            <a:pPr>
              <a:lnSpc>
                <a:spcPct val="90000"/>
              </a:lnSpc>
            </a:pPr>
            <a:r>
              <a:rPr lang="sl-SI" altLang="sl-SI" sz="2400">
                <a:solidFill>
                  <a:srgbClr val="000000"/>
                </a:solidFill>
                <a:latin typeface="Verdana" panose="020B0604030504040204" pitchFamily="34" charset="0"/>
              </a:rPr>
              <a:t>Votla stebla izredno hitro gorijo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sl-SI" altLang="sl-SI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704F595-A32B-4905-9581-7904944A0C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r>
              <a:rPr lang="sl-SI" altLang="sl-SI"/>
              <a:t>Cena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5C31311-02E7-4770-9E4E-0ACDA5B47E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Cene bambusov so zelo različne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/>
              <a:t>Npr.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/>
              <a:t>Borinda utilis: 1galona:$25, 2galoni:$40,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/>
              <a:t>5 galon:$70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/>
              <a:t>Fargesia sp. ‘scabrida’: 1galona:$65, 2galoni:$100, 5galon:$200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  <a:p>
            <a:endParaRPr lang="sl-SI" altLang="sl-SI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B4DA9DD-FE34-4068-A251-CF8085A4A7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r>
              <a:rPr lang="sl-SI" altLang="sl-SI"/>
              <a:t>Viri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9F5FF1A-96B0-46AF-A600-3C8A8B67DF0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r>
              <a:rPr lang="sl-SI" altLang="sl-SI" sz="2400"/>
              <a:t>Wikipedija</a:t>
            </a:r>
          </a:p>
          <a:p>
            <a:r>
              <a:rPr lang="sl-SI" altLang="sl-SI" sz="2400">
                <a:hlinkClick r:id="rId2"/>
              </a:rPr>
              <a:t>http://www.okrasnivrt.com/rastline/Bambus.php</a:t>
            </a:r>
            <a:endParaRPr lang="sl-SI" altLang="sl-SI" sz="2400"/>
          </a:p>
          <a:p>
            <a:r>
              <a:rPr lang="sl-SI" altLang="sl-SI" sz="2400">
                <a:hlinkClick r:id="rId3"/>
              </a:rPr>
              <a:t>http://rastline.mojforum.si/rastline-about260.html</a:t>
            </a:r>
            <a:endParaRPr lang="sl-SI" altLang="sl-SI" sz="2400"/>
          </a:p>
          <a:p>
            <a:r>
              <a:rPr lang="sl-SI" altLang="sl-SI" sz="2400"/>
              <a:t>http://www.bamboogarden.com/default.htm</a:t>
            </a:r>
          </a:p>
        </p:txBody>
      </p:sp>
      <p:pic>
        <p:nvPicPr>
          <p:cNvPr id="26631" name="Picture 7" descr="http://t2.gstatic.com/images?q=tbn:L9QqQuxgJKDMVM:http://www.barve-sigma.si/uploads/666/bambus_17.jpg">
            <a:hlinkClick r:id="rId4"/>
            <a:extLst>
              <a:ext uri="{FF2B5EF4-FFF2-40B4-BE49-F238E27FC236}">
                <a16:creationId xmlns:a16="http://schemas.microsoft.com/office/drawing/2014/main" id="{FC0DF0E4-908B-46CA-9E48-59257825404B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84675" y="1981200"/>
            <a:ext cx="3078163" cy="4114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amboo">
  <a:themeElements>
    <a:clrScheme name="Bamboo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Bambo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amboo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mboo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mbo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mboo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H:\Program Files\Microsoft Office\Templates\Presentation Designs\Bamboo.pot</Template>
  <TotalTime>0</TotalTime>
  <Words>283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Times New Roman</vt:lpstr>
      <vt:lpstr>Verdana</vt:lpstr>
      <vt:lpstr>Wingdings</vt:lpstr>
      <vt:lpstr>Bamboo</vt:lpstr>
      <vt:lpstr>Bambus</vt:lpstr>
      <vt:lpstr>Opis</vt:lpstr>
      <vt:lpstr>Pomen</vt:lpstr>
      <vt:lpstr>Rastišče</vt:lpstr>
      <vt:lpstr>Razmnoževanje</vt:lpstr>
      <vt:lpstr>Prednosti/slabosti</vt:lpstr>
      <vt:lpstr>Cena</vt:lpstr>
      <vt:lpstr>Viri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2019-05-30T09:27:22Z</dcterms:created>
  <dcterms:modified xsi:type="dcterms:W3CDTF">2019-05-30T09:27:22Z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