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5B635F-6059-4914-9B67-A6BA09C5CC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8A9F3A-7DA8-4071-916B-51EAB2377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F20DD3-6CAC-4902-AD4D-ACC38851F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266D2-594C-4BD0-997E-B1E20EA899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56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2C70B2-9580-453F-920C-814CD5E61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78E4DC-E684-417D-8A2A-539677C60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055C7-6AD6-431C-910F-DCC6E1526A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ADB2C-E5C1-47E5-8A4E-383B27252B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307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92EAA6-67E1-44F8-86EE-A635BD4BE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4C2E13-C84B-474C-9C0C-826017AF2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C4B650-CBD5-4A1E-983D-C902694426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2D6F0-151C-4754-A5A1-9D7FC9C53A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66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AFDDAE-C6E2-4B90-8180-FAA4AF83A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6D76E8-F9AC-47A5-A66E-176E3F9E45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05E7E5-9776-457C-A4F4-DA427267A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EA3A7-1ACF-4FA1-94D7-0D086E0B59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360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2C5449-84FC-4F46-B034-96783890E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29106D-9C22-4BE2-A048-B352971830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C4D01-7252-40C1-8BCC-636C4351E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345F4-9E33-4306-A044-8552249EEE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97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EED65-CDD5-4099-BEA5-BA03209DB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7E6CF7-BB06-4FB7-AADA-86ED9A0E1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6E045A-E640-48CF-9EBF-DABDDDAEF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7A588-017E-4FCA-8D18-CB5BD497CB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593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E54A2C1-FCC3-4B6A-85AB-0AD65E6B11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706826-3FB7-4346-8633-1C343A649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DFE0F2-BA53-4547-A7B0-D821E90BB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0989B-6801-4EB1-831A-4FE6892938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224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8C18B7-89E5-4E97-9029-26C22AD2B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29F761-1926-42B7-8124-EC70BD4A4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A142A9-FD9B-47B8-A9C6-E68A37AE15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6E172-6C51-4914-B1F8-7FC21D426C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500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E917057-F3CE-4400-B73D-3ACB4DB75E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78FDD04-B0EF-4C5C-9372-D92FAE601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2924DA-8A49-4259-AD38-EF6155A2D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F4115-A884-4FE5-8A89-E7C3BA7546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659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F8FD4D-1590-441E-93E0-88B5F6110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E672AF-166E-430D-94BD-BBA8582433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B4EA21-C8D4-43F7-A079-FD2725BA5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9F3BA-CAAE-400B-9D3B-34C8FD61B1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40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BA7CBB-D2D5-4136-A1AB-DB953DD9C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1417C-1C02-4944-A73C-7C6AD1016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518553-5DC8-49D9-BF76-F857A97C8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93CCF-F509-4B19-B41D-DCBD3B2B40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39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907ECB-5AC0-4EB4-8400-42C58761A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E0A3F5-9D22-4E6E-863E-1DAF6C9FC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DB4B40-CAE5-492C-A282-0F870E200F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A2076A-591C-40A2-8C4E-4120B0B167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2BE42E-6E1C-4897-992A-F30A715099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F92E7-3AF2-40AC-B0A0-0A6D81A128F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si/imgres?imgurl=https://www.mercator.si/_files/34898/ponev.jpg&amp;imgrefurl=https://www.mercator.si/uzivajmozdravo/clanki/zdravje/clanek%3Faid%3D3452&amp;usg=__tl1fJD966iLR-mVQxQ_WH-9qvT8=&amp;h=400&amp;w=600&amp;sz=34&amp;hl=sl&amp;start=2&amp;tbnid=sW0g8zM6Ti_tiM:&amp;tbnh=90&amp;tbnw=135&amp;prev=/images%3Fq%3Dbeljakovine%26gbv%3D2%26hl%3Ds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i/imgres?imgurl=http://www.delo.si/assets/media/picture/20090112/sz5_oregova_jedrca.jpg&amp;imgrefurl=http://www.delo.si/clanek/74261&amp;usg=__lLu8Ub1R40brhiy-bwx2wATmVC4=&amp;h=449&amp;w=600&amp;sz=36&amp;hl=sl&amp;start=2&amp;tbnid=p7tw_UXow5tQNM:&amp;tbnh=101&amp;tbnw=135&amp;prev=/images%3Fq%3Djedrca%26gbv%3D2%26hl%3Dsl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images.google.si/imgres?imgurl=http://www.panvita.si/upload/image/fotografije/zito.jpg&amp;imgrefurl=http://www.panvita.si/panvita_flash_vstopna2/clanki/naj/1/varstvo-zit-pred-pleveli-spomladi/&amp;usg=__IOKXJkIa2dsVEZL9y13ShNb4zrY=&amp;h=331&amp;w=500&amp;sz=29&amp;hl=sl&amp;start=1&amp;tbnid=W9R4Q5x4J1yZsM:&amp;tbnh=86&amp;tbnw=130&amp;prev=/images%3Fq%3D%25C5%25BEita%26gbv%3D2%26hl%3Dsl" TargetMode="External"/><Relationship Id="rId2" Type="http://schemas.openxmlformats.org/officeDocument/2006/relationships/hyperlink" Target="http://images.google.si/imgres?imgurl=http://www.panvita.si/upload/image/fotografije/meso.jpg&amp;imgrefurl=http://www.panvita.si/panvita_flash_vstopna2/clanki/naj/1/meso-je-koristno/&amp;usg=__-bAQl6CUlLRzEaD333vnfI7nDF0=&amp;h=445&amp;w=633&amp;sz=123&amp;hl=sl&amp;start=1&amp;tbnid=iwcRvwKTIv671M:&amp;tbnh=96&amp;tbnw=137&amp;prev=/images%3Fq%3Dmeso%26gbv%3D2%26hl%3Ds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si/imgres?imgurl=http://www.kalia.si/userfiles/images/clanki/slike/zelenjava/visoki_fizol_ptujski_maslenec.jpg&amp;imgrefurl=http://www.kalia.si/sl/clanki/clanki/nega-rastlin/317-nega-balkonskih-rastlin&amp;usg=__jE-KbbCmu9XMoJvWKLC7XCaw7ow=&amp;h=480&amp;w=381&amp;sz=130&amp;hl=sl&amp;start=4&amp;tbnid=gAt7yo5GixD_lM:&amp;tbnh=129&amp;tbnw=102&amp;prev=/images%3Fq%3Dstro%25C4%258Dnice%26gbv%3D2%26hl%3Dsl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images.google.si/imgres?imgurl=http://www.e-um.si/lessons/262/jajca.JPG&amp;imgrefurl=http://www.e-um.si/lessons/262/&amp;usg=__oYoYApQJ6Nt-_l0MGRFb3HCj2DM=&amp;h=361&amp;w=478&amp;sz=36&amp;hl=sl&amp;start=2&amp;tbnid=Q6Ik5Y4MByzvZM:&amp;tbnh=97&amp;tbnw=129&amp;prev=/images%3Fq%3Djajca%26gbv%3D2%26hl%3Dsl" TargetMode="External"/><Relationship Id="rId4" Type="http://schemas.openxmlformats.org/officeDocument/2006/relationships/hyperlink" Target="http://images.google.si/imgres?imgurl=http://www.tomazgorec.si/wp-content/uploads/2008/10/mleko.jpg&amp;imgrefurl=http://www.tomazgorec.si/kava-ali-mleko/&amp;usg=__Z2LEhIKUqDSQ9QY9fvw3vcEJ4OM=&amp;h=748&amp;w=600&amp;sz=203&amp;hl=sl&amp;start=1&amp;tbnid=XeHyPK1z68noZM:&amp;tbnh=141&amp;tbnw=113&amp;prev=/images%3Fq%3Dmleko%26gbv%3D2%26hl%3Dsl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i/imgres?imgurl=http://4.bp.blogspot.com/_meMOX9ZKjx0/SOhtAUFcUaI/AAAAAAAAAVM/THfxlzWID2k/s400/cornflakes.jpg&amp;imgrefurl=http://jarhizmi.blogspot.com/2008/10/kosmii.html&amp;usg=__tzlS4bYZwjry__lWgz2gDkusjFs=&amp;h=247&amp;w=400&amp;sz=19&amp;hl=sl&amp;start=7&amp;tbnid=nrnJRCj9G2dlZM:&amp;tbnh=77&amp;tbnw=124&amp;prev=/images%3Fq%3Dkosmi%25C4%258Di%26gbv%3D2%26hl%3Dsl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hyperlink" Target="http://images.google.si/imgres?imgurl=http://www.radiimamomleko.com/imagelib/source/slike_porezane/sir.jpg&amp;imgrefurl=http://www.radiimamomleko.com/26&amp;usg=__XJKJbGF2AktKBB1fuRhSUjv336w=&amp;h=400&amp;w=600&amp;sz=42&amp;hl=sl&amp;start=1&amp;tbnid=U4WT6jHoUDKgtM:&amp;tbnh=90&amp;tbnw=135&amp;prev=/images%3Fq%3Dsir%26gbv%3D2%26hl%3Dsl" TargetMode="External"/><Relationship Id="rId2" Type="http://schemas.openxmlformats.org/officeDocument/2006/relationships/hyperlink" Target="http://images.google.si/imgres?imgurl=http://preparednesspro.files.wordpress.com/2009/04/rice.jpg&amp;imgrefurl=http://preparednesspro.wordpress.com/2009/04/&amp;usg=__5nJFzT6lNMCZc7qPkCSbI-ma9gI=&amp;h=330&amp;w=440&amp;sz=59&amp;hl=sl&amp;start=2&amp;tbnid=_qrS8ETPjtfnQM:&amp;tbnh=95&amp;tbnw=127&amp;prev=/images%3Fq%3Dri%25C5%25BE%26gbv%3D2%26hl%3Ds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si/imgres?imgurl=http://oreh.pef.uni-lj.si/~markor/santonino/krompir.jpg&amp;imgrefurl=http://coprnica.wordpress.com/2007/10/17/krompirjeva-zupa/&amp;usg=__icMk2itBojwp67qXhdJBdDuSLHE=&amp;h=449&amp;w=460&amp;sz=22&amp;hl=sl&amp;start=1&amp;tbnid=8kqiqC3q-9yH1M:&amp;tbnh=125&amp;tbnw=128&amp;prev=/images%3Fq%3Dkrompir%26gbv%3D2%26hl%3Dsl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5" Type="http://schemas.openxmlformats.org/officeDocument/2006/relationships/image" Target="../media/image16.jpeg"/><Relationship Id="rId10" Type="http://schemas.openxmlformats.org/officeDocument/2006/relationships/hyperlink" Target="http://images.google.si/imgres?imgurl=http://www.gasterea.de/Lexikon/Erdnusse.gif&amp;imgrefurl=http://zdravaprehrana.wordpress.com/hrana-ki-zdravi/&amp;usg=__xK2a3g6LYIbWn64hmilxactghek=&amp;h=912&amp;w=912&amp;sz=183&amp;hl=sl&amp;start=4&amp;tbnid=Uk-d05iN-DSuJM:&amp;tbnh=147&amp;tbnw=147&amp;prev=/images%3Fq%3Dara%25C5%25A1idi%26gbv%3D2%26hl%3Dsl" TargetMode="External"/><Relationship Id="rId4" Type="http://schemas.openxmlformats.org/officeDocument/2006/relationships/hyperlink" Target="http://images.google.si/imgres?imgurl=http://www.foodsubs.com/Photos/bread-limpa.jpg&amp;imgrefurl=http://www.foodsubs.com/Bread.html&amp;usg=__oS9rEzNNM64y-5JhDOpeA3YmI-4=&amp;h=323&amp;w=389&amp;sz=10&amp;hl=sl&amp;start=3&amp;tbnid=RvQndSbY7hKoSM:&amp;tbnh=102&amp;tbnw=123&amp;prev=/images%3Fq%3Dkruh%26gbv%3D2%26hl%3Dsl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://images.google.si/imgres?imgurl=http://www.kuham.si/img/recepti/2008/testenine_losos_01.jpg&amp;imgrefurl=http://www.kuham.si/recepti/testenine/testenine-z-lososom.html&amp;usg=__tdAK6o6jpp9E7jElHSccm3uTVro=&amp;h=382&amp;w=600&amp;sz=51&amp;hl=sl&amp;start=5&amp;tbnid=4HefXYfhZUCciM:&amp;tbnh=86&amp;tbnw=135&amp;prev=/images%3Fq%3Dtestenine%26gbv%3D2%26hl%3Ds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si/imgres?imgurl=http://www.krejan-levec.si/thumb.php%3Fproduct%3D46&amp;imgrefurl=http://www.krejan-levec.si/katalog.php%3Fcategory%3D76&amp;usg=__an7oifuHI6AXu1rvOQNg2kmVu4c=&amp;h=83&amp;w=133&amp;sz=5&amp;hl=sl&amp;start=2&amp;tbnid=3t_Kv_Cb8LoVQM:&amp;tbnh=57&amp;tbnw=92&amp;prev=/images%3Fq%3Dp%25C5%25A1eni%25C4%258Dno%2Bzrnje%26gbv%3D2%26hl%3Ds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images.google.si/imgres?imgurl=http://idology.files.wordpress.com/2009/03/egg.jpg&amp;imgrefurl=http://idology.wordpress.com/2009/03/10/chicken-or-egg/&amp;usg=__N9WxWLAFTP-axWu1CuAGszE5ssk=&amp;h=609&amp;w=641&amp;sz=7&amp;hl=sl&amp;start=4&amp;tbnid=r_h-YAo2a8KxbM:&amp;tbnh=130&amp;tbnw=137&amp;prev=/images%3Fq%3Djajce%26gbv%3D2%26hl%3Ds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si/imgres?imgurl=http://allergyadvisor.com/Educational/images/Egg%2520and%2520Shell.jpg&amp;imgrefurl=http://www.allergyadvisor.com/Educational/Oct05.htm&amp;usg=__7iUMUAqfIItFiEmsWsByu1iNTPA=&amp;h=400&amp;w=600&amp;sz=13&amp;hl=sl&amp;start=3&amp;tbnid=GQVE-05WHOUOTM:&amp;tbnh=90&amp;tbnw=135&amp;prev=/images%3Fq%3Djajce%26gbv%3D2%26hl%3Ds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si/imgres?imgurl=http://www.panvita.si/upload/image/fotografije/meso.jpg&amp;imgrefurl=http://www.panvita.si/panvita_flash_vstopna2/clanki/naj/1/meso-je-koristno/&amp;usg=__-bAQl6CUlLRzEaD333vnfI7nDF0=&amp;h=445&amp;w=633&amp;sz=123&amp;hl=sl&amp;start=1&amp;tbnid=iwcRvwKTIv671M:&amp;tbnh=96&amp;tbnw=137&amp;prev=/images%3Fq%3Dbeljakovine%26gbv%3D2%26hl%3Dsl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ages.google.si/imgres?imgurl=http://www.smedia.rs/biznis/slike/news_1772.jpg&amp;imgrefurl=http://www.smedia.rs/biznis/detalji.php%3Fid%3D1772&amp;usg=__8lWnCywurWXIDV9a3Ihr21OOdmQ=&amp;h=467&amp;w=700&amp;sz=105&amp;hl=sl&amp;start=3&amp;tbnid=fOtjvifCz9P2RM:&amp;tbnh=93&amp;tbnw=140&amp;prev=/images%3Fq%3Dmleko%26gbv%3D2%26hl%3Ds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6">
            <a:extLst>
              <a:ext uri="{FF2B5EF4-FFF2-40B4-BE49-F238E27FC236}">
                <a16:creationId xmlns:a16="http://schemas.microsoft.com/office/drawing/2014/main" id="{159D4D06-7122-4876-A7ED-2397B7E402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507037" y="2189163"/>
            <a:ext cx="33496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sl-SI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Beljakovine</a:t>
            </a:r>
          </a:p>
        </p:txBody>
      </p:sp>
      <p:pic>
        <p:nvPicPr>
          <p:cNvPr id="2052" name="Picture 8" descr="ponev">
            <a:hlinkClick r:id="rId2"/>
            <a:extLst>
              <a:ext uri="{FF2B5EF4-FFF2-40B4-BE49-F238E27FC236}">
                <a16:creationId xmlns:a16="http://schemas.microsoft.com/office/drawing/2014/main" id="{2989E228-9F48-46EE-962C-C181DEA12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4800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78127AE2-3867-494E-930E-CB3D6AAFC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Učbenik za sodobno pripravo hrane :</a:t>
            </a:r>
          </a:p>
          <a:p>
            <a:pPr eaLnBrk="1" hangingPunct="1"/>
            <a:r>
              <a:rPr lang="sl-SI" altLang="sl-SI"/>
              <a:t>Avtorica: Verena Koch</a:t>
            </a:r>
          </a:p>
          <a:p>
            <a:pPr eaLnBrk="1" hangingPunct="1"/>
            <a:r>
              <a:rPr lang="sl-SI" altLang="sl-SI"/>
              <a:t>Risbe: Milanka Fabjanič</a:t>
            </a:r>
          </a:p>
          <a:p>
            <a:pPr eaLnBrk="1" hangingPunct="1"/>
            <a:r>
              <a:rPr lang="sl-SI" altLang="sl-SI"/>
              <a:t>Založba: Modrijan založba d.o.o.</a:t>
            </a:r>
          </a:p>
          <a:p>
            <a:pPr eaLnBrk="1" hangingPunct="1"/>
            <a:r>
              <a:rPr lang="sl-SI" altLang="sl-SI"/>
              <a:t>Natisnila: Tiskarna Schwarz</a:t>
            </a:r>
          </a:p>
          <a:p>
            <a:pPr eaLnBrk="1" hangingPunct="1"/>
            <a:r>
              <a:rPr lang="sl-SI" altLang="sl-SI"/>
              <a:t>Kraj in leto: Ljubljana 2003.</a:t>
            </a:r>
          </a:p>
          <a:p>
            <a:pPr eaLnBrk="1" hangingPunct="1"/>
            <a:endParaRPr lang="sl-SI" altLang="sl-SI"/>
          </a:p>
        </p:txBody>
      </p:sp>
      <p:sp>
        <p:nvSpPr>
          <p:cNvPr id="11267" name="WordArt 4" descr="Tesne navpične črte">
            <a:extLst>
              <a:ext uri="{FF2B5EF4-FFF2-40B4-BE49-F238E27FC236}">
                <a16:creationId xmlns:a16="http://schemas.microsoft.com/office/drawing/2014/main" id="{3FF0DAB3-6EA6-45D5-9222-EDBA772A5D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228600"/>
            <a:ext cx="85725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Viri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819DCA75-7CAF-40DA-A760-2D77DE454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1g beljakovin nam daje 17 kJ energije.</a:t>
            </a:r>
          </a:p>
          <a:p>
            <a:pPr eaLnBrk="1" hangingPunct="1"/>
            <a:r>
              <a:rPr lang="sl-SI" altLang="sl-SI"/>
              <a:t>Dnevno bi morali s hrano dobiti približno 1g beljakovin na vsak kg telesne mase.</a:t>
            </a:r>
          </a:p>
          <a:p>
            <a:pPr eaLnBrk="1" hangingPunct="1"/>
            <a:r>
              <a:rPr lang="sl-SI" altLang="sl-SI"/>
              <a:t>So pomembna sestavine vsake žive celice.</a:t>
            </a:r>
          </a:p>
        </p:txBody>
      </p:sp>
      <p:sp>
        <p:nvSpPr>
          <p:cNvPr id="3075" name="WordArt 4">
            <a:extLst>
              <a:ext uri="{FF2B5EF4-FFF2-40B4-BE49-F238E27FC236}">
                <a16:creationId xmlns:a16="http://schemas.microsoft.com/office/drawing/2014/main" id="{F677B592-8590-4611-9095-287851AC19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81400" y="381000"/>
            <a:ext cx="1981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Splošno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4B951F2-6491-4EA6-B285-76701542F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Sestavljene so iz več aminokislin.</a:t>
            </a:r>
          </a:p>
          <a:p>
            <a:pPr eaLnBrk="1" hangingPunct="1"/>
            <a:r>
              <a:rPr lang="sl-SI" altLang="sl-SI"/>
              <a:t>Aminokislin je okoli 30.</a:t>
            </a:r>
          </a:p>
          <a:p>
            <a:pPr eaLnBrk="1" hangingPunct="1"/>
            <a:r>
              <a:rPr lang="sl-SI" altLang="sl-SI"/>
              <a:t>Aminokisline v človeku morajo nujno dobiti hrano.</a:t>
            </a:r>
          </a:p>
        </p:txBody>
      </p:sp>
      <p:sp>
        <p:nvSpPr>
          <p:cNvPr id="4099" name="WordArt 4" descr="Bel marmor">
            <a:extLst>
              <a:ext uri="{FF2B5EF4-FFF2-40B4-BE49-F238E27FC236}">
                <a16:creationId xmlns:a16="http://schemas.microsoft.com/office/drawing/2014/main" id="{3EC3A9D3-01F7-4564-B00E-14086DA4C8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381000"/>
            <a:ext cx="20002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Sestava</a:t>
            </a:r>
          </a:p>
        </p:txBody>
      </p:sp>
      <p:pic>
        <p:nvPicPr>
          <p:cNvPr id="4100" name="Picture 6" descr="aminokisline">
            <a:extLst>
              <a:ext uri="{FF2B5EF4-FFF2-40B4-BE49-F238E27FC236}">
                <a16:creationId xmlns:a16="http://schemas.microsoft.com/office/drawing/2014/main" id="{8823CA07-74E1-4CB8-A544-5E2B8B463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23812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E5CDC041-5B1E-4071-AC0B-6CF223ECC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Poznamo živalske beljakovine to so: meso, jajca, mleko.</a:t>
            </a:r>
          </a:p>
          <a:p>
            <a:pPr eaLnBrk="1" hangingPunct="1"/>
            <a:r>
              <a:rPr lang="sl-SI" altLang="sl-SI"/>
              <a:t>Poznamo pa tudi rastlinske beljakovine to so: stročnice, razna žita, jedrca.</a:t>
            </a:r>
          </a:p>
        </p:txBody>
      </p:sp>
      <p:sp>
        <p:nvSpPr>
          <p:cNvPr id="5123" name="WordArt 4">
            <a:extLst>
              <a:ext uri="{FF2B5EF4-FFF2-40B4-BE49-F238E27FC236}">
                <a16:creationId xmlns:a16="http://schemas.microsoft.com/office/drawing/2014/main" id="{36CEAA8F-1AC5-4673-9755-AE842664AB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152400"/>
            <a:ext cx="8953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Izvor</a:t>
            </a:r>
          </a:p>
        </p:txBody>
      </p:sp>
      <p:pic>
        <p:nvPicPr>
          <p:cNvPr id="5124" name="Picture 6" descr="meso">
            <a:hlinkClick r:id="rId2"/>
            <a:extLst>
              <a:ext uri="{FF2B5EF4-FFF2-40B4-BE49-F238E27FC236}">
                <a16:creationId xmlns:a16="http://schemas.microsoft.com/office/drawing/2014/main" id="{B7B091A1-C075-4230-8087-F7310CC02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1762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mleko">
            <a:hlinkClick r:id="rId4"/>
            <a:extLst>
              <a:ext uri="{FF2B5EF4-FFF2-40B4-BE49-F238E27FC236}">
                <a16:creationId xmlns:a16="http://schemas.microsoft.com/office/drawing/2014/main" id="{C2E01EA1-B80E-4E40-A920-15D9ED19B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00600"/>
            <a:ext cx="13716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visoki_fizol_ptujski_maslenec">
            <a:hlinkClick r:id="rId6"/>
            <a:extLst>
              <a:ext uri="{FF2B5EF4-FFF2-40B4-BE49-F238E27FC236}">
                <a16:creationId xmlns:a16="http://schemas.microsoft.com/office/drawing/2014/main" id="{B301DA97-F957-4D39-AC24-FF065FA1B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1295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sz5_oregova_jedrca">
            <a:hlinkClick r:id="rId8"/>
            <a:extLst>
              <a:ext uri="{FF2B5EF4-FFF2-40B4-BE49-F238E27FC236}">
                <a16:creationId xmlns:a16="http://schemas.microsoft.com/office/drawing/2014/main" id="{567EB919-5F73-4A14-AAB9-F15658239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17526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jajca">
            <a:hlinkClick r:id="rId10"/>
            <a:extLst>
              <a:ext uri="{FF2B5EF4-FFF2-40B4-BE49-F238E27FC236}">
                <a16:creationId xmlns:a16="http://schemas.microsoft.com/office/drawing/2014/main" id="{5869D587-F1A5-407E-A7B7-D18A94A11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12287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zito">
            <a:hlinkClick r:id="rId12"/>
            <a:extLst>
              <a:ext uri="{FF2B5EF4-FFF2-40B4-BE49-F238E27FC236}">
                <a16:creationId xmlns:a16="http://schemas.microsoft.com/office/drawing/2014/main" id="{3F94FDB5-6307-474C-A2F2-7CF21B372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10200"/>
            <a:ext cx="1238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C6362FF-8030-4E8F-BAD4-883FC51E4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To so: jogurt, pusto meso, trd sir, arašidi, kuhan fižol,grah ali leča, mleko, kuhane testenine, kruh, kosmiči, kuhan krompir, kuhan riž.</a:t>
            </a:r>
          </a:p>
        </p:txBody>
      </p:sp>
      <p:sp>
        <p:nvSpPr>
          <p:cNvPr id="6147" name="WordArt 4">
            <a:extLst>
              <a:ext uri="{FF2B5EF4-FFF2-40B4-BE49-F238E27FC236}">
                <a16:creationId xmlns:a16="http://schemas.microsoft.com/office/drawing/2014/main" id="{A2FC3542-FC3A-4C75-8ED3-AD3FFDC524C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59436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Živila bogatejša z beljakovinami</a:t>
            </a:r>
          </a:p>
        </p:txBody>
      </p:sp>
      <p:pic>
        <p:nvPicPr>
          <p:cNvPr id="6148" name="Picture 6" descr="rice">
            <a:hlinkClick r:id="rId2"/>
            <a:extLst>
              <a:ext uri="{FF2B5EF4-FFF2-40B4-BE49-F238E27FC236}">
                <a16:creationId xmlns:a16="http://schemas.microsoft.com/office/drawing/2014/main" id="{78006238-204E-4F0B-963A-7D8BAD948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167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bread-limpa">
            <a:hlinkClick r:id="rId4"/>
            <a:extLst>
              <a:ext uri="{FF2B5EF4-FFF2-40B4-BE49-F238E27FC236}">
                <a16:creationId xmlns:a16="http://schemas.microsoft.com/office/drawing/2014/main" id="{949E6636-7C1E-439F-A817-ADAEB7ABF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00600"/>
            <a:ext cx="16764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" descr="krompir">
            <a:hlinkClick r:id="rId6"/>
            <a:extLst>
              <a:ext uri="{FF2B5EF4-FFF2-40B4-BE49-F238E27FC236}">
                <a16:creationId xmlns:a16="http://schemas.microsoft.com/office/drawing/2014/main" id="{92975E50-5989-4AE7-9AC8-934B3F7F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0"/>
            <a:ext cx="17526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2" descr="cornflakes">
            <a:hlinkClick r:id="rId8"/>
            <a:extLst>
              <a:ext uri="{FF2B5EF4-FFF2-40B4-BE49-F238E27FC236}">
                <a16:creationId xmlns:a16="http://schemas.microsoft.com/office/drawing/2014/main" id="{D73C46F3-E66A-4D66-86C3-63E78BD86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4" descr="Erdnusse">
            <a:hlinkClick r:id="rId10"/>
            <a:extLst>
              <a:ext uri="{FF2B5EF4-FFF2-40B4-BE49-F238E27FC236}">
                <a16:creationId xmlns:a16="http://schemas.microsoft.com/office/drawing/2014/main" id="{0ABB54E9-D3C6-431C-A545-0AC24BC8C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00400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6" descr="sir">
            <a:hlinkClick r:id="rId12"/>
            <a:extLst>
              <a:ext uri="{FF2B5EF4-FFF2-40B4-BE49-F238E27FC236}">
                <a16:creationId xmlns:a16="http://schemas.microsoft.com/office/drawing/2014/main" id="{487214C4-5A59-46F2-BE86-77424D79A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05200"/>
            <a:ext cx="12858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8" descr="testenine_losos_01">
            <a:hlinkClick r:id="rId14"/>
            <a:extLst>
              <a:ext uri="{FF2B5EF4-FFF2-40B4-BE49-F238E27FC236}">
                <a16:creationId xmlns:a16="http://schemas.microsoft.com/office/drawing/2014/main" id="{6A4068A0-598F-414D-8617-912E13EB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0"/>
            <a:ext cx="14382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89AF46FA-A485-4284-93D5-E912C4E4A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Beljakovine imajo različne biološke vrednosti.</a:t>
            </a:r>
          </a:p>
          <a:p>
            <a:pPr eaLnBrk="1" hangingPunct="1"/>
            <a:r>
              <a:rPr lang="sl-SI" altLang="sl-SI"/>
              <a:t>To vrednost izražamo v odstotkih.</a:t>
            </a:r>
          </a:p>
          <a:p>
            <a:pPr eaLnBrk="1" hangingPunct="1"/>
            <a:r>
              <a:rPr lang="sl-SI" altLang="sl-SI"/>
              <a:t>Medtem ko ima jajce največjo biološko vrednost, kar 97%, pa ima najmanjšo biološko vrednost pšenično zrnje samo 49%.</a:t>
            </a:r>
          </a:p>
        </p:txBody>
      </p:sp>
      <p:sp>
        <p:nvSpPr>
          <p:cNvPr id="7171" name="WordArt 4">
            <a:extLst>
              <a:ext uri="{FF2B5EF4-FFF2-40B4-BE49-F238E27FC236}">
                <a16:creationId xmlns:a16="http://schemas.microsoft.com/office/drawing/2014/main" id="{C400E917-D37A-44A6-A677-DC20FD30F4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447675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Biološka vrednost</a:t>
            </a:r>
          </a:p>
        </p:txBody>
      </p:sp>
      <p:pic>
        <p:nvPicPr>
          <p:cNvPr id="7172" name="Picture 6" descr="thumb">
            <a:hlinkClick r:id="rId2"/>
            <a:extLst>
              <a:ext uri="{FF2B5EF4-FFF2-40B4-BE49-F238E27FC236}">
                <a16:creationId xmlns:a16="http://schemas.microsoft.com/office/drawing/2014/main" id="{86EF68CE-4C0B-433D-98B9-89FEEC60E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054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egg">
            <a:hlinkClick r:id="rId4"/>
            <a:extLst>
              <a:ext uri="{FF2B5EF4-FFF2-40B4-BE49-F238E27FC236}">
                <a16:creationId xmlns:a16="http://schemas.microsoft.com/office/drawing/2014/main" id="{12CC0D34-8EA5-4DA2-B6AE-19B997229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81600"/>
            <a:ext cx="13049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87A69BB3-7C10-467B-BA85-BD5C5D9B8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Živila, ki imajo mnogo vodotopnih beljakovin so: mleko, jajca, meso.</a:t>
            </a:r>
          </a:p>
          <a:p>
            <a:pPr eaLnBrk="1" hangingPunct="1"/>
            <a:r>
              <a:rPr lang="sl-SI" altLang="sl-SI"/>
              <a:t>Živila, ki pa imajo mnogo vodo netopnih beljakovin pa so: zrna stročnic in žitna zrna.</a:t>
            </a:r>
          </a:p>
        </p:txBody>
      </p:sp>
      <p:sp>
        <p:nvSpPr>
          <p:cNvPr id="8195" name="WordArt 4">
            <a:extLst>
              <a:ext uri="{FF2B5EF4-FFF2-40B4-BE49-F238E27FC236}">
                <a16:creationId xmlns:a16="http://schemas.microsoft.com/office/drawing/2014/main" id="{D70D72AB-9213-45EF-B4FF-C85C9779EC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609600"/>
            <a:ext cx="344805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Topne beljakovine</a:t>
            </a:r>
          </a:p>
        </p:txBody>
      </p:sp>
      <p:pic>
        <p:nvPicPr>
          <p:cNvPr id="8196" name="Picture 6" descr="Egg%2520and%2520Shell">
            <a:hlinkClick r:id="rId2"/>
            <a:extLst>
              <a:ext uri="{FF2B5EF4-FFF2-40B4-BE49-F238E27FC236}">
                <a16:creationId xmlns:a16="http://schemas.microsoft.com/office/drawing/2014/main" id="{9B1436D2-6D80-4D85-A21B-6A1AE042A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00600"/>
            <a:ext cx="152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news_1772">
            <a:hlinkClick r:id="rId4"/>
            <a:extLst>
              <a:ext uri="{FF2B5EF4-FFF2-40B4-BE49-F238E27FC236}">
                <a16:creationId xmlns:a16="http://schemas.microsoft.com/office/drawing/2014/main" id="{6B05F239-6A6C-46B2-B68C-3630B6295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16764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meso">
            <a:hlinkClick r:id="rId6"/>
            <a:extLst>
              <a:ext uri="{FF2B5EF4-FFF2-40B4-BE49-F238E27FC236}">
                <a16:creationId xmlns:a16="http://schemas.microsoft.com/office/drawing/2014/main" id="{301D43D2-5C0B-416C-AA03-11AFEC228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006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D865809A-EFFD-4C82-8877-38BCA1E00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Beljakovine najdemo, komaj na drugi polici od zgoraj dol, torej pomeni, da jih ne smemo pojesti preveč saj nam lahko škudujejo.</a:t>
            </a:r>
          </a:p>
        </p:txBody>
      </p:sp>
      <p:sp>
        <p:nvSpPr>
          <p:cNvPr id="9219" name="WordArt 4">
            <a:extLst>
              <a:ext uri="{FF2B5EF4-FFF2-40B4-BE49-F238E27FC236}">
                <a16:creationId xmlns:a16="http://schemas.microsoft.com/office/drawing/2014/main" id="{36DC5B76-E0F0-4EB0-AEE5-EFFC40BA67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533400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CBCBCB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Prehrambena piramida</a:t>
            </a:r>
          </a:p>
        </p:txBody>
      </p:sp>
      <p:pic>
        <p:nvPicPr>
          <p:cNvPr id="9220" name="Picture 6" descr="preh_piramida">
            <a:extLst>
              <a:ext uri="{FF2B5EF4-FFF2-40B4-BE49-F238E27FC236}">
                <a16:creationId xmlns:a16="http://schemas.microsoft.com/office/drawing/2014/main" id="{7F2B096C-D864-4704-9426-AC185E9C6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29051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F341FDD1-35C7-4009-907F-248FDB659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1. Kaj se zgodi, če v naši hrani primankuje beljakovin?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2. Kakšne beljakovine poznamo?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3. Koliko energije nam dajo beljakovine?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4. Iz česa so sestavljene beljakovine?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5. Katera živila so bogatejša z beljakovinami?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6. Katero živilo ima največ biološke vrednosti in katera najmanj?</a:t>
            </a:r>
          </a:p>
          <a:p>
            <a:pPr eaLnBrk="1" hangingPunct="1">
              <a:lnSpc>
                <a:spcPct val="90000"/>
              </a:lnSpc>
            </a:pPr>
            <a:endParaRPr lang="sl-SI" altLang="sl-SI"/>
          </a:p>
        </p:txBody>
      </p:sp>
      <p:sp>
        <p:nvSpPr>
          <p:cNvPr id="10243" name="WordArt 4">
            <a:extLst>
              <a:ext uri="{FF2B5EF4-FFF2-40B4-BE49-F238E27FC236}">
                <a16:creationId xmlns:a16="http://schemas.microsoft.com/office/drawing/2014/main" id="{47285166-9681-401C-980B-6BF6D4194F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304800"/>
            <a:ext cx="2505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Vprašanja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Impact</vt:lpstr>
      <vt:lpstr>Times New Roman</vt:lpstr>
      <vt:lpstr>Privzeti načrt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2019-05-30T09:27:30Z</dcterms:created>
  <dcterms:modified xsi:type="dcterms:W3CDTF">2019-05-30T09:27:31Z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