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1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povezovalnik 7">
            <a:extLst>
              <a:ext uri="{FF2B5EF4-FFF2-40B4-BE49-F238E27FC236}">
                <a16:creationId xmlns:a16="http://schemas.microsoft.com/office/drawing/2014/main" id="{BC6A1257-0EEB-4302-9ABF-0AD3E14EE14A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povezovalnik 12">
            <a:extLst>
              <a:ext uri="{FF2B5EF4-FFF2-40B4-BE49-F238E27FC236}">
                <a16:creationId xmlns:a16="http://schemas.microsoft.com/office/drawing/2014/main" id="{B2847973-EEEF-4A46-9D60-179340D71642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157FCE95-5C98-4EBF-A3C2-5A865AD58453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20370CC4-C322-40F4-85A7-A1A16AE7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50391-A1A8-4C62-BD65-54B493306EB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AD7CE3D7-09E4-4776-BEDE-95FF00E8FC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26524-9E7D-4B7F-A97B-D9EC83496D7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4F5D44B1-0BA2-4368-AD9A-307352CA67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951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D0920CDD-AE24-4AD5-8925-C018B3FE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1F1E-D22E-4EDA-8019-2073C39026B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86C9A37D-9ACD-4E87-BD38-D50A555B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E9857B9A-3C29-455F-8EFA-37146565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2824C-D6B6-433D-A1B5-07895FF822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247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7EDC89F5-5ADF-4231-ADBF-D7B02750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7AC1-C508-4A01-9C3B-64CF815B72E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F7D9BE3A-4B2D-4A6E-AB83-D98EDA30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3875BE4A-B3D0-4CED-8B1D-B4BDBEA0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173B-15DB-48BF-864F-97483D78E2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874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>
            <a:extLst>
              <a:ext uri="{FF2B5EF4-FFF2-40B4-BE49-F238E27FC236}">
                <a16:creationId xmlns:a16="http://schemas.microsoft.com/office/drawing/2014/main" id="{6A2931B5-96B9-4A17-98FE-EA4AD9895E00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7">
            <a:extLst>
              <a:ext uri="{FF2B5EF4-FFF2-40B4-BE49-F238E27FC236}">
                <a16:creationId xmlns:a16="http://schemas.microsoft.com/office/drawing/2014/main" id="{0A4DE504-610A-463F-B826-3A682D4EA647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6" name="Ograda datuma 29">
            <a:extLst>
              <a:ext uri="{FF2B5EF4-FFF2-40B4-BE49-F238E27FC236}">
                <a16:creationId xmlns:a16="http://schemas.microsoft.com/office/drawing/2014/main" id="{926A5F5A-49E9-4992-B1D8-9EF4F496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F6D4A-5416-49E9-9FD8-B89F2CF58B0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18">
            <a:extLst>
              <a:ext uri="{FF2B5EF4-FFF2-40B4-BE49-F238E27FC236}">
                <a16:creationId xmlns:a16="http://schemas.microsoft.com/office/drawing/2014/main" id="{CFA41BC6-A3CE-4DC6-902D-8F27C8A6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26">
            <a:extLst>
              <a:ext uri="{FF2B5EF4-FFF2-40B4-BE49-F238E27FC236}">
                <a16:creationId xmlns:a16="http://schemas.microsoft.com/office/drawing/2014/main" id="{1F32033D-74AB-4952-9D54-3ED13890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0C263-64C6-4535-B872-3E1BF15ADF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5321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A4A39D49-3EE2-4293-92ED-242E1299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0C8A-A73D-41D7-A97C-8C9AFE308A5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F93064E1-EE33-4134-9610-90566B24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CA78A6A0-AFD0-43AC-AA5D-53D52FF4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9780F-9E16-4A45-8BD6-44DCCA6448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501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>
            <a:extLst>
              <a:ext uri="{FF2B5EF4-FFF2-40B4-BE49-F238E27FC236}">
                <a16:creationId xmlns:a16="http://schemas.microsoft.com/office/drawing/2014/main" id="{6C391784-7F5D-4E87-A6BA-20BDF6F13E93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8">
            <a:extLst>
              <a:ext uri="{FF2B5EF4-FFF2-40B4-BE49-F238E27FC236}">
                <a16:creationId xmlns:a16="http://schemas.microsoft.com/office/drawing/2014/main" id="{7F592C4E-4EC5-40FF-9D4D-34F262D24835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292BC0C6-FDFC-4A31-B09D-7748B260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2F2E1-A088-4DF1-88ED-DFC33E42B0F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075B8EA0-2140-4AFA-9E96-20C1CA7D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20066C8E-D313-4048-8D62-162CFC92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0A387-7342-483E-A597-DCF6D5647E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235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0B9977DC-422E-4E25-9593-F14F11DC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11C0-F41D-4604-BD0B-E8526A18ED5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82111E41-F239-4BF7-B859-59F8C232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E4D5E17F-A005-4B14-9C05-9B80A324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B7AA2-1343-496B-B6C5-3B33C42B21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0814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FC4F1918-A0DE-4191-BF61-6020E394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16F9-0228-41CE-8038-3E39AB02711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9983CEE6-346A-4608-A455-C21FB77B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935F2789-A62C-484D-B399-D051D966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6B1EF-4D6A-41BC-949F-778CA4E14C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9580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7EA3FEF2-FF06-4F29-AE91-60B8AFDF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DC23-AA29-47DB-8E89-82626F06C28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6CD05F99-619B-4803-ACAC-56C02688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5D358846-31D6-4E29-894F-B0B9CBC3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6DB0A-ACB1-4201-89CF-91FBD7D449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1746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4A3630B3-EECA-40D7-9921-B89E7A50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EBBAD-158B-4E6A-A3FF-B7073DD7EEC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D7842EEF-01DB-4BD2-AE62-321AEDF0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81193209-CA0C-40BA-9F34-26CDB93D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E5C43-816B-4A52-B0F8-CB2FBF0989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9808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F63426F0-B27B-4D60-8772-32A8C0FE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1119-E75E-4FC3-B12F-5F4A717FD87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C28BB2CD-DB49-483D-9775-B74CE673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0FF07A7-0BC3-405A-9350-54B546FB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5EFEB18B-E2CF-40D8-B381-7B2767804A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468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4F1378C4-6AD8-486A-8C30-712C296A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CBF2-DAA7-4473-AAE4-5BCB354FB67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1C78B68A-1513-474C-89FE-A0A932CB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875DDA88-1EC3-4E26-8648-9A300F5B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7A398-7D83-466E-ADC0-65CDC46E70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2564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EFF54C0C-44F9-41A6-84EC-369D4B5F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91A7-C56C-4220-A7B8-ECB3F4A26BB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DE83C33F-2562-4EB3-A4D5-BBCF7343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89F9A841-0C2D-4FF0-B400-B8CB4A3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0F500-D7D2-4D34-9ED2-D45F20F064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1224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31F35744-2FEB-47BC-82B6-01C2BB48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6008-2C3E-40EB-8F47-A37597DA954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E33DC22E-D851-4425-9D43-7DCA46FB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D4F9D7D8-3D18-4981-B421-220D68EB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32F5D-DF74-4FF5-8A83-77E0E4018B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7167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74FB226A-81AE-410B-984F-CF1A2D99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D1883-3FA7-4F40-A1D7-A28BE9D2AC2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A1032ACE-4474-4CEA-917C-185A0AEA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962B7E89-4F3C-4286-9D2D-C80920DFE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0BCB6-E6DC-4FA5-9609-1C3E26A08A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920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povezovalnik 6">
            <a:extLst>
              <a:ext uri="{FF2B5EF4-FFF2-40B4-BE49-F238E27FC236}">
                <a16:creationId xmlns:a16="http://schemas.microsoft.com/office/drawing/2014/main" id="{29F00AFD-41D2-44FB-9E0C-D6C49486B412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EB95D70-B4CA-43E0-B834-6655313E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F807-8275-45EA-A8EE-492427CD966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24433F0-8B12-4FBF-A35C-C4808D80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707F58A-160E-4336-9EBE-3145BBBC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186F1-E6F9-4F2F-839C-9BC6D8FE0D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612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2E31E0A6-FB05-401D-89B4-C9C2E3E8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AE06-6EEF-4613-8F4D-3834FBA12D6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0EDA9B65-935B-4631-8B8F-BD0AC814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3068E4A6-4999-4C20-B558-A39E3228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05DDC-62ED-49F5-8D19-7077F5A5F0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01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povezovalnik 9">
            <a:extLst>
              <a:ext uri="{FF2B5EF4-FFF2-40B4-BE49-F238E27FC236}">
                <a16:creationId xmlns:a16="http://schemas.microsoft.com/office/drawing/2014/main" id="{DA2BB51B-AB53-4D9C-AABE-4829B9A7B388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16">
            <a:extLst>
              <a:ext uri="{FF2B5EF4-FFF2-40B4-BE49-F238E27FC236}">
                <a16:creationId xmlns:a16="http://schemas.microsoft.com/office/drawing/2014/main" id="{6F4B813D-A212-40E3-B9A2-ECD68A4E5305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8C59EFD2-69F4-45E5-BBA5-0DD673DFC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82FED9-53CF-478A-BDA3-1F4BFEB4333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B7BAF711-9ED2-4BC7-98C6-3D835A69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398B0806-518E-4EED-A3BD-6F272AF13AA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FBA3B-385F-4614-BBA2-EFEA41DB598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783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A5F0FC41-56C6-4C45-8CD8-46D56BE7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FD0F-EB09-462C-A059-4FA43B6B1FE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DC0282A7-6B11-49DD-A46E-F6BCE00F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11B993A7-8B2A-4173-B800-CE2EDAF3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50730-0EBD-4AA5-A2F9-4DB32C6854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281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38F0AF98-B4D7-4315-BEC2-2EE6455B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8269D-8892-421A-B83D-8D11D2D8584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E86F8BBC-F3F4-4C74-89C2-3F9BBE36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CAEED351-5187-4FD9-8837-4988414C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6328E-6CC1-49C8-93F5-B2A63A5A24B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2704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62201E08-7429-44D1-A465-BE2396FF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8533-20A4-4840-9A44-B5FFFFFD5CC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70C0B293-50E8-4CCC-8C06-1F207B314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8F316C-9DB0-49E8-8FB4-329D482075C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A2F23B92-78D6-407B-9570-47105B853B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059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ADD32BFF-6FE8-4B2E-8E0F-1B680A19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2CE63-4B64-4DFD-8E25-4BE060DA627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730D1EC3-585B-434E-8BB0-7088EC0493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4B71FE-E15F-417F-9BB0-C9722E2F4C8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04CC7E76-AE66-48BC-B95C-3D0ED6FFCB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573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C536E9B9-1F37-4877-8B61-0A13DA0F0F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F987EAD8-2E85-4A50-95FF-504C82A0A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380B2C-9211-4A03-9AF4-588308576E4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CCF65EEB-2254-43FA-894E-A827145D9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02B32A89-B517-4CE8-8EEC-9910809DD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6F0B5E3F-F2C3-4B4E-B7BE-1957AE661B5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088E45A0-AD16-4846-A853-9B017718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19" r:id="rId3"/>
    <p:sldLayoutId id="2147483707" r:id="rId4"/>
    <p:sldLayoutId id="2147483720" r:id="rId5"/>
    <p:sldLayoutId id="2147483708" r:id="rId6"/>
    <p:sldLayoutId id="2147483709" r:id="rId7"/>
    <p:sldLayoutId id="2147483721" r:id="rId8"/>
    <p:sldLayoutId id="2147483722" r:id="rId9"/>
    <p:sldLayoutId id="2147483710" r:id="rId10"/>
    <p:sldLayoutId id="21474837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>
            <a:extLst>
              <a:ext uri="{FF2B5EF4-FFF2-40B4-BE49-F238E27FC236}">
                <a16:creationId xmlns:a16="http://schemas.microsoft.com/office/drawing/2014/main" id="{43269C0F-82AE-4A62-A3A0-EBDCB8AB32BE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ostoročno 15">
            <a:extLst>
              <a:ext uri="{FF2B5EF4-FFF2-40B4-BE49-F238E27FC236}">
                <a16:creationId xmlns:a16="http://schemas.microsoft.com/office/drawing/2014/main" id="{831C0C63-7112-4D91-A0E0-D6DDF94D8A68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Ograda naslova 8">
            <a:extLst>
              <a:ext uri="{FF2B5EF4-FFF2-40B4-BE49-F238E27FC236}">
                <a16:creationId xmlns:a16="http://schemas.microsoft.com/office/drawing/2014/main" id="{570A9616-BC89-4538-ADB2-A6ADBE47C1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2053" name="Ograda besedila 29">
            <a:extLst>
              <a:ext uri="{FF2B5EF4-FFF2-40B4-BE49-F238E27FC236}">
                <a16:creationId xmlns:a16="http://schemas.microsoft.com/office/drawing/2014/main" id="{09EFD314-8669-4B2A-A073-07ECF3EAF2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89A8DE1A-807B-4A4D-A2B1-7D88F1A38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735363-ED42-4F2D-B619-C17874A6A62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8E2C3AFB-2B5B-4640-9821-7A489BC01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87F99067-6093-4F98-B1BF-796A9D005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  <a:latin typeface="Arial" panose="020B0604020202020204" pitchFamily="34" charset="0"/>
              </a:defRPr>
            </a:lvl1pPr>
          </a:lstStyle>
          <a:p>
            <a:fld id="{5F5A8DA3-C870-4FBA-AB49-0818520EE8C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12" r:id="rId2"/>
    <p:sldLayoutId id="2147483724" r:id="rId3"/>
    <p:sldLayoutId id="2147483713" r:id="rId4"/>
    <p:sldLayoutId id="2147483725" r:id="rId5"/>
    <p:sldLayoutId id="2147483714" r:id="rId6"/>
    <p:sldLayoutId id="2147483715" r:id="rId7"/>
    <p:sldLayoutId id="2147483726" r:id="rId8"/>
    <p:sldLayoutId id="2147483727" r:id="rId9"/>
    <p:sldLayoutId id="2147483716" r:id="rId10"/>
    <p:sldLayoutId id="214748371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4653E9-3008-42B4-9098-32FF53B8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568952" cy="2595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>
                <a:solidFill>
                  <a:schemeClr val="tx1"/>
                </a:solidFill>
              </a:rPr>
              <a:t>Biotska pestrost (</a:t>
            </a:r>
            <a:r>
              <a:rPr lang="sl-SI" sz="5400" err="1">
                <a:solidFill>
                  <a:schemeClr val="tx1"/>
                </a:solidFill>
              </a:rPr>
              <a:t>biodiverziteta</a:t>
            </a:r>
            <a:r>
              <a:rPr lang="sl-SI" sz="5400">
                <a:solidFill>
                  <a:schemeClr val="tx1"/>
                </a:solidFill>
              </a:rPr>
              <a:t>)  na različnih ravneh 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C858B938-976C-42EC-B733-05F1BFB5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944938"/>
            <a:ext cx="26939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>
            <a:extLst>
              <a:ext uri="{FF2B5EF4-FFF2-40B4-BE49-F238E27FC236}">
                <a16:creationId xmlns:a16="http://schemas.microsoft.com/office/drawing/2014/main" id="{977FD815-7C7F-48A5-A963-A2072A1BF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2238"/>
            <a:ext cx="30241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2">
            <a:extLst>
              <a:ext uri="{FF2B5EF4-FFF2-40B4-BE49-F238E27FC236}">
                <a16:creationId xmlns:a16="http://schemas.microsoft.com/office/drawing/2014/main" id="{BF92475B-14ED-4EC5-B492-84237C6F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           BIODIVERZITETA</a:t>
            </a:r>
          </a:p>
        </p:txBody>
      </p:sp>
      <p:sp>
        <p:nvSpPr>
          <p:cNvPr id="2" name="Ograda vsebine 1">
            <a:extLst>
              <a:ext uri="{FF2B5EF4-FFF2-40B4-BE49-F238E27FC236}">
                <a16:creationId xmlns:a16="http://schemas.microsoft.com/office/drawing/2014/main" id="{E0F30C47-6686-4094-9B04-6AAB8E40E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570788" cy="4525963"/>
          </a:xfrm>
        </p:spPr>
        <p:txBody>
          <a:bodyPr>
            <a:normAutofit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rgbClr val="FF0000"/>
                </a:solidFill>
              </a:rPr>
              <a:t>-</a:t>
            </a:r>
            <a:r>
              <a:rPr lang="sl-SI" sz="2400" dirty="0"/>
              <a:t>Od pojava življenja na zemlji je že več kot 3,5 milijarde let, vrste nastajajo,spreminjajo in izginjajo.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FF0000"/>
                </a:solidFill>
              </a:rPr>
              <a:t>-</a:t>
            </a:r>
            <a:r>
              <a:rPr lang="sl-SI" sz="2400" dirty="0"/>
              <a:t>Rezultat je raznolikost vseh oblik življenja ter njihovih združb, kar imenujemo</a:t>
            </a:r>
            <a:r>
              <a:rPr lang="sl-SI" sz="2400" dirty="0">
                <a:solidFill>
                  <a:srgbClr val="FF0000"/>
                </a:solidFill>
              </a:rPr>
              <a:t> biotska pestrost </a:t>
            </a:r>
            <a:r>
              <a:rPr lang="sl-SI" sz="2400" dirty="0"/>
              <a:t>ali </a:t>
            </a:r>
            <a:r>
              <a:rPr lang="sl-SI" sz="2400" dirty="0" err="1">
                <a:solidFill>
                  <a:srgbClr val="FF0000"/>
                </a:solidFill>
              </a:rPr>
              <a:t>biodiverziteta</a:t>
            </a:r>
            <a:r>
              <a:rPr lang="sl-SI" sz="2400" dirty="0"/>
              <a:t>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2400" dirty="0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D5A01FF2-B08F-40E2-9920-EAA85118B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4076700"/>
            <a:ext cx="33115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68AF9605-137C-4042-965A-7ED62C15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15888"/>
            <a:ext cx="5297488" cy="936625"/>
          </a:xfrm>
        </p:spPr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BIOTSKA PESTROST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2D8CCFA-5B72-4C5C-AAB5-391E0FF1A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8496300" cy="5472113"/>
          </a:xfrm>
        </p:spPr>
        <p:txBody>
          <a:bodyPr>
            <a:normAutofit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rgbClr val="FF0000"/>
                </a:solidFill>
              </a:rPr>
              <a:t>-</a:t>
            </a:r>
            <a:r>
              <a:rPr lang="sl-SI" sz="2400" dirty="0"/>
              <a:t>Pestrost živega sveta se kaže že na ravni genskega sklada. Tedaj govorimo o </a:t>
            </a:r>
            <a:r>
              <a:rPr lang="sl-SI" sz="2400" dirty="0">
                <a:solidFill>
                  <a:srgbClr val="FF0000"/>
                </a:solidFill>
              </a:rPr>
              <a:t>genetski pestrosti</a:t>
            </a:r>
            <a:r>
              <a:rPr lang="sl-SI" sz="2400" dirty="0"/>
              <a:t>.</a:t>
            </a:r>
            <a:endParaRPr lang="sl-SI" sz="2400" dirty="0">
              <a:solidFill>
                <a:srgbClr val="FF0000"/>
              </a:solidFill>
            </a:endParaRP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/>
              <a:t>-Večja ko je genetska pestrost znotraj vrste,bolj se je vrsta sposobna prilagajati spremembam v okolju.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2400" dirty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FF0000"/>
                </a:solidFill>
              </a:rPr>
              <a:t>-</a:t>
            </a:r>
            <a:r>
              <a:rPr lang="sl-SI" sz="2400" dirty="0"/>
              <a:t>Kadar imamo v mislih število vrst na določenem območju, govorimo o </a:t>
            </a:r>
            <a:r>
              <a:rPr lang="sl-SI" sz="2400" dirty="0">
                <a:solidFill>
                  <a:srgbClr val="FF0000"/>
                </a:solidFill>
              </a:rPr>
              <a:t>vrstni pestrosti</a:t>
            </a:r>
            <a:r>
              <a:rPr lang="sl-SI" sz="2400" dirty="0"/>
              <a:t>. Več ko je vrst, večja je biotska pestrost.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FF0000"/>
                </a:solidFill>
              </a:rPr>
              <a:t>-</a:t>
            </a:r>
            <a:r>
              <a:rPr lang="sl-SI" sz="2400" dirty="0"/>
              <a:t>Zaradi velike raznovrstnosti organizmov ter raznolikih odnosov med njimi in okoljem pa se raznovrstni tudi ekosistemi in znotraj ekosistemov različna bivališča. To imenujemo </a:t>
            </a:r>
            <a:r>
              <a:rPr lang="sl-SI" sz="2400" dirty="0" err="1">
                <a:solidFill>
                  <a:srgbClr val="FF0000"/>
                </a:solidFill>
              </a:rPr>
              <a:t>ekosistemska</a:t>
            </a:r>
            <a:r>
              <a:rPr lang="sl-SI" sz="2400" dirty="0">
                <a:solidFill>
                  <a:srgbClr val="FF0000"/>
                </a:solidFill>
              </a:rPr>
              <a:t> pestrost</a:t>
            </a:r>
            <a:r>
              <a:rPr lang="sl-SI" sz="2400" dirty="0"/>
              <a:t>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2400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2">
            <a:extLst>
              <a:ext uri="{FF2B5EF4-FFF2-40B4-BE49-F238E27FC236}">
                <a16:creationId xmlns:a16="http://schemas.microsoft.com/office/drawing/2014/main" id="{D0A5A4B8-E6C0-4870-8750-B1246D926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713"/>
            <a:ext cx="8147050" cy="5505450"/>
          </a:xfrm>
        </p:spPr>
        <p:txBody>
          <a:bodyPr/>
          <a:lstStyle/>
          <a:p>
            <a:pPr marL="36513" indent="0">
              <a:buFont typeface="Wingdings 2" panose="05020102010507070707" pitchFamily="18" charset="2"/>
              <a:buNone/>
            </a:pPr>
            <a:r>
              <a:rPr lang="sl-SI" altLang="sl-SI" sz="2400">
                <a:solidFill>
                  <a:srgbClr val="FF0000"/>
                </a:solidFill>
              </a:rPr>
              <a:t>-</a:t>
            </a:r>
            <a:r>
              <a:rPr lang="sl-SI" altLang="sl-SI" sz="2400"/>
              <a:t>Biotsko pestrost pa lahko ocenimo tudi matematično s pomočjo različnih indeksov pestrosti . Večja ko je pestrost  vrst v ekosistemu,bolj se vrednost indeksa pomika proti 1.</a:t>
            </a:r>
          </a:p>
          <a:p>
            <a:pPr marL="36513" indent="0">
              <a:buFont typeface="Wingdings 2" panose="05020102010507070707" pitchFamily="18" charset="2"/>
              <a:buNone/>
            </a:pPr>
            <a:endParaRPr lang="sl-SI" altLang="sl-SI" sz="2400"/>
          </a:p>
          <a:p>
            <a:pPr marL="36513" indent="0">
              <a:buFont typeface="Wingdings 2" panose="05020102010507070707" pitchFamily="18" charset="2"/>
              <a:buNone/>
            </a:pPr>
            <a:r>
              <a:rPr lang="sl-SI" altLang="sl-SI" sz="2400">
                <a:solidFill>
                  <a:srgbClr val="FF0000"/>
                </a:solidFill>
              </a:rPr>
              <a:t> -</a:t>
            </a:r>
            <a:r>
              <a:rPr lang="sl-SI" altLang="sl-SI" sz="2400"/>
              <a:t>Vrednost pa je majhna kadar so v vzorcu le istovrstni osebki . Takrat je vrednost indeksa enaka 0.</a:t>
            </a:r>
          </a:p>
          <a:p>
            <a:pPr marL="36513" indent="0">
              <a:buFont typeface="Wingdings 2" panose="05020102010507070707" pitchFamily="18" charset="2"/>
              <a:buNone/>
            </a:pPr>
            <a:endParaRPr lang="sl-SI" altLang="sl-SI" sz="2400"/>
          </a:p>
          <a:p>
            <a:pPr marL="36513" indent="0">
              <a:buFont typeface="Wingdings 2" panose="05020102010507070707" pitchFamily="18" charset="2"/>
              <a:buNone/>
            </a:pPr>
            <a:r>
              <a:rPr lang="sl-SI" altLang="sl-SI" sz="2400"/>
              <a:t>SIMPSONOV INDEKS izračunamo:</a:t>
            </a:r>
          </a:p>
          <a:p>
            <a:pPr marL="36513" indent="0">
              <a:buFont typeface="Wingdings 2" panose="05020102010507070707" pitchFamily="18" charset="2"/>
              <a:buNone/>
            </a:pPr>
            <a:endParaRPr lang="sl-SI" altLang="sl-SI" sz="2400"/>
          </a:p>
          <a:p>
            <a:pPr marL="36513" indent="0">
              <a:buFont typeface="Wingdings 2" panose="05020102010507070707" pitchFamily="18" charset="2"/>
              <a:buNone/>
            </a:pPr>
            <a:r>
              <a:rPr lang="sl-SI" altLang="sl-SI" sz="3600"/>
              <a:t>              </a:t>
            </a:r>
          </a:p>
          <a:p>
            <a:pPr marL="36513" indent="0">
              <a:buFont typeface="Wingdings 2" panose="05020102010507070707" pitchFamily="18" charset="2"/>
              <a:buNone/>
            </a:pPr>
            <a:endParaRPr lang="sl-SI" altLang="sl-SI" sz="3600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F499D30D-C106-4D6B-96FA-D9A8B92A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49725"/>
            <a:ext cx="46085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268787-2A18-4158-BF8E-A0C1A3BD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7568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BIOTSKA PESTROST NI POVSOD ENAKA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5C689CCD-10F7-43D0-BCF1-C172663F2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3" indent="0">
              <a:buFont typeface="Wingdings 2" panose="05020102010507070707" pitchFamily="18" charset="2"/>
              <a:buNone/>
            </a:pPr>
            <a:r>
              <a:rPr lang="sl-SI" altLang="sl-SI">
                <a:solidFill>
                  <a:srgbClr val="FF0000"/>
                </a:solidFill>
              </a:rPr>
              <a:t>-</a:t>
            </a:r>
            <a:r>
              <a:rPr lang="sl-SI" altLang="sl-SI" sz="2400"/>
              <a:t>Vrstna pestrost je v različnih geografskih predelih zemlje različna.</a:t>
            </a:r>
          </a:p>
          <a:p>
            <a:pPr marL="36513" indent="0">
              <a:buFont typeface="Wingdings 2" panose="05020102010507070707" pitchFamily="18" charset="2"/>
              <a:buNone/>
            </a:pPr>
            <a:r>
              <a:rPr lang="sl-SI" altLang="sl-SI" sz="2400">
                <a:solidFill>
                  <a:srgbClr val="FF0000"/>
                </a:solidFill>
              </a:rPr>
              <a:t>-</a:t>
            </a:r>
            <a:r>
              <a:rPr lang="sl-SI" altLang="sl-SI" sz="2400"/>
              <a:t>Predvsem tam kjer je okolje raznoliko(različne združbe in ekosistemi) in so razmere ugodne (dovolj padavin…) je število večje.</a:t>
            </a:r>
          </a:p>
          <a:p>
            <a:pPr marL="36513" indent="0">
              <a:buFont typeface="Wingdings 2" panose="05020102010507070707" pitchFamily="18" charset="2"/>
              <a:buNone/>
            </a:pPr>
            <a:r>
              <a:rPr lang="sl-SI" altLang="sl-SI" sz="2400">
                <a:solidFill>
                  <a:srgbClr val="FF0000"/>
                </a:solidFill>
              </a:rPr>
              <a:t>-</a:t>
            </a:r>
            <a:r>
              <a:rPr lang="sl-SI" altLang="sl-SI" sz="2400"/>
              <a:t>Predele kjer živi bistveno več vrst kot v širši okolici imenujemo </a:t>
            </a:r>
            <a:r>
              <a:rPr lang="sl-SI" altLang="sl-SI" sz="2400">
                <a:solidFill>
                  <a:srgbClr val="FF0000"/>
                </a:solidFill>
              </a:rPr>
              <a:t>vroče točke biotske pestrosti</a:t>
            </a:r>
            <a:r>
              <a:rPr lang="sl-SI" altLang="sl-SI" sz="2400"/>
              <a:t>.</a:t>
            </a:r>
          </a:p>
          <a:p>
            <a:pPr marL="36513" indent="0">
              <a:buFont typeface="Wingdings 2" panose="05020102010507070707" pitchFamily="18" charset="2"/>
              <a:buNone/>
            </a:pPr>
            <a:endParaRPr lang="sl-SI" altLang="sl-SI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6AFBF0-9B95-4BF2-8651-A7D605330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88913"/>
            <a:ext cx="54006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SLOVENIJA JE NARAVNO BOGATO  OBMOČJE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4360C594-CE31-4BA4-92CC-920993E07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57338"/>
            <a:ext cx="7705725" cy="4525962"/>
          </a:xfrm>
        </p:spPr>
        <p:txBody>
          <a:bodyPr/>
          <a:lstStyle/>
          <a:p>
            <a:pPr marL="36513" indent="0">
              <a:buFont typeface="Wingdings 2" panose="05020102010507070707" pitchFamily="18" charset="2"/>
              <a:buNone/>
            </a:pPr>
            <a:r>
              <a:rPr lang="sl-SI" altLang="sl-SI" sz="2400">
                <a:solidFill>
                  <a:srgbClr val="FF0000"/>
                </a:solidFill>
              </a:rPr>
              <a:t>-</a:t>
            </a:r>
            <a:r>
              <a:rPr lang="sl-SI" altLang="sl-SI" sz="2400"/>
              <a:t>Slovenija spada med najbogatejša območja v Evropi.</a:t>
            </a:r>
          </a:p>
          <a:p>
            <a:pPr marL="36513" indent="0">
              <a:buFont typeface="Wingdings 2" panose="05020102010507070707" pitchFamily="18" charset="2"/>
              <a:buNone/>
            </a:pPr>
            <a:r>
              <a:rPr lang="sl-SI" altLang="sl-SI" sz="2400">
                <a:solidFill>
                  <a:srgbClr val="FF0000"/>
                </a:solidFill>
              </a:rPr>
              <a:t>-</a:t>
            </a:r>
            <a:r>
              <a:rPr lang="sl-SI" altLang="sl-SI" sz="2400"/>
              <a:t>Razlog zato je njena lega saj se tu stikajo in prepletajo visokogorske alpe ,predalpski svet ,svet dinarskega gorstva z kraškimi planotami ter sredozemski svet z vplivi jadranskega morja</a:t>
            </a:r>
          </a:p>
          <a:p>
            <a:pPr marL="36513" indent="0">
              <a:buFont typeface="Wingdings 2" panose="05020102010507070707" pitchFamily="18" charset="2"/>
              <a:buNone/>
            </a:pPr>
            <a:endParaRPr lang="sl-SI" altLang="sl-SI" sz="2400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8EA2EC84-1802-4E50-A3B7-03821745C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644900"/>
            <a:ext cx="53276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vsebine 2">
            <a:extLst>
              <a:ext uri="{FF2B5EF4-FFF2-40B4-BE49-F238E27FC236}">
                <a16:creationId xmlns:a16="http://schemas.microsoft.com/office/drawing/2014/main" id="{8A56152A-7499-4920-8B3C-CF451AE66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250"/>
            <a:ext cx="7715250" cy="5649913"/>
          </a:xfrm>
        </p:spPr>
        <p:txBody>
          <a:bodyPr/>
          <a:lstStyle/>
          <a:p>
            <a:pPr marL="36513" indent="0">
              <a:buFont typeface="Wingdings 2" panose="05020102010507070707" pitchFamily="18" charset="2"/>
              <a:buNone/>
            </a:pPr>
            <a:r>
              <a:rPr lang="sl-SI" altLang="sl-SI" sz="2400">
                <a:solidFill>
                  <a:srgbClr val="FF0000"/>
                </a:solidFill>
              </a:rPr>
              <a:t>-</a:t>
            </a:r>
            <a:r>
              <a:rPr lang="sl-SI" altLang="sl-SI" sz="2400"/>
              <a:t>V Sloveniji najdemo skoraj vse glavne tipe kamnin.</a:t>
            </a:r>
          </a:p>
          <a:p>
            <a:pPr marL="36513" indent="0">
              <a:buFont typeface="Wingdings 2" panose="05020102010507070707" pitchFamily="18" charset="2"/>
              <a:buNone/>
            </a:pPr>
            <a:r>
              <a:rPr lang="sl-SI" altLang="sl-SI" sz="2400">
                <a:solidFill>
                  <a:srgbClr val="FF0000"/>
                </a:solidFill>
              </a:rPr>
              <a:t>-</a:t>
            </a:r>
            <a:r>
              <a:rPr lang="sl-SI" altLang="sl-SI" sz="2400"/>
              <a:t>Pogoste so </a:t>
            </a:r>
            <a:r>
              <a:rPr lang="sl-SI" altLang="sl-SI" sz="2400">
                <a:solidFill>
                  <a:srgbClr val="FF0000"/>
                </a:solidFill>
              </a:rPr>
              <a:t>karbonatne </a:t>
            </a:r>
            <a:r>
              <a:rPr lang="sl-SI" altLang="sl-SI" sz="2400"/>
              <a:t>kamnine (43% celotne površine),ki še posebej prispevajo k pestrosti.</a:t>
            </a:r>
          </a:p>
          <a:p>
            <a:pPr marL="36513" indent="0">
              <a:buFont typeface="Wingdings 2" panose="05020102010507070707" pitchFamily="18" charset="2"/>
              <a:buNone/>
            </a:pPr>
            <a:r>
              <a:rPr lang="sl-SI" altLang="sl-SI" sz="2400">
                <a:solidFill>
                  <a:srgbClr val="FF0000"/>
                </a:solidFill>
              </a:rPr>
              <a:t>-</a:t>
            </a:r>
            <a:r>
              <a:rPr lang="sl-SI" altLang="sl-SI" sz="2400"/>
              <a:t>Na karbonatnih kamninah (apnenec in dolomit),ki so v vodi dobro topne nastajajo številni kraški pojavi (npr. kraška jezera in jame)- imenujemo jih </a:t>
            </a:r>
            <a:r>
              <a:rPr lang="sl-SI" altLang="sl-SI" sz="2400">
                <a:solidFill>
                  <a:srgbClr val="FF0000"/>
                </a:solidFill>
              </a:rPr>
              <a:t>kras</a:t>
            </a:r>
            <a:r>
              <a:rPr lang="sl-SI" altLang="sl-SI" sz="2400"/>
              <a:t>.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5BCD0580-1A64-4EB7-AF70-E371237CE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68638"/>
            <a:ext cx="28575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C22810D2-598E-450C-869A-47E442EA4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3262313"/>
            <a:ext cx="2286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5090E81E-378F-4CE0-91D6-6406A0179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068638"/>
            <a:ext cx="2557462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F2304E86-5601-4058-9043-DF47C05E1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4945063"/>
            <a:ext cx="2376488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BA2561B3-5B7D-4696-ADF4-1553805A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4965700"/>
            <a:ext cx="22320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EAB0489C-DB58-4ED9-A8A0-CEF29E8F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0000"/>
                </a:solidFill>
              </a:rPr>
              <a:t>NARAŠČUJOČA ODPORNOST BAKTERIJ PROTI ANTIBIOTIKOM</a:t>
            </a:r>
          </a:p>
        </p:txBody>
      </p:sp>
      <p:sp>
        <p:nvSpPr>
          <p:cNvPr id="7" name="Ograda vsebine 6">
            <a:extLst>
              <a:ext uri="{FF2B5EF4-FFF2-40B4-BE49-F238E27FC236}">
                <a16:creationId xmlns:a16="http://schemas.microsoft.com/office/drawing/2014/main" id="{6D6BB8C7-EAC3-4C88-BDCE-46E079773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68888"/>
          </a:xfrm>
        </p:spPr>
        <p:txBody>
          <a:bodyPr>
            <a:normAutofit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FF0000"/>
                </a:solidFill>
              </a:rPr>
              <a:t>-</a:t>
            </a:r>
            <a:r>
              <a:rPr lang="sl-SI" sz="2400" dirty="0"/>
              <a:t> Pojem </a:t>
            </a:r>
            <a:r>
              <a:rPr lang="sl-SI" sz="2400" dirty="0" err="1"/>
              <a:t>antibiosis</a:t>
            </a:r>
            <a:r>
              <a:rPr lang="sl-SI" sz="2400" dirty="0"/>
              <a:t> (življenje lahko uniči življenje) je leta 1899 skoval Paul </a:t>
            </a:r>
            <a:r>
              <a:rPr lang="sl-SI" sz="2400" dirty="0" err="1"/>
              <a:t>Vuillemin</a:t>
            </a:r>
            <a:r>
              <a:rPr lang="sl-SI" sz="2400" dirty="0"/>
              <a:t> (učenec Louisa </a:t>
            </a:r>
            <a:r>
              <a:rPr lang="sl-SI" sz="2400" dirty="0" err="1"/>
              <a:t>Pasteura</a:t>
            </a:r>
            <a:r>
              <a:rPr lang="sl-SI" sz="2400" dirty="0"/>
              <a:t>).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FF0000"/>
                </a:solidFill>
              </a:rPr>
              <a:t>-</a:t>
            </a:r>
            <a:r>
              <a:rPr lang="sl-SI" sz="2400" dirty="0"/>
              <a:t>Z njim je poimenoval kemijske spojine, ki jih ustvarjajo mikroorganizmi in ki, delujejo na druge mikroorganizme ter jih lahko uničijo.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FF0000"/>
                </a:solidFill>
              </a:rPr>
              <a:t>-</a:t>
            </a:r>
            <a:r>
              <a:rPr lang="sl-SI" sz="2400" dirty="0"/>
              <a:t>To danes imenujemo antibiotiki.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FF0000"/>
                </a:solidFill>
              </a:rPr>
              <a:t>-</a:t>
            </a:r>
            <a:r>
              <a:rPr lang="sl-SI" sz="2400" dirty="0"/>
              <a:t>Po odkritju antibiotikov se je njihova uporaba močno zvečala</a:t>
            </a:r>
            <a:endParaRPr lang="sl-SI" sz="2400" dirty="0">
              <a:solidFill>
                <a:srgbClr val="FF0000"/>
              </a:solidFill>
            </a:endParaRPr>
          </a:p>
          <a:p>
            <a:pPr marL="420624" indent="-384048" fontAlgn="auto">
              <a:spcAft>
                <a:spcPts val="0"/>
              </a:spcAft>
              <a:buFontTx/>
              <a:buChar char="-"/>
              <a:defRPr/>
            </a:pPr>
            <a:endParaRPr lang="sl-SI" sz="2400" dirty="0">
              <a:solidFill>
                <a:srgbClr val="FF0000"/>
              </a:solidFill>
            </a:endParaRPr>
          </a:p>
        </p:txBody>
      </p:sp>
      <p:pic>
        <p:nvPicPr>
          <p:cNvPr id="20484" name="Picture 8">
            <a:extLst>
              <a:ext uri="{FF2B5EF4-FFF2-40B4-BE49-F238E27FC236}">
                <a16:creationId xmlns:a16="http://schemas.microsoft.com/office/drawing/2014/main" id="{421903AC-1570-401D-903C-6CE6BB22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941888"/>
            <a:ext cx="262096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5D8763C2-6651-4222-AE51-B09150CC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74638"/>
            <a:ext cx="7056437" cy="1143000"/>
          </a:xfrm>
        </p:spPr>
        <p:txBody>
          <a:bodyPr/>
          <a:lstStyle/>
          <a:p>
            <a:r>
              <a:rPr lang="sl-SI" altLang="sl-SI" sz="4000">
                <a:solidFill>
                  <a:srgbClr val="FF0000"/>
                </a:solidFill>
              </a:rPr>
              <a:t>ŠIRJENJE ODPORNOSTI BAKTERIJ PROTI ANTIBIOTIKOM </a:t>
            </a:r>
            <a:endParaRPr lang="sl-SI" altLang="sl-SI" sz="400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AF6E652A-DCB3-470F-986B-48E3AE0F1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68888"/>
          </a:xfrm>
        </p:spPr>
        <p:txBody>
          <a:bodyPr>
            <a:normAutofit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FF0000"/>
                </a:solidFill>
              </a:rPr>
              <a:t>-</a:t>
            </a:r>
            <a:r>
              <a:rPr lang="sl-SI" sz="2400" dirty="0"/>
              <a:t>Odpornost nastane zaradi genetskih sprememb (naključne mutacije in DNA),pa tudi zaradi nepravilne uporabe antibiotikov.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FF0000"/>
                </a:solidFill>
              </a:rPr>
              <a:t>-</a:t>
            </a:r>
            <a:r>
              <a:rPr lang="sl-SI" sz="2400" dirty="0"/>
              <a:t>Težavo pomenijo predvsem tiste bakterije </a:t>
            </a:r>
            <a:r>
              <a:rPr lang="sl-SI" sz="2400" dirty="0" err="1"/>
              <a:t>oz.sevi</a:t>
            </a:r>
            <a:r>
              <a:rPr lang="sl-SI" sz="2400" dirty="0"/>
              <a:t> bakterij,ki so odporni proti različnim antibiotikom.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FF0000"/>
                </a:solidFill>
              </a:rPr>
              <a:t>-</a:t>
            </a:r>
            <a:r>
              <a:rPr lang="sl-SI" sz="2400" dirty="0"/>
              <a:t>Da se izognemo še večjemu širjenju bakterij je pomembno pravilno jemanje antibiotikov.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FF0000"/>
                </a:solidFill>
              </a:rPr>
              <a:t>- </a:t>
            </a:r>
            <a:r>
              <a:rPr lang="sl-SI" sz="2400" dirty="0"/>
              <a:t>Prekratko zdravljenje namreč omogoča,da nekatere bakterije preživijo in bolezen se ponovi.</a:t>
            </a:r>
            <a:endParaRPr lang="sl-SI" sz="2400" dirty="0">
              <a:solidFill>
                <a:srgbClr val="FF0000"/>
              </a:solidFill>
            </a:endParaRPr>
          </a:p>
          <a:p>
            <a:pPr marL="420624" indent="-384048" fontAlgn="auto">
              <a:spcAft>
                <a:spcPts val="0"/>
              </a:spcAft>
              <a:buFontTx/>
              <a:buChar char="-"/>
              <a:defRPr/>
            </a:pPr>
            <a:endParaRPr lang="sl-SI" sz="2400" dirty="0">
              <a:solidFill>
                <a:srgbClr val="FF0000"/>
              </a:solidFill>
            </a:endParaRPr>
          </a:p>
          <a:p>
            <a:pPr marL="420624" indent="-384048" fontAlgn="auto">
              <a:spcAft>
                <a:spcPts val="0"/>
              </a:spcAft>
              <a:buFontTx/>
              <a:buChar char="-"/>
              <a:defRPr/>
            </a:pPr>
            <a:endParaRPr lang="sl-SI" sz="2400" dirty="0">
              <a:solidFill>
                <a:srgbClr val="FF0000"/>
              </a:solidFill>
            </a:endParaRPr>
          </a:p>
          <a:p>
            <a:pPr marL="420624" indent="-384048" fontAlgn="auto">
              <a:spcAft>
                <a:spcPts val="0"/>
              </a:spcAft>
              <a:buFontTx/>
              <a:buChar char="-"/>
              <a:defRPr/>
            </a:pPr>
            <a:endParaRPr lang="sl-SI" sz="2400" dirty="0">
              <a:solidFill>
                <a:srgbClr val="FF0000"/>
              </a:solidFill>
            </a:endParaRP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rgbClr val="FF0000"/>
              </a:solidFill>
            </a:endParaRP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91740F6E-80E8-4C8D-8F06-0739C2A3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3402013"/>
            <a:ext cx="103187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8">
            <a:extLst>
              <a:ext uri="{FF2B5EF4-FFF2-40B4-BE49-F238E27FC236}">
                <a16:creationId xmlns:a16="http://schemas.microsoft.com/office/drawing/2014/main" id="{5DCEE506-363B-4E73-BCDC-5D8255C4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9418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496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Constantia</vt:lpstr>
      <vt:lpstr>Franklin Gothic Book</vt:lpstr>
      <vt:lpstr>Wingdings 2</vt:lpstr>
      <vt:lpstr>Papir</vt:lpstr>
      <vt:lpstr>Tehnika</vt:lpstr>
      <vt:lpstr>Biotska pestrost (biodiverziteta)  na različnih ravneh </vt:lpstr>
      <vt:lpstr>           BIODIVERZITETA</vt:lpstr>
      <vt:lpstr>BIOTSKA PESTROST</vt:lpstr>
      <vt:lpstr>PowerPoint Presentation</vt:lpstr>
      <vt:lpstr>BIOTSKA PESTROST NI POVSOD ENAKA</vt:lpstr>
      <vt:lpstr>SLOVENIJA JE NARAVNO BOGATO  OBMOČJE</vt:lpstr>
      <vt:lpstr>PowerPoint Presentation</vt:lpstr>
      <vt:lpstr>NARAŠČUJOČA ODPORNOST BAKTERIJ PROTI ANTIBIOTIKOM</vt:lpstr>
      <vt:lpstr>ŠIRJENJE ODPORNOSTI BAKTERIJ PROTI ANTIBIOTIKOM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2019-05-30T09:27:42Z</dcterms:created>
  <dcterms:modified xsi:type="dcterms:W3CDTF">2019-05-30T09:27:42Z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