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8" r:id="rId2"/>
    <p:sldId id="264" r:id="rId3"/>
    <p:sldId id="265" r:id="rId4"/>
    <p:sldId id="259" r:id="rId5"/>
    <p:sldId id="260" r:id="rId6"/>
    <p:sldId id="261" r:id="rId7"/>
    <p:sldId id="266" r:id="rId8"/>
    <p:sldId id="268" r:id="rId9"/>
    <p:sldId id="267" r:id="rId10"/>
    <p:sldId id="262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9AFCED7D-CEAD-4DB3-8C6E-5D6A3E5B46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26E8D62A-EDCE-488E-9BED-B9D17F79F7F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13E53B9-0BF1-409E-9ECB-82BAAB9384B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AB3A3133-0B7C-4BC3-8DA5-1E8E3FFA3F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ED0E15AC-FD00-4C9E-9FF1-C06547CC2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B2E85C1A-FFC2-4BA9-AF5E-D8A6CE38F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EA86275E-7E22-4BFD-A62C-C39CD842BC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47019B3-91B0-4C7F-9A8D-69AA5596FEE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grada stranske slike 1">
            <a:extLst>
              <a:ext uri="{FF2B5EF4-FFF2-40B4-BE49-F238E27FC236}">
                <a16:creationId xmlns:a16="http://schemas.microsoft.com/office/drawing/2014/main" id="{792566E9-48B1-473B-9D24-9CD153D2C6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grada opomb 2">
            <a:extLst>
              <a:ext uri="{FF2B5EF4-FFF2-40B4-BE49-F238E27FC236}">
                <a16:creationId xmlns:a16="http://schemas.microsoft.com/office/drawing/2014/main" id="{8790A5A2-49E8-4F31-A639-D273F44A91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17412" name="Ograda številke diapozitiva 3">
            <a:extLst>
              <a:ext uri="{FF2B5EF4-FFF2-40B4-BE49-F238E27FC236}">
                <a16:creationId xmlns:a16="http://schemas.microsoft.com/office/drawing/2014/main" id="{6D334391-8615-4B7E-A1B2-D1FAF6C97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fld id="{78D07796-D032-4025-94DE-F3EF99B19FD6}" type="slidenum">
              <a:rPr lang="sl-SI" altLang="sl-SI">
                <a:latin typeface="Calibri" panose="020F0502020204030204" pitchFamily="34" charset="0"/>
              </a:rPr>
              <a:pPr/>
              <a:t>10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11">
            <a:extLst>
              <a:ext uri="{FF2B5EF4-FFF2-40B4-BE49-F238E27FC236}">
                <a16:creationId xmlns:a16="http://schemas.microsoft.com/office/drawing/2014/main" id="{82B3ED6A-9C09-4468-BDA8-A2A55D63A65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jeni pravokotnik 12">
            <a:extLst>
              <a:ext uri="{FF2B5EF4-FFF2-40B4-BE49-F238E27FC236}">
                <a16:creationId xmlns:a16="http://schemas.microsoft.com/office/drawing/2014/main" id="{667EF253-0B4C-4E22-80A5-9413F2580DAB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6">
            <a:extLst>
              <a:ext uri="{FF2B5EF4-FFF2-40B4-BE49-F238E27FC236}">
                <a16:creationId xmlns:a16="http://schemas.microsoft.com/office/drawing/2014/main" id="{7E4FCB99-BF78-43AA-BA42-3FE34BD50AFF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9">
            <a:extLst>
              <a:ext uri="{FF2B5EF4-FFF2-40B4-BE49-F238E27FC236}">
                <a16:creationId xmlns:a16="http://schemas.microsoft.com/office/drawing/2014/main" id="{09DF4729-6AC4-4A0E-9D72-B62F0B7FE0E3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avokotnik 10">
            <a:extLst>
              <a:ext uri="{FF2B5EF4-FFF2-40B4-BE49-F238E27FC236}">
                <a16:creationId xmlns:a16="http://schemas.microsoft.com/office/drawing/2014/main" id="{C1F0381E-2C0F-47A1-8678-727568AC099F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datuma 27">
            <a:extLst>
              <a:ext uri="{FF2B5EF4-FFF2-40B4-BE49-F238E27FC236}">
                <a16:creationId xmlns:a16="http://schemas.microsoft.com/office/drawing/2014/main" id="{9E015652-AAEE-4557-ACBB-959C2266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F8AE6-9F3C-4857-8A06-A4FE66C0D63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2" name="Ograda noge 16">
            <a:extLst>
              <a:ext uri="{FF2B5EF4-FFF2-40B4-BE49-F238E27FC236}">
                <a16:creationId xmlns:a16="http://schemas.microsoft.com/office/drawing/2014/main" id="{949DF964-A244-486D-98C5-7BE2385F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Ograda številke diapozitiva 28">
            <a:extLst>
              <a:ext uri="{FF2B5EF4-FFF2-40B4-BE49-F238E27FC236}">
                <a16:creationId xmlns:a16="http://schemas.microsoft.com/office/drawing/2014/main" id="{86B5182D-C801-4040-84CF-986DD795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5A79E-B9E3-4898-83CE-0A34978448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33919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9FDC436D-F45D-4FE2-B02D-7965CE8A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90818-E51D-430C-B87D-8D47C9EF832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ABE8231B-E4A9-48CA-AF87-528E50D3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313BD429-CF20-426F-B286-063AE26E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1E5B7-CACF-49FF-A966-E2CF3ADBD8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438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A85DAA6D-8306-4DAA-850D-B7C19F2E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BFF7F-33C1-4013-8D7D-113F22A3A71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874C505D-FD4D-4669-85E2-80D46872E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23F8E99A-504B-41FF-8728-3259DC8C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F6CC6-152E-4428-9CA7-7BDA20C78DF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160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7D3601C7-47EA-456F-BA68-709A9FE9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216EA-7CED-4328-9875-F2638F30B41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A038CDF0-37D6-49C7-943A-9614FA760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3F29DB4B-DA08-4F48-8A61-F56F007F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9738C-AEFA-4B56-880E-CBEEC912E2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285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10">
            <a:extLst>
              <a:ext uri="{FF2B5EF4-FFF2-40B4-BE49-F238E27FC236}">
                <a16:creationId xmlns:a16="http://schemas.microsoft.com/office/drawing/2014/main" id="{FFDA0C1C-314F-484F-BCA3-08642FEBB7F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jeni pravokotnik 9">
            <a:extLst>
              <a:ext uri="{FF2B5EF4-FFF2-40B4-BE49-F238E27FC236}">
                <a16:creationId xmlns:a16="http://schemas.microsoft.com/office/drawing/2014/main" id="{CED36055-5F58-4E3E-8A41-3D9583B936D3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6">
            <a:extLst>
              <a:ext uri="{FF2B5EF4-FFF2-40B4-BE49-F238E27FC236}">
                <a16:creationId xmlns:a16="http://schemas.microsoft.com/office/drawing/2014/main" id="{AABCB443-FBFA-4225-BB49-BBC29B0D9CCB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7">
            <a:extLst>
              <a:ext uri="{FF2B5EF4-FFF2-40B4-BE49-F238E27FC236}">
                <a16:creationId xmlns:a16="http://schemas.microsoft.com/office/drawing/2014/main" id="{56632934-2996-4892-B6F2-7B1FDACE3C1B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ravokotnik 8">
            <a:extLst>
              <a:ext uri="{FF2B5EF4-FFF2-40B4-BE49-F238E27FC236}">
                <a16:creationId xmlns:a16="http://schemas.microsoft.com/office/drawing/2014/main" id="{9B6BC846-3554-48EF-8D09-973BD5E124BD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9" name="Ograda datuma 3">
            <a:extLst>
              <a:ext uri="{FF2B5EF4-FFF2-40B4-BE49-F238E27FC236}">
                <a16:creationId xmlns:a16="http://schemas.microsoft.com/office/drawing/2014/main" id="{3162B7E5-1D9F-4753-B163-9CB4AA96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6658-857D-4C38-BE21-6C4CAD02C20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0" name="Ograda noge 4">
            <a:extLst>
              <a:ext uri="{FF2B5EF4-FFF2-40B4-BE49-F238E27FC236}">
                <a16:creationId xmlns:a16="http://schemas.microsoft.com/office/drawing/2014/main" id="{E8B6EB78-6305-4382-93E1-02EC5925C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številke diapozitiva 5">
            <a:extLst>
              <a:ext uri="{FF2B5EF4-FFF2-40B4-BE49-F238E27FC236}">
                <a16:creationId xmlns:a16="http://schemas.microsoft.com/office/drawing/2014/main" id="{3EF53354-E621-47BF-AC6C-0CE0F40D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8134C95F-3D54-44F3-A6D5-770B61E5EF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06235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13">
            <a:extLst>
              <a:ext uri="{FF2B5EF4-FFF2-40B4-BE49-F238E27FC236}">
                <a16:creationId xmlns:a16="http://schemas.microsoft.com/office/drawing/2014/main" id="{83A746A3-991B-4CF0-A85F-9F5632A3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1D34D-3EBE-4214-96D3-F42C52BF7645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2">
            <a:extLst>
              <a:ext uri="{FF2B5EF4-FFF2-40B4-BE49-F238E27FC236}">
                <a16:creationId xmlns:a16="http://schemas.microsoft.com/office/drawing/2014/main" id="{5449422A-0BD8-46EE-AEDB-5CE27CD4E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2">
            <a:extLst>
              <a:ext uri="{FF2B5EF4-FFF2-40B4-BE49-F238E27FC236}">
                <a16:creationId xmlns:a16="http://schemas.microsoft.com/office/drawing/2014/main" id="{1FCCDECE-21FB-43C2-9952-0B8DA8CA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975B8-CA2B-430C-8600-1309690532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8343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1" name="Ograda vsebin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13">
            <a:extLst>
              <a:ext uri="{FF2B5EF4-FFF2-40B4-BE49-F238E27FC236}">
                <a16:creationId xmlns:a16="http://schemas.microsoft.com/office/drawing/2014/main" id="{DF1BC736-44B3-4A40-AD49-66A272AEC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4A5F4-4046-4AED-9A04-90107F9370F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2">
            <a:extLst>
              <a:ext uri="{FF2B5EF4-FFF2-40B4-BE49-F238E27FC236}">
                <a16:creationId xmlns:a16="http://schemas.microsoft.com/office/drawing/2014/main" id="{C1D29B2B-E21A-4ED2-8984-51F83757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22">
            <a:extLst>
              <a:ext uri="{FF2B5EF4-FFF2-40B4-BE49-F238E27FC236}">
                <a16:creationId xmlns:a16="http://schemas.microsoft.com/office/drawing/2014/main" id="{31EA4045-7C17-444A-B062-192922DB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E72EE-BAE2-4187-BF6F-BEBEB3DFEBC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2083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F88CB1BA-4B97-4BE7-BBE8-E3FB66E15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EBEB0-ADFC-4707-9632-20A4E8853C9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DA9C3F8E-E4BC-440F-87E3-4E5F3687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E733868C-C8BD-4638-9E3F-F5FFA5CC3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6A376-6EBC-45A4-85B1-144F546688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2426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1A85D50E-9DF5-47E3-84DC-693216A51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8C8D-899E-4FA1-9010-ABADC6EC29C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386B26E7-9104-45C8-8538-EF2F662A9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3D56F2B4-6AF6-4C56-BF42-77EA0E7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94AE0-C325-463C-8A4E-D89A0E5E298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073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7">
            <a:extLst>
              <a:ext uri="{FF2B5EF4-FFF2-40B4-BE49-F238E27FC236}">
                <a16:creationId xmlns:a16="http://schemas.microsoft.com/office/drawing/2014/main" id="{A2BAF756-FBFC-42F3-B01B-9FAFD6EAFE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jeni pravokotnik 8">
            <a:extLst>
              <a:ext uri="{FF2B5EF4-FFF2-40B4-BE49-F238E27FC236}">
                <a16:creationId xmlns:a16="http://schemas.microsoft.com/office/drawing/2014/main" id="{4A89B5FF-0E51-4A20-A6F2-DCC1220DB85E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1" name="Ograda vsebin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4">
            <a:extLst>
              <a:ext uri="{FF2B5EF4-FFF2-40B4-BE49-F238E27FC236}">
                <a16:creationId xmlns:a16="http://schemas.microsoft.com/office/drawing/2014/main" id="{47658CCB-08F5-41D8-898F-AAE82F95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6685F-2015-4C61-8820-7BBE2B0D3A4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5">
            <a:extLst>
              <a:ext uri="{FF2B5EF4-FFF2-40B4-BE49-F238E27FC236}">
                <a16:creationId xmlns:a16="http://schemas.microsoft.com/office/drawing/2014/main" id="{A05D806F-C48A-4474-AF84-F8AA09DFF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6">
            <a:extLst>
              <a:ext uri="{FF2B5EF4-FFF2-40B4-BE49-F238E27FC236}">
                <a16:creationId xmlns:a16="http://schemas.microsoft.com/office/drawing/2014/main" id="{EE52358B-FFC7-4701-8DF5-846D7AE2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82407-C929-4A0A-BCB5-3C1C2063CD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8432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10">
            <a:extLst>
              <a:ext uri="{FF2B5EF4-FFF2-40B4-BE49-F238E27FC236}">
                <a16:creationId xmlns:a16="http://schemas.microsoft.com/office/drawing/2014/main" id="{E0D6AADE-3D01-4F11-8DB4-0647C0C2EBC8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1">
            <a:extLst>
              <a:ext uri="{FF2B5EF4-FFF2-40B4-BE49-F238E27FC236}">
                <a16:creationId xmlns:a16="http://schemas.microsoft.com/office/drawing/2014/main" id="{0B715C14-91EC-4BF1-9361-663D3B9B1680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12">
            <a:extLst>
              <a:ext uri="{FF2B5EF4-FFF2-40B4-BE49-F238E27FC236}">
                <a16:creationId xmlns:a16="http://schemas.microsoft.com/office/drawing/2014/main" id="{0EC81DAF-D4B1-4A38-8A34-E72226259F40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8" name="Ograda datuma 4">
            <a:extLst>
              <a:ext uri="{FF2B5EF4-FFF2-40B4-BE49-F238E27FC236}">
                <a16:creationId xmlns:a16="http://schemas.microsoft.com/office/drawing/2014/main" id="{CCB66A4F-D4DE-4AC7-82C7-A2D46AC1F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D691-DC04-45F3-92C5-ECC62D55407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9" name="Ograda noge 5">
            <a:extLst>
              <a:ext uri="{FF2B5EF4-FFF2-40B4-BE49-F238E27FC236}">
                <a16:creationId xmlns:a16="http://schemas.microsoft.com/office/drawing/2014/main" id="{FFB5985F-3A91-48D9-A891-E2B7E4B9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6">
            <a:extLst>
              <a:ext uri="{FF2B5EF4-FFF2-40B4-BE49-F238E27FC236}">
                <a16:creationId xmlns:a16="http://schemas.microsoft.com/office/drawing/2014/main" id="{5B0FDA15-4269-4CEB-A985-531111DE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BD14DFE2-0361-4DC6-87F6-D5F6BDAF05E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7115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>
            <a:extLst>
              <a:ext uri="{FF2B5EF4-FFF2-40B4-BE49-F238E27FC236}">
                <a16:creationId xmlns:a16="http://schemas.microsoft.com/office/drawing/2014/main" id="{7769CF5C-5DEC-4394-9556-216D5E6570F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jeni pravokotnik 7">
            <a:extLst>
              <a:ext uri="{FF2B5EF4-FFF2-40B4-BE49-F238E27FC236}">
                <a16:creationId xmlns:a16="http://schemas.microsoft.com/office/drawing/2014/main" id="{9BD5C246-1AD9-407B-A074-99721A55A824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Ograda naslova 21">
            <a:extLst>
              <a:ext uri="{FF2B5EF4-FFF2-40B4-BE49-F238E27FC236}">
                <a16:creationId xmlns:a16="http://schemas.microsoft.com/office/drawing/2014/main" id="{74C473D5-00FF-4301-82C8-E3484F6CEF5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29" name="Ograda besedila 12">
            <a:extLst>
              <a:ext uri="{FF2B5EF4-FFF2-40B4-BE49-F238E27FC236}">
                <a16:creationId xmlns:a16="http://schemas.microsoft.com/office/drawing/2014/main" id="{DE0A169D-1944-4FBA-A3EA-84C17DA177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104FD3CB-1B01-443C-A192-8DAE3D577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704807-DE18-4D0E-AE05-7F5CE82A3DF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F9502E1B-4FFF-4EB1-BDEE-E91B5122C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53FC9373-79D7-4AD2-8204-51F203FBE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ED8D09CC-7268-4FA1-8F22-569A91E308EA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F99D91BD-418F-4B1D-8252-F31FDCAC1A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Naredila:  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CFEAD98-3CAE-47DD-93ED-887B9E3688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Bolezni in poškodbe mišic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B29C044-A3FA-41A9-8B96-EF36377BE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/>
              <a:t>Viri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101229B-8788-46C5-AB0A-963161D8F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Moje telo – Tatjana Kordiš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Skelet in mišice – Steve Parker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Anatomija človeka – Vincente Muedra Baixauli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Wikipedija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Med.Over.Net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40C5876-BBD5-4B0A-9006-F8C52F23C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Kaj so mišice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532BD38-A442-49E2-A992-2016FEE475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Organi, ki s krčenjem in raztezanjem omogočajo premikanje telesa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delom in telovadbo jih lahko krepimo 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telesu imamo okoli 600 mišic različnih velikosti in oblik</a:t>
            </a:r>
          </a:p>
        </p:txBody>
      </p:sp>
      <p:pic>
        <p:nvPicPr>
          <p:cNvPr id="7172" name="Picture 4" descr="http://maxximum-portal.com/datoteke/slike/4095-slika.jpg">
            <a:extLst>
              <a:ext uri="{FF2B5EF4-FFF2-40B4-BE49-F238E27FC236}">
                <a16:creationId xmlns:a16="http://schemas.microsoft.com/office/drawing/2014/main" id="{094142C0-36A0-49C1-B916-379C26327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213100"/>
            <a:ext cx="33337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661833A-807B-42C2-8AD6-620E8CE7E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Poškodbe mišic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1870DD7-C4D8-4ACF-9A5D-8B77F3F57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50768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Največkrat posledica preobremenitve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Nastanejo kot posledica pogostih, ponavljajočih se intenzivnih obremenitev na nekem delu gibalnega sistema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Poznamo več vrst poškodb mišic:</a:t>
            </a:r>
          </a:p>
          <a:p>
            <a:pPr marL="548640" lvl="1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Nateg</a:t>
            </a:r>
          </a:p>
          <a:p>
            <a:pPr marL="822960" lvl="2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Blag nateg</a:t>
            </a:r>
          </a:p>
          <a:p>
            <a:pPr marL="822960" lvl="2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Zmeren nateg</a:t>
            </a:r>
          </a:p>
          <a:p>
            <a:pPr marL="822960" lvl="2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Izrazit nateg</a:t>
            </a:r>
          </a:p>
          <a:p>
            <a:pPr marL="777240" lvl="1" indent="-457200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Vnetje</a:t>
            </a:r>
          </a:p>
          <a:p>
            <a:pPr marL="777240" lvl="1" indent="-457200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Zakasnjena mišična občutljivost</a:t>
            </a:r>
          </a:p>
          <a:p>
            <a:pPr marL="777240" lvl="1" indent="-457200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Akutno natrgana mišica</a:t>
            </a:r>
          </a:p>
          <a:p>
            <a:pPr marL="777240" lvl="1" indent="-457200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Kronično natrgana mišica</a:t>
            </a:r>
          </a:p>
          <a:p>
            <a:pPr marL="777240" lvl="1" indent="-457200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Mišični krč</a:t>
            </a:r>
          </a:p>
          <a:p>
            <a:pPr marL="502920" indent="-45720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accent1"/>
              </a:solidFill>
            </a:endParaRPr>
          </a:p>
          <a:p>
            <a:pPr marL="502920" indent="-45720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accent1"/>
              </a:solidFill>
            </a:endParaRPr>
          </a:p>
          <a:p>
            <a:pPr marL="548640" lvl="1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accent1"/>
              </a:solidFill>
            </a:endParaRPr>
          </a:p>
          <a:p>
            <a:pPr marL="548640" lvl="1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accent1"/>
              </a:solidFill>
            </a:endParaRPr>
          </a:p>
          <a:p>
            <a:pPr marL="548640" lvl="1" fontAlgn="auto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l-SI" dirty="0">
              <a:solidFill>
                <a:schemeClr val="accent1"/>
              </a:solidFill>
            </a:endParaRPr>
          </a:p>
        </p:txBody>
      </p:sp>
      <p:pic>
        <p:nvPicPr>
          <p:cNvPr id="8196" name="Picture 1" descr="C:\Users\Žan\Desktop\dd.png">
            <a:extLst>
              <a:ext uri="{FF2B5EF4-FFF2-40B4-BE49-F238E27FC236}">
                <a16:creationId xmlns:a16="http://schemas.microsoft.com/office/drawing/2014/main" id="{2E317514-8396-405C-B841-581C5AA28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6" t="32706" r="23769" b="28905"/>
          <a:stretch>
            <a:fillRect/>
          </a:stretch>
        </p:blipFill>
        <p:spPr bwMode="auto">
          <a:xfrm>
            <a:off x="6588125" y="3068638"/>
            <a:ext cx="187166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PoljeZBesedilom 4">
            <a:extLst>
              <a:ext uri="{FF2B5EF4-FFF2-40B4-BE49-F238E27FC236}">
                <a16:creationId xmlns:a16="http://schemas.microsoft.com/office/drawing/2014/main" id="{64918C29-19D6-4FC6-9A09-062863DC9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5" y="5876925"/>
            <a:ext cx="1566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/>
              <a:t>Pretrganje tetive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E011ECE-8904-4396-AF41-9AC634092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Vzroki za poškodbe mišic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8DF5CA6-94AE-424F-869D-8AA6A02F8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Neprimerna dolžina mišičnih vlaken 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Mišično neravnotežje 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Slaba mišična moč in vzdržljivost posameznih mišičnih skupin</a:t>
            </a:r>
            <a:r>
              <a:rPr lang="sl-SI" altLang="sl-SI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Neprimerno in nezadostno ogrevanje pred športom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0D7971C-9AF2-467E-8854-ED41F8457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Bolezni mišic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2E591A0-C4A0-4E76-A0F8-2289F787B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Veliko bolezni, ki prizadenejo mišice, so v večini primerov bolezni živčevja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 redke bolezni mišic uvrščamo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Miastenia gravis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Mišični revmatizem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Mišična distrofija</a:t>
            </a:r>
          </a:p>
          <a:p>
            <a:pPr>
              <a:buFontTx/>
              <a:buNone/>
            </a:pPr>
            <a:endParaRPr lang="sl-SI" altLang="sl-SI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E62A52C-8745-4B4D-A12B-AA45BEC64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Miastenia gravis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427AAC2-E67E-4BAE-B79F-8064F9F58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Avtoimunska bolezen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Zanjo je značilna šibkost mišic in hitra utrujenost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Miastenska kriza (šibkost dihalnih mišic)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Prizadene več žensk kot moških</a:t>
            </a:r>
          </a:p>
          <a:p>
            <a:endParaRPr lang="sl-SI" altLang="sl-SI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altLang="sl-SI" sz="240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8" name="PoljeZBesedilom 4">
            <a:extLst>
              <a:ext uri="{FF2B5EF4-FFF2-40B4-BE49-F238E27FC236}">
                <a16:creationId xmlns:a16="http://schemas.microsoft.com/office/drawing/2014/main" id="{F91EC7AB-BC3C-4AFB-98EA-45FAF0547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963" y="5300663"/>
            <a:ext cx="1855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/>
              <a:t>Ptoza desnega očesa</a:t>
            </a:r>
          </a:p>
        </p:txBody>
      </p:sp>
      <p:pic>
        <p:nvPicPr>
          <p:cNvPr id="11269" name="Picture 2" descr="http://3.bp.blogspot.com/-zc3pD3i1HTc/Td_CZuDvgtI/AAAAAAAAAC8/wNKxumC0L1o/s1600/Nursing%2BDiagnosis%2Bfor%2BMyasthenia%2BGravis.jpg">
            <a:extLst>
              <a:ext uri="{FF2B5EF4-FFF2-40B4-BE49-F238E27FC236}">
                <a16:creationId xmlns:a16="http://schemas.microsoft.com/office/drawing/2014/main" id="{8CFC0F93-6EEC-4908-8C22-F818A6A45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" t="18900" r="3612" b="29126"/>
          <a:stretch>
            <a:fillRect/>
          </a:stretch>
        </p:blipFill>
        <p:spPr bwMode="auto">
          <a:xfrm>
            <a:off x="4787900" y="3644900"/>
            <a:ext cx="35290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A7D5DD6-8079-4BAB-9C1B-23DD1CD72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Mišični revmatizem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3129AFC-9EBA-4FCD-A8A3-C6EF8AA48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Mišice in pripadajoče mišične ovojnice in kite so nenavadno občutljive na bolečino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Simptomi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Nemoč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Motnje spanja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Motnje občutljivosti</a:t>
            </a:r>
          </a:p>
          <a:p>
            <a:endParaRPr lang="sl-SI" altLang="sl-SI" sz="240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2" name="Picture 2" descr="http://upload.wikimedia.org/wikipedia/commons/thumb/1/18/Myalgia_of_the_biceps_brachii.jpg/230px-Myalgia_of_the_biceps_brachii.jpg">
            <a:extLst>
              <a:ext uri="{FF2B5EF4-FFF2-40B4-BE49-F238E27FC236}">
                <a16:creationId xmlns:a16="http://schemas.microsoft.com/office/drawing/2014/main" id="{0E9CB93F-7DA6-42AB-8A2E-EFAFD38CC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9138"/>
            <a:ext cx="295275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PoljeZBesedilom 4">
            <a:extLst>
              <a:ext uri="{FF2B5EF4-FFF2-40B4-BE49-F238E27FC236}">
                <a16:creationId xmlns:a16="http://schemas.microsoft.com/office/drawing/2014/main" id="{D75B5738-DC72-4ECF-B900-4AFB25D0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513" y="5940425"/>
            <a:ext cx="2200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r>
              <a:rPr lang="sl-SI" altLang="sl-SI"/>
              <a:t>Mialgija desnega bicepsa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C797A96-6361-47D9-8433-A4E81FCA3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Mišična distrofija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13F44E4-73C5-4CC5-A0A9-02CB0E518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Krnenje mišic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Prenaša se gensko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Deklice so le prenašalke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Prvi simptomi se prikažejo takrat, ko bi moral otrok shoditi</a:t>
            </a:r>
          </a:p>
          <a:p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Več oblik: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Duchennova mišična distrofija</a:t>
            </a:r>
          </a:p>
          <a:p>
            <a:pPr lvl="1"/>
            <a:r>
              <a:rPr lang="sl-SI" altLang="sl-SI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Beckerjeva mišična distrofija</a:t>
            </a:r>
          </a:p>
          <a:p>
            <a:endParaRPr lang="sl-SI" altLang="sl-SI" sz="240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altLang="sl-SI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1445B07-4818-412B-9990-6FE1A6B39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Nasveti za zdrave mišice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13C822E-7E70-4649-B8AB-1823075ED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DD4B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Ogrevanje pred vadbo</a:t>
            </a:r>
          </a:p>
          <a:p>
            <a:r>
              <a:rPr lang="sl-SI" altLang="sl-SI">
                <a:solidFill>
                  <a:srgbClr val="DD4B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Pospešeno dihanje pri večjem naporu mišic</a:t>
            </a:r>
          </a:p>
          <a:p>
            <a:r>
              <a:rPr lang="sl-SI" altLang="sl-SI">
                <a:solidFill>
                  <a:srgbClr val="DD4B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Vsakdanja vadba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slovni izid">
  <a:themeElements>
    <a:clrScheme name="Poslovni izi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oslovni izi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slovni izi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253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Perpetua</vt:lpstr>
      <vt:lpstr>Wingdings 2</vt:lpstr>
      <vt:lpstr>Poslovni izid</vt:lpstr>
      <vt:lpstr>Bolezni in poškodbe mišic</vt:lpstr>
      <vt:lpstr>Kaj so mišice</vt:lpstr>
      <vt:lpstr>Poškodbe mišic</vt:lpstr>
      <vt:lpstr>Vzroki za poškodbe mišic</vt:lpstr>
      <vt:lpstr>Bolezni mišic</vt:lpstr>
      <vt:lpstr>Miastenia gravis</vt:lpstr>
      <vt:lpstr>Mišični revmatizem</vt:lpstr>
      <vt:lpstr>Mišična distrofija</vt:lpstr>
      <vt:lpstr>Nasveti za zdrave mišice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2019-05-30T09:27:48Z</dcterms:created>
  <dcterms:modified xsi:type="dcterms:W3CDTF">2019-05-30T09:27:49Z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