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B6FF7833-B646-4FF2-9879-4FEFFD4C7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96859-8539-434F-AC8F-3C59FF6A4609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F2F07328-303D-4084-98C6-BEAFEE2D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0345BB66-0120-441D-A33A-44956124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434EA-25BE-4EFF-BBFE-BF210A7BF8E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712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FB215404-7E89-4691-B1D1-007569F4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891DE-295E-42BB-9D8D-5D7EA3BD72E3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2BA2073D-CAEB-489F-98D9-4C56C994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C83C20E6-2866-42E7-952A-0CFC0766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09D45-C7CC-4ED6-818B-83D08092874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6984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1451EC39-5656-4090-B755-31ECE0419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3BA1D-DEF5-46C7-8AEA-32CE05242D8E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5560AEED-303C-41FB-80EB-14DCCCA69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591EFB47-F8CB-4B5B-8748-535B3904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CAB5-96A6-4041-95F6-8F7D5AA2A0D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1410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3EFBA5C1-1F7C-42BA-B1C6-140DD42A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3AD9F-9C4E-4102-BA60-9A019C5FE7E9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74D27D51-A90B-43A1-BC60-588E114F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1DE4A374-C2E4-434C-A2F3-C160D13E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E8D80-FF30-462D-AD0C-0EE3ADC13C4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1934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96016F01-3BB1-4BBD-B785-476B037E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54BB4-0561-4AE9-8C60-438D3085F719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5E1230F5-52D7-4E36-884A-EA823ECD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0F1CEB21-D8EE-4AE4-A654-A61918BF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A56A6-7FC6-40FC-91D8-DCB69AC48D0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0973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A4268BED-5657-47B8-A550-BCEE0B79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4D3F8-AE8B-401B-B6C6-56FAC02F4FB4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3FAA2D57-099A-45A0-AC0B-2133E5647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50DE3F89-404C-4B4D-99CB-3B5578D8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C780-E331-4E06-94B3-BE6E8771CAC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5231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75A469A8-42A9-46C5-A64B-6198CD9CC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F2A52-8BE2-4F43-AE25-3C7AE6E3B06A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CED7C4D3-DD8B-423A-91C7-98D576F9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355D18A1-A475-450D-A3FC-E16844E3D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8ED41-5CA6-4D0E-9092-572E543E85C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6562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437D36A1-E087-4F1F-92EA-1C2B1ED7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C373C-3393-4F6D-B34D-13C5C3BBBB2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938F4A07-E753-428C-93A3-24215067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F107DABB-CC20-4A4C-AC44-31BC3031D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B676F-7038-4019-BD3B-05D7E720FC1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695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F38636DA-29F6-4099-8AEB-E4FD4084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17FE1-9F5A-42CE-9A18-A42195A7B711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3227E539-C1FF-4E12-8705-90518F1C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ADC4348A-0E7E-4451-8626-0D9BA358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78A1B-812E-4917-93CD-6E287B52F53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6899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86B8FE18-C8E3-4C96-8CD1-ECB8F49A9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10B24-0A3C-424A-A853-AB4827D1C2B4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57BE536B-74BF-4E0A-8918-885F51B0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A7DA281F-5672-446A-A56E-29B49A4F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9DA7F-6737-4973-A38C-94E25D5E628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6275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24A3BC0D-B140-4A3B-9F2A-4424D7E4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AFAD2-598A-4FEC-9087-A324F51DB31C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08AE3AE4-A405-4128-8C20-897EC4BBB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780F29B8-2596-4DD0-9E56-42C57269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E7B40-588B-4F82-BD3B-A1827FB286A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1528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0B026F64-9950-45DD-91F9-EDC76DBC57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14AD0CA8-248A-430F-8393-75DBA1EFC1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74B92495-2082-4460-9C5E-A8622763A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D02540-8E41-4B04-97BE-E01ABB039FE7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23A56111-5BBC-40E4-93AD-9366EDA58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3010E8EC-F702-42D1-B0D3-EF4A387F1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94CF614-6D27-4E6A-8AAA-03D2EAD251CD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izita.si/" TargetMode="External"/><Relationship Id="rId2" Type="http://schemas.openxmlformats.org/officeDocument/2006/relationships/hyperlink" Target="http://www.pomurske-lekarne.si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slov 1">
            <a:extLst>
              <a:ext uri="{FF2B5EF4-FFF2-40B4-BE49-F238E27FC236}">
                <a16:creationId xmlns:a16="http://schemas.microsoft.com/office/drawing/2014/main" id="{24359AA9-39F1-4711-BC5D-BD6AAE7CA6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E056CF3E-B01A-4E87-B177-36A080E9865F}"/>
              </a:ext>
            </a:extLst>
          </p:cNvPr>
          <p:cNvSpPr/>
          <p:nvPr/>
        </p:nvSpPr>
        <p:spPr>
          <a:xfrm>
            <a:off x="1691680" y="1556792"/>
            <a:ext cx="59245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Bolezni srca in ožilja</a:t>
            </a:r>
          </a:p>
        </p:txBody>
      </p:sp>
      <p:pic>
        <p:nvPicPr>
          <p:cNvPr id="2053" name="Picture 2" descr="http://images.ceneje.si/products/autoPopusti/9031_popust.jpg">
            <a:extLst>
              <a:ext uri="{FF2B5EF4-FFF2-40B4-BE49-F238E27FC236}">
                <a16:creationId xmlns:a16="http://schemas.microsoft.com/office/drawing/2014/main" id="{D0988B3A-6D26-4FB1-88EE-861977C3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36838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http://srce.dsms.net/slike/Misli_na_srce.png">
            <a:extLst>
              <a:ext uri="{FF2B5EF4-FFF2-40B4-BE49-F238E27FC236}">
                <a16:creationId xmlns:a16="http://schemas.microsoft.com/office/drawing/2014/main" id="{56CDDED0-E99B-416F-BB21-C69070CD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20938"/>
            <a:ext cx="23637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400E9DC2-5764-48E6-B982-9256B95EF1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viktorsvigelj.si/userfiles/image/krvni_tlak.jpg">
            <a:extLst>
              <a:ext uri="{FF2B5EF4-FFF2-40B4-BE49-F238E27FC236}">
                <a16:creationId xmlns:a16="http://schemas.microsoft.com/office/drawing/2014/main" id="{BE2880D6-42C4-4C14-82B9-C58E00E1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683250"/>
            <a:ext cx="2665412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30BA2432-E610-4902-A214-40D56BA14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15888"/>
            <a:ext cx="8229600" cy="6481762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sl-SI" sz="3300" b="1" dirty="0"/>
              <a:t>2. NIZEK KRVNI TLAK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Večinoma se pojavlja dedno. Onemogoča z veseljem in poletom začeti novi dan. Ljudje z nizkim krvnim tlakom so že zjutraj pogosto utrujeni, brez volje in zagona. Občutijo pogosto vrtoglavico, motnje vida, omotice in celo kratkotrajna izguba zavesti, tiščanje v želodcu, pomanjkanje apetita.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Vzroki: Velikokrat neznan, večja izguba krvi, pomanjkanje soli in izguba tekočine. Navsezadnje je lahko prenizek krvni tlak posledica jemanja zdravil za zniževanje previsokega krvnega tlaka.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Zdravljenje: poteka pod kontrolo zdravnika, na voljo so tudi tableta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Krvni tlak je prenizek kadar je nižji od 100/70 mm </a:t>
            </a:r>
            <a:r>
              <a:rPr lang="sl-SI" sz="3300" dirty="0" err="1"/>
              <a:t>Hg</a:t>
            </a:r>
            <a:r>
              <a:rPr lang="sl-SI" sz="3300" dirty="0"/>
              <a:t>. 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zdravje.si/wp-content/uploads/2012/08/kronicna-bolezen-ven.jpg">
            <a:extLst>
              <a:ext uri="{FF2B5EF4-FFF2-40B4-BE49-F238E27FC236}">
                <a16:creationId xmlns:a16="http://schemas.microsoft.com/office/drawing/2014/main" id="{F8227428-06FF-40DF-90B0-E99F1224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521325"/>
            <a:ext cx="22320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Ograda vsebine 2">
            <a:extLst>
              <a:ext uri="{FF2B5EF4-FFF2-40B4-BE49-F238E27FC236}">
                <a16:creationId xmlns:a16="http://schemas.microsoft.com/office/drawing/2014/main" id="{374A9907-0E9F-455E-B7BB-71E286A2E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6553200"/>
          </a:xfrm>
        </p:spPr>
        <p:txBody>
          <a:bodyPr/>
          <a:lstStyle/>
          <a:p>
            <a:pPr>
              <a:buFontTx/>
              <a:buNone/>
            </a:pPr>
            <a:r>
              <a:rPr lang="sl-SI" altLang="sl-SI" sz="2800" b="1"/>
              <a:t>3. KRČNE ŽILE</a:t>
            </a:r>
          </a:p>
          <a:p>
            <a:pPr>
              <a:buFontTx/>
              <a:buNone/>
            </a:pPr>
            <a:r>
              <a:rPr lang="sl-SI" altLang="sl-SI" sz="2800"/>
              <a:t>So zelo razširjeno obolenje in sicer so pri ženskah bolj pogoste kot pri moških.</a:t>
            </a:r>
          </a:p>
          <a:p>
            <a:pPr>
              <a:buFontTx/>
              <a:buNone/>
            </a:pPr>
            <a:r>
              <a:rPr lang="sl-SI" altLang="sl-SI" sz="2800"/>
              <a:t>Najbolj znane so krčne žile na nogah. Najpogosteje se pojavijo na zadnji strani meč in na notranji strani nog. Krčne žile so modrikaste, nabrekle, zvijugane ali zasukane površinske vene.</a:t>
            </a:r>
          </a:p>
          <a:p>
            <a:pPr>
              <a:buFontTx/>
              <a:buNone/>
            </a:pPr>
            <a:r>
              <a:rPr lang="sl-SI" altLang="sl-SI" sz="2800"/>
              <a:t>Vzroki:dedovanje, nastajajo če predolgo stojimo ali sedimo pri miru, in če imamo noge prekrižane med sedenjem.</a:t>
            </a:r>
          </a:p>
          <a:p>
            <a:pPr>
              <a:buFontTx/>
              <a:buNone/>
            </a:pPr>
            <a:r>
              <a:rPr lang="sl-SI" altLang="sl-SI" sz="2800"/>
              <a:t>Zdravljenje: povijanje nog, različna mazila, zdravila, operacija z laserjem, odstranitev žile z kirurškim posegom</a:t>
            </a:r>
          </a:p>
        </p:txBody>
      </p:sp>
      <p:pic>
        <p:nvPicPr>
          <p:cNvPr id="12292" name="Picture 4" descr="http://www.nasa-lekarna.si/uploads/RTEmagicC_krcne_zile2.jpg.jpg">
            <a:extLst>
              <a:ext uri="{FF2B5EF4-FFF2-40B4-BE49-F238E27FC236}">
                <a16:creationId xmlns:a16="http://schemas.microsoft.com/office/drawing/2014/main" id="{A6A5E810-3CD6-4E80-8BEA-4B45B4B2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781675"/>
            <a:ext cx="2857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grada vsebine 2">
            <a:extLst>
              <a:ext uri="{FF2B5EF4-FFF2-40B4-BE49-F238E27FC236}">
                <a16:creationId xmlns:a16="http://schemas.microsoft.com/office/drawing/2014/main" id="{3926FD2E-CE03-4609-B44D-20BDB63E5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468153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l-SI" altLang="sl-SI" sz="2800" b="1"/>
              <a:t>4. ANEMIJA ali SLABOKRVNOST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 altLang="sl-SI" sz="2800"/>
              <a:t>Stanje, pri katerih je zmanjšano število eritrocitov ali koncentracija hemoglobina. Eritrociti vsebujejo hemoglobin in le ta omogoča prenos kisika iz pljuč po vsem telesu.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 altLang="sl-SI" sz="2800"/>
              <a:t>Simptomi: utrujenost, slabša telesna kondicija, brezvoljnost, glavobol, omotica, vrtoglavica, zmanjšana odpornost na okužbe.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 altLang="sl-SI" sz="2800"/>
              <a:t>Vzroki: izguba krvi, ob pomanjkanju železa v krvi,..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 altLang="sl-SI" sz="2800"/>
              <a:t>Zdravljenje: zdravila, ustrezna prehrana ter dodatki vitaminov in mineralov, </a:t>
            </a:r>
          </a:p>
          <a:p>
            <a:endParaRPr lang="sl-SI" altLang="sl-SI"/>
          </a:p>
        </p:txBody>
      </p:sp>
      <p:pic>
        <p:nvPicPr>
          <p:cNvPr id="13315" name="Picture 2" descr="http://www.mamaibeba.rs/images/stories/anemija.jpg">
            <a:extLst>
              <a:ext uri="{FF2B5EF4-FFF2-40B4-BE49-F238E27FC236}">
                <a16:creationId xmlns:a16="http://schemas.microsoft.com/office/drawing/2014/main" id="{AB6D1EC2-D595-445D-A992-0062E597E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095875"/>
            <a:ext cx="21605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slov 1">
            <a:extLst>
              <a:ext uri="{FF2B5EF4-FFF2-40B4-BE49-F238E27FC236}">
                <a16:creationId xmlns:a16="http://schemas.microsoft.com/office/drawing/2014/main" id="{95FCD5CF-E89B-4E91-AE01-1FAFE196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/>
              <a:t>ZANIMIVOSTI</a:t>
            </a:r>
          </a:p>
        </p:txBody>
      </p:sp>
      <p:sp>
        <p:nvSpPr>
          <p:cNvPr id="14339" name="Ograda vsebine 2">
            <a:extLst>
              <a:ext uri="{FF2B5EF4-FFF2-40B4-BE49-F238E27FC236}">
                <a16:creationId xmlns:a16="http://schemas.microsoft.com/office/drawing/2014/main" id="{80E3932A-2078-4822-B66A-D75B3CA71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89138"/>
            <a:ext cx="8229600" cy="3124200"/>
          </a:xfrm>
        </p:spPr>
        <p:txBody>
          <a:bodyPr/>
          <a:lstStyle/>
          <a:p>
            <a:r>
              <a:rPr lang="sl-SI" altLang="sl-SI" sz="2800"/>
              <a:t>Prib. 15% vseh bolezni v razvitih državah</a:t>
            </a:r>
          </a:p>
          <a:p>
            <a:r>
              <a:rPr lang="sl-SI" altLang="sl-SI" sz="2800"/>
              <a:t>Zaradi nenadne srčne smrti ume 8% ljudi</a:t>
            </a:r>
          </a:p>
          <a:p>
            <a:r>
              <a:rPr lang="sl-SI" altLang="sl-SI" sz="2800"/>
              <a:t>Prib. vsak četrti človek je invalidko upokojen zaradi srčno-žilne bolezni</a:t>
            </a:r>
          </a:p>
          <a:p>
            <a:r>
              <a:rPr lang="sl-SI" altLang="sl-SI" sz="2800"/>
              <a:t>Če imata oba starša krčne </a:t>
            </a:r>
          </a:p>
          <a:p>
            <a:pPr>
              <a:buFontTx/>
              <a:buNone/>
            </a:pPr>
            <a:r>
              <a:rPr lang="sl-SI" altLang="sl-SI" sz="2800"/>
              <a:t>žile je samo 5% verjetnost da jih njun otrok ne bo imel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>
            <a:extLst>
              <a:ext uri="{FF2B5EF4-FFF2-40B4-BE49-F238E27FC236}">
                <a16:creationId xmlns:a16="http://schemas.microsoft.com/office/drawing/2014/main" id="{60B2214C-3F94-4F18-B6FC-AB95FF957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/>
              <a:t>FILMČEK KAKO S PRAVILNO PREHRANO PREPREČIMO TE BOLEZNI</a:t>
            </a:r>
          </a:p>
        </p:txBody>
      </p:sp>
      <p:sp>
        <p:nvSpPr>
          <p:cNvPr id="15363" name="Ograda vsebine 2">
            <a:extLst>
              <a:ext uri="{FF2B5EF4-FFF2-40B4-BE49-F238E27FC236}">
                <a16:creationId xmlns:a16="http://schemas.microsoft.com/office/drawing/2014/main" id="{037322DC-4F84-43CE-94F7-57B53BFDD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graphicFrame>
        <p:nvGraphicFramePr>
          <p:cNvPr id="15364" name="Object 2">
            <a:extLst>
              <a:ext uri="{FF2B5EF4-FFF2-40B4-BE49-F238E27FC236}">
                <a16:creationId xmlns:a16="http://schemas.microsoft.com/office/drawing/2014/main" id="{88FF025A-F474-4DBD-AF18-232321A373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3429000"/>
          <a:ext cx="63087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Lupinski predmet paketirnika" showAsIcon="1" r:id="rId3" imgW="6299200" imgH="673100" progId="Package">
                  <p:embed/>
                </p:oleObj>
              </mc:Choice>
              <mc:Fallback>
                <p:oleObj name="Lupinski predmet paketirnika" showAsIcon="1" r:id="rId3" imgW="6299200" imgH="673100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3429000"/>
                        <a:ext cx="6308725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FB9559A9-B040-483B-9A54-AB6CA87D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/>
              <a:t>VIRI</a:t>
            </a:r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2AD0DADC-198F-48A1-B108-C233AA5F6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sz="2800">
                <a:hlinkClick r:id="rId2"/>
              </a:rPr>
              <a:t>http://www.pomurske-lekarne.si/</a:t>
            </a:r>
            <a:r>
              <a:rPr lang="sl-SI" altLang="sl-SI" sz="2800"/>
              <a:t> </a:t>
            </a:r>
          </a:p>
          <a:p>
            <a:pPr>
              <a:lnSpc>
                <a:spcPct val="90000"/>
              </a:lnSpc>
            </a:pPr>
            <a:r>
              <a:rPr lang="sl-SI" altLang="sl-SI" sz="2800">
                <a:hlinkClick r:id="rId3"/>
              </a:rPr>
              <a:t>http://vizita.si/</a:t>
            </a:r>
            <a:endParaRPr lang="sl-SI" altLang="sl-SI" sz="2800"/>
          </a:p>
          <a:p>
            <a:pPr>
              <a:lnSpc>
                <a:spcPct val="90000"/>
              </a:lnSpc>
            </a:pPr>
            <a:r>
              <a:rPr lang="sl-SI" altLang="sl-SI" sz="2800"/>
              <a:t>P. Kapš, R. Kapš,S. O. Kapš,BOLEZNI SRCA IN ŽILJA, Grafika Tomi: NOVO MESTO, 2009</a:t>
            </a:r>
          </a:p>
          <a:p>
            <a:endParaRPr lang="sl-SI" altLang="sl-SI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slov 1">
            <a:extLst>
              <a:ext uri="{FF2B5EF4-FFF2-40B4-BE49-F238E27FC236}">
                <a16:creationId xmlns:a16="http://schemas.microsoft.com/office/drawing/2014/main" id="{D3F16CF3-47A9-4F00-9AE1-B6CBF12FF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7411" name="Ograda vsebine 2">
            <a:extLst>
              <a:ext uri="{FF2B5EF4-FFF2-40B4-BE49-F238E27FC236}">
                <a16:creationId xmlns:a16="http://schemas.microsoft.com/office/drawing/2014/main" id="{1E36666E-48C4-423E-8A4E-30EF6190A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7412" name="AutoShape 2" descr="data:image/jpeg;base64,/9j/4AAQSkZJRgABAQAAAQABAAD/2wCEAAkGBxESEhMSERIWFRUXGBQaEhgXGRoYFBcZGBoWGBsYGhYYHyggGxolHhgXIjEiJSkrLi4uGSAzOjMsNygtLisBCgoKDg0OGxAQGzQkICQvLCwsLy8sLCw0LDIsLCwwLC8sNCwsLCwsLCwvLCw0LCwsLCwsLCwsNC8sLCwsLCwsLP/AABEIAPMA0AMBEQACEQEDEQH/xAAbAAEAAwEBAQEAAAAAAAAAAAAABAUGAwECB//EAEcQAAICAQIDBgIECgYJBQAAAAECAAMRBBIFIUEGEyIxUWGBkQcUMnEjMzRCUnJzgqGyVGKTsbPBFRY1Q4OSotLjJCWU0eH/xAAaAQEAAwEBAQAAAAAAAAAAAAAAAgMEAQUG/8QAMxEAAgECBAMGBwACAgMAAAAAAAECAxEEEiExE0FxUWGBoeHwIjIzkbHB0VLxFCMFNEL/2gAMAwEAAhEDEQA/AKWfTHsCAIAgCAIAgCAIAgCAIB6BOAEQDydAgCAIAgCAIAgCAIAgCAIAgCAIAgCAIAgCAIAgCAaDsMyjVKxQsVwVIfYEJZF3MeowxXbg5LAe8zYq/Dtf1Ka98hH7WFTqXKoU3eJsvvDFiWLq36JyOXLGMYGJLD34auyVL5Snl5YIAgCAIAgCAIAgCAIAgCAIAgCAIAgCAIAgCAd9JpWsbao9CzHkqLkAu7fmoMjJPlIykoq7ONpGgo4dp6FV7tpb8GwNudhIY70Wlcm1GAGHOFOfPpMzqTm7R79vLXl03KXKUnZe/wCEzhvE0sZBUzoKmwwC11qadRaFsUDJ27WavBLnA95CdNpPNz6vVLT98iMoNb8+u6R86vi1akLqNz73Ww5WuxQlbslSEAg4KKCSGOd3XJyjSb1hpbTmtXv59wUG9Y++0hajhVFqb6GUNkltuTVl7PCGDYahFU/aYY5eZ62KrOLtL10Xm33E1OUXZ+/6UGo07IcMCOWR6MD5Mp6qehHIzQpJ7FqaZykjogCAIAgCAIAgCAIAgCAIAgCAIAgCAIAgGx1HA79MyJpvwosKKtjoqjvXVmG3OSQqLk7sqCc43KCMKrQqJueluV+X+/HwMyqRnrLS34NJV2ScaG6jUWV949osNxJbH2MszMASwAYe+fPmZmeJXGUorRK1il1lxFJbdhV8F7JNptUzNYLKq0R2K71Yo29ldQhJ3K9QO3nkcxzwJbVxKqU7JWb98+5lk62aPf7/AKfPEOxb36pybVqQqXXO5yqAhEB3MDkgEnny8ohi1CmtLv7dRGuox2LPX9kr10mmp02xbqnZ2s3FckhgcEDOWyvI8sLg9JVDExdSUp7PSxCNaOduWzM5p+B26lGfUAUJWlp3qgI30t3bqRnwAbeSKQuQxAHOapVo03aGrdvPVf73LnUUHaOvqZATaaBAEAQBAEAQBAEAQBAEAQBAEAQBAEAQBAP0PhV2tu0lF+lKs1Vjd9W2AGcHd3ik4wSrkMMgHcT5zzKipQqOM+a0f6/hjkoRm1LnsctNoBRptRVxPUGo6oqUXJsdSh3byFyOZ259h5+kpTzzjKjG+Xw8DrlmknTV7EnhfZ36s7X36t7K6Ert2orhGVAxr8RO1guCQozjI8s84VK/EWWMbNtrl4/7OSq51aK1Zy4z2Y72x7BrWXTuhuO9bCq1u28qD9kjdzC8j5cuslTxGVJZPiWnLc7CrZWy67EjX322HT38Ms76vTp3bIWKkNt2hnVtu7Ix/wAshBRjmjWVnLX/AERikrxqaXKrjt2q0+iWvVkd7azd2nL8Gm1hY5K8jY5tOc5xuyMHyupKnOreGy8+zwViyCjKd47L2jFTeaRAEAQBAEAQBAEAQBAEAQBAEAQBAEAQBANf2K7QU0hqdRu7thYCAA1dhs2DDqevhwD5YY59ZixVCUvihvp4W7DPWpt6x3Ng/BfrKU95p6nFagJZa43ke9enGwr7bse0xKtw27Nq/JL+6+Rm4mVuz9+OpZLwu/cWNlGWQIQKGxsGcLg3EY8R6dZVxIWtZ9u/oQzx7H9/Q8u4Rcxcmyht6BHDUMQyDOFIFoGPEenWFViraPTXf0Cml2/f0K9OCDT1Mi6esVlke01uGZwhB2supBUL+/yzyxLONnldvXlf0/hPiZndvX32GG7c8cr1No7lmZAd2W6EqilEXovhyfViemM+hhaMqcfi397mqhTcVqZiay8QBAEAQBAEAQBAEAQBAEAQBAEAQBAEAQBAO2m1dlfOqx6/1GZf5SJGUYy3VzjSe6LKvtRrl8tVb8Tn+/MqeGpP/wCUQ4MOw9ftXrz56qz4ED+4R/xqX+I4MOwrtXrrbfxtr2frszfzGWxhGPyqxNRS2RHkjogCAIAgCAIAgCAIAgCAIAgCAIAgCAIAgCAIAgCAIAgCAIAgCAIAgCAIAgCAIAgCAIAgCAIB9923ofkZy6OXR5sOcYOfTr8oudPe7b9E/IxdHLo87tvQ/IxdC6PCMecHT3u29D8oujl0fM6dPSMcjOAKpPkCfui4Pe7PoflF0cufM6dEA9x16fwnAeToEAQBAEAQBAEAQBAEAQBAN72N1dg4dxA72yiMUOTlT3Z+z6eQ8p52JjHjw03/AKZK0VxI++ZhO8bO7Jz65OfnPQstjXY3fajV2f6K0J7xssV3nccthH+0evTz9J59CMf+RPT3cyUkuLI+/o64q9qX6J7GBZGNLZO5cjawU9MZDAD3nMbTUWqiXUYiCTU0jC6up0d0szvVmV88zkHB59Z6EWmk1sak01dF/q+IXUaCijvHBuLWsNxytXJEQeittLYH+ZmaMIzrOVttPHn9ipRUqjdttCL2S09Zu7684poxZYffICL95Yjl1wZPESeTLHd6L9nareWy3ZL+kLhfcatmUeC78Ivpk/bHz5/vCQwdTPTs91p/COHnmh0KThN7JdUUYqd9fMEj84ekvqJOLv2Mtmk4u5qfpS1D/W1Te2zukO3J25LPk48s8h8hMuAiuHe3P+FGFSyX7zFzcaRAP0GzgVbcNsoTnqNOVuuHUOyBivv4PD96TzVWarqb+V6L31MnEfFUns9D8+npGsQBAEAQBAEAQBAEAQBAEA3PYlgOH8RLLuAU5UkgMO7blkcx94nn4q/Gp296mWt9SPvmZn6/pv6En9rd/wB01ZKn+fki7LL/AC8kaftc6nhegKqEBYYUEkDwPyy3M/GZcMmsRO/vUpo/VkZDhOvbT3V3J5owOPUeTL8QSPjNtSCnFxfM0Sjmi0bLtnwIX6rTXU/i9XtBYdCBuLf2Yz+4Zhw1bJTlGW8ff5/Jno1MsGny9/kyfaDXi++x15JkLUOgrQbUA9OQz8TNlGGSCT359S+nHLGxa3cPK6SqkWUo1pF14stRGwRipdrEHG0lufVvaUqd6jlZu2ism+pWpXm3Z6aLT7l3xLSnU8KUl63u0nma3WzKDkclSfzME+6SiEuHiNrKXare9SuLy1e5mF0H42r9dP5hPQn8r6GqWzNR9KX5aP2Nf81kyYD6Xi/0UYX5PEyE2mguuymkV7u8fb3dI7x97BUJBxWhZuQ3OVHPpmUYiTULLd6f3yK6rtGy3ZfdjbrKdYbLb9Owv3C3F9ZJZjlSFDczu5Y9GMzYlKVK0YvTbRlNZKULJPTuM72p4X9V1VtQGFzur/Ubmvy5r+6ZqoVOJTUi6lPPFMqZcWCAIAgCAIAgCAIAgCAIBsezWu01Wj1dNuoRXvVgg22EDKFRuITlzPTMw14TlVjJR0XTt6mapGTnGSWxkjX4tu5f1ue3+7P8Jtvpc0X0Nbx3XaazQaXT16hDZSVLjbYAfCwO0lOfMjzxMVKE41pTcdH0/pnhGSqOTW5jpuNJr+H9qQnDbdOT+FB20+oSzO4g9CoLj95Zinhr11Plz8PaM8qV6qlyM7weilrU7+wV1Ag2ZDEsvVVCA8z5c8YzNNRyUXlV2XTbS+Fan3x6/vNRbZvVw7MVK7gNucKMMARhQB8JyissErWscpq0Ui7+j/itOmstOotVanTaykOxZgRg4VSMYLjmesoxdKVSKyrVFVeDklZalT9WoTUDZqENIsBViLMhAwOCuzO7Hzl2abhrHW3d/Sy8nHVal122v02r1Aup1dQHdqpDrcDkFjy21HI8UowsZ0oZZRe/d/SuipQjZr8f0q6KtNTVa/1hLbipSpEWwKN/hZy7ovMKWwJa3Ockstlz25dGTblJpWsj6vNKaIVV6hGsazfeALBkKCK0VigBAySc45nriFmdXM46WstvHmFdzu1pyKRBkjnt9+fL35c5ey02fbPXaTV10OmoQ6itQtg2WBXGAThinRs4zjkxmHDQqUpNOOj6f0zUYyg2mtDFTeaRAEAQBAEAQBAEAQBAEAQBAEAQBAEAQBAEAQBAEAQBAEAQBAEAQBAEAQBAEAQBAEAQBAEAseEJT+FsvRnVE8Kq2ws7OqqN3PAwWJ5dJVUctFF2uQnfRImcOFF9qU1aIlnOB+HbA9SfB5AZJ+6QnnhFyc/IjLNFXcvIkdttBpNPYKNMGLrzuYsSBkckA9ep+HvI4WdScc09uRGjKcleRnK0LEKoyxICgeZJ5AfOaW7asvND2y7N/UzTg5V6xuPTvFxvx6A5BA+/0mbDYji37n5cimjVz3M5NRcIAgCAIAgCAIAgCAIAgCAIAgCAIAgCAIAgCAb3hFY4Zozq7APrN420KfNVPMZHyY/ujkZ51RvEVeGvlW/v8GSb4s8q2W5hbbGZizElmJLE+ZJ5kn3zPQSSVka9i37O4q73VtjFC/gs+TXPlaxjrjxOf1RKa3xWprnv0W5XU1tDt/BoeGv9f4VbSTuu0x3J1YrzI+Y3p8BM01wcQpcpe/Upl/11U+TMJPQNQgCAIAgCAIAgCAIAgCAIAgCAIAgCAIAgCAansLwEXWHUXcqKfE2fJmHML7geZ+A6zHi62RZI7sor1MqyrdkLtTxO7WXtaUcIPDUu0+Ff/s+Z+XSWUKcaUMt9eZKlGMI2uQ7eFumn7+xWXdYqVAjG7wszNgjJAwoB9SfSTVROeVdl2SU05WRa8S1d2iSnS1k1tsFuo5DJss8gdwP2FCry65lMIRrNzevJdF/SuMY1G5PoiX2N7T6j63UllhZLDsIwo5t9k+EdDj4ZkMTh4cNuK1WpGtRjkbSKntfwk6XVWVgYQndV6bW54H6pyvwl+Hq8Smnz5ltKeeCZSy8sEAQBAEAQBAEAQBAEAQBAEAQBAEAQBAEAlafiN9Y213WovotjKPkDiQdODd2l9iLjF7o6f6a1X9Kv/tbP+6c4VP8AxX2QyR7F9jm/E9QxVmvtJXJUmxyVJ5Egk8vhOqnBaJL7DLHsGp1N9gBse1xgld7MwwDtJG4+WTjPqYjGEdkkEorY5afUvWc1uyH1Rip+YM64qW6udaT3Omo191gxZdY49HdmHyYzihGOyS8DijFbIjSZIQBAEAQBAEAQBAEAQBAEAQBAEAQBAEAQCw4AtLX1pqFzW5CkglSpbkGyOgOM+2ZVWzKDcNyFTNlbifQ0orGp76sbqyK1GWAW0sfLnzUKth5+i+sZs2XK99fD3YXvax14pwta6KrEJLAmvUj9G3AsA/5W2/fWZGnUcptPqum3vqcjNuTX2LDUU93o68Kz6eysu9iux2akoRtZQdqhW2DBHPzz0laeaq+Uk9u4gneb7f0QNXpqtOlG+sWvbWtrbmdVVHJ2KuwjxYGSTkcxylkZSm5WdknYmm5N62tocOO8PWmwBCTW6V2VE/a2WDIzjqOY+GZKlNzjrutH4HYSzLXoV0tJiAIAgCAIAgCAIAgCAIAgCAIAgCAIAgCACIBe6zjFV1lDWq2FCtqNoDG20BUzgsBgrWmef5zTNGlKCaj4dy9sqUHFO3h3HzRxvfXqK9SzsLAChSuvcLFbcHPNf6wIyftTro2cZQ5d728w6dmnE+uF8TpoJdGsw1Wy2kqO7sc17Tlt32N5LZxnoIqU5T0fbo+zX+CUHLTz8ThfrKr66Rczo9NYqyqBw9ak7MDcMOASOfI8uY8pJRlBvLqm7+PM6k4t256kfjPEO/s3BdqKqV1LnJVEG1QT1PU+5kqUMkbc931ZKEcqIMsJCAIAgCAIAgCAIAgHqjn549znA+XOcBd/6r3d0t5soFTfZdrQqk8+Xixz5Hl58jKP+THNls79CrjK+WzuRtbwHUVVi4oGqPlZWy2V+nmhOOfLnjnJxrQk8vPsehJVIt25ldXWzEKoLMThQBkknoAPMyxtJXZPYtH4C6HbbdRU/VHsG8frbQQp+8iVKunrFNruRXxE9k34ETiXDbaGC2pt3DKHIKOPVWGQw5jy9ZOFSM1eLJRkpbH3w7hb3CxlatVr272scIo35CjJ6naZydRQaT59molNRsSKuAszBVv0xYkBQLlJJPIADqZB1kldxf2Iupbk/scuN8Ft0jKl23cRnCtuIHlk+mefyMlSqxqK8TsJqauj50XCLbUNgCpUDg2WMErz6An7R9lBM7KrGLy7vsQc0nbmdm4DaVZ6mrvCjL9y25lHqUIDY9wJHjRvaV11OcRXs9OpW0oGOCyr7tnb8wDj7/KWt25E3oXeu7J30476zT17vs77lXPuM9PeZ4YmE/lTfgVxrRlsn9iFxTgeo04Vra8I32HBDI2eYwykjmOfOWU60J6RZKNSMtmfXB+B26k7amq3c/AzhXOOoU+Y+6cqVo09ZJ/YTqKG5C1uleqxqrFKuhwwPQ/5jqD1BlkZKSUlsSTTV0SOE8LfUP3dbJvOcKx2kgDJIJGPLPXPIyNSoqau9iM5qKuyJcgU4DK3uudvzIGZNO5JalivArQqta1dAYZTvm2sw9QgBbHuRiVcaN7Ru+nuxHiLlr0Oeu4PbUgsO16icCytg9efQkfZPsQJ2FWMnbZ9jEZpu3Mh6ah7GVK1LMxwqjmSZOUlFXZJtJXZZv2fsDbO905tzjuxaN+7y25Pg3Z5YDSrjq17O3bb2/IhxFvZ26HA8GvF6aYri1tuFJxjcMgE9OUlxo5HPkd4kcubkStP2atscVV26d3OQFW5SxwCTyHoAflIPERSzNO3Qi6qSu0/sP8AVu3vO677Td5u27O+Xduzjbj1zyxH/IjbNZ26Diq17P7FTqaGrd0b7SMyt96kg/xEui00mixO6uc5I6bXXH/2LTftn/xL5gj/AO3Lp+kZl9d9P0ib9G3LS6xrvyc4zn7JwrCz+GwSGN+pBR+b3Yjifmjbf3Yi9g9MKdJqteQDYiutWehVASR95YD4H1ksXLPUjS5Pc7XeaagYhmJJJJJJJJPmSeZJPrN5qN12R041nD9TpX5mo76CfNCwYqB7blb4MZ5+Ilwq0ZrnuZaryVFJc9zELqD3ZTltLK59cqGA+QdvnN+XW5ptrc2XY3Q16Wl+JakclBGmXqzHluHufsj23HywZixM3UkqMPEz1pOcuHHxM/p+812sXvG8V1g3EdF6hfuUcvuE0u1GlpyRa7U4aci4+km4C+vTINtVNahFHkC3Mn5bR8/WUYJXg5vdsrwy+Fye7KPs3rmo1VFinGHUN7qxCsPkT8cTRXgp02mW1I5oNFt9JHCV0+qJrGEtXfgeQbJDAe3kf3pTgqrnT15FeGm5R15E/wClI+LSfsj/AHrKsBtLqQwu0iUH7jgrV6nk1hbuK2+3gsCp2nmMHLe3KRtnxV4ct2c+atePiZHsyf8A1ml/bVfzCbK/0pdGaKvyPobDidCcVpayoBdZRlXQf7xQTjH38yPQ5HvMUJPDSSl8r8jNFui7PZmW7HjGsqB5HF+c+Y/A29JrxP0n4flGit8j8Pyif9G3CVv1O6wZWpd+D5FsgLn28z8BK8bVcIWXMhiZuMdOZTdoNc1+putY5y7BfZQSFHwAEvowUKaiiynHLFIv/o1uDX26awbqrq23KfIsuMH5Fv4ekz41WgprdMqxK+FSW6OnZCuvScUsptby72utj+kWUqc9CVBH3tjrOYluph1JdzZyq3OlddSs7Tdkb9IWbabKeeLBzwP64/NPv5e/SW0MVCrps+z+FlOtGfUr9XxV3sW7J3itULHzJFfdls+uOefWWRpJRceV7+dySgkrFj9Hv+0NP/xf8KyV4z6MvD8ohX+m/fMgdpvyvVftrv52llD6ceiJ0vkXQham9rHaxvtMzM33scn+Jk4pRSSJJWVjlJHTdtq3q4JpmrOD3zjyBGO8v5YYETz8qli5J9n6RlsnXd+z9Iymu43qblCW2syDyQYVOXl4UAH8JrhRhB3itS+NOMXdI1/YyzvuG63Sr+MAsZR1IZBj/qUj4iYsSsleE3sZ6yy1IyMADPSNZvPo+uGn0mu1T8l8Cr7sgYgD7zYonnYxcSpCC9+7GXELNOMUZ3shwE6u8VnIrTDXN6L6Z9Wxj5npNWJrcKF+b2Lq1TJG/Ml9t+PDUWiqnA09PhqA+ySORbHp0Ht98hhaLpxzS3e5GjTyq73ZX9nNR3Go0+oblWLcFvgA3yVwZZWjnhKC3sSqLNFxLj6TtOV1u/8ANsrQqehx4SP4D5iUYGV6VuxleGfwWM7wjTmy+lFGS1lY/wCoZPwGT8JpqSywbfYXTdotml+lTXLZqRWpz3SYb9ZjuI+W2ZsBBxp3fNlOFjaN+0u+23HLtLbo2qPLZlkONr428icZHLPMTPhaMakZqRVRpxmpXKntxw5L0XiWmy1dgAuHVG8skdOfhI9cHqTLsLUcHwZ7rYsoycXw5Gc7Nflml/bU/wA6zVX+nLoy6p8j6Hmj4lZptSbqjhld+XRhk5U+x/8A3pEqcalPLIOKlGzN7ToKtVbVxLS4AxaNUnVWNVi5x+lkgH1yG9c+c5ypxdGfdb7r35GRycIunLw+5R/RTrlTUtWxx3teF92Q5x8ix+E0f+Qg3C65MtxUbxv2GY4vpjVfdWwwVscfDJwfiMH4zVTlmgmuwvg7xTNF9GVJOs3/AJtdbsx6DOFGT8T8jM2Of/VbtZTiX8Fio4xZ9a1GquTmo3uPdAyoD8iD85fTXDhGL6FkPgiky27O9ur9PhLs3VeWD+MUf1WPn9x+YlNbBwnrHRldTDxlqtGfH0g8NpqursoACXJvCjkAfUDoCCOX3xg6kpRalutDuHm3Fp8jh9H3+0NP/wAX/Csk8Z9GXh+Udr/TfvmV/aX8s1X7a7+dpZQ+nHoidP5F0K2Wkz1cZ5+XXHI/PnOA0N/aOttGmi+rsEQ7lbvvHuyzEn8HjmWbl7zMsO1VdTNr09SlUmp57+XqZ2aS4lcM4hbp7Ftpba4+RHUEdQfSRnCM45ZEZRUlZk7U8Q0lrGyzSurk5YVWhamJ8ztatiufQGVxhUirKX3Wv5IqMkrJ+Ry4rxp7kSpVWqiv8XUmdoPPxMTzduZ5n1PqZ2nSUW5PVvmdjBRd92WXC+1CU6VtKNOfHnvbFt2u2fP/AHZwMeHHpK6mGc6mfNtsrepCVFylmv5epW/WtH/RbP8A5H/hlmWp/l5epPLPt8vU84txKu1aq6qBSlYfA3lyxcgsxYgc/CPlO06bi25O7fgIRabbd7kirj26ldPqa++rT8Ud2y2vphXwQV9iD09BiLo2lng7N79jOOnZ5oux7pONV6fLaSkrYQQLbXFjoD57FCqoPuQZyVGU/nenYtP2zjg5fM9OwqFcFibAz5yWw2GJJySWIbmefSXWdtCzoXnaftIut7smg1tWCFIs3DBx5gp0x6iUUMO6V9b37vUqp0snPy9Tn2b7SPpBYhrF1VgIetjhc4xnOD5jkRjny9J2th1Us72a5nalJTs72aI+i4jRVelyad8IwZUNwIBHMeLu8kA49+XnJSpzlBxct+71JSjJxs35epC1tqO7MiFAxY4LB8ZOcA7V5SyKaVmyUU0rMn9nuO2aR2K+JHUrYmcBhg4PsRnz+8dZXWoqqtd0QqU1NFXS5UqykhlIKkciCPIg9DLWk9yx6l1reN16nDaqgtaAAbanFbOB5b1ZGUn3GJRGjKnpB6dj1/aKo03H5Xp3nO/jmKW0+mr7mt/xp3b7bfZ7MDw/1QAOZ9TOqj8Webu+XYjqp65pO7I/BeKtpnZ1RHLIyYcZQhiucgEZGARj3kqtNVEk3zudnDMrHUarR53HS2Z/QW/FR+aFwPbd8ZzLV2zeWv5t5HLT2v5HDjHFLNTZ3lmByCoqjCoo8lUeg/zkqdNU42RKEFFWR37OcWXS3Lf3Rsdd23x7FG4bc42Ek4J69ZGtSdSOW9l09SNSDmrXOHGNal9r2rWay7FmBfeMnmceEEc8nr5yVODhFRbvYlCLirEGWEh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P/Z">
            <a:extLst>
              <a:ext uri="{FF2B5EF4-FFF2-40B4-BE49-F238E27FC236}">
                <a16:creationId xmlns:a16="http://schemas.microsoft.com/office/drawing/2014/main" id="{D3C1BECE-FCC5-4E55-A315-AC3438D7BB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sl-SI" altLang="sl-SI"/>
          </a:p>
        </p:txBody>
      </p:sp>
      <p:sp>
        <p:nvSpPr>
          <p:cNvPr id="17413" name="AutoShape 4" descr="data:image/jpeg;base64,/9j/4AAQSkZJRgABAQAAAQABAAD/2wCEAAkGBxESEhMSERIWFRUXGBQaEhgXGRoYFBcZGBoWGBsYGhYYHyggGxolHhgXIjEiJSkrLi4uGSAzOjMsNygtLisBCgoKDg0OGxAQGzQkICQvLCwsLy8sLCw0LDIsLCwwLC8sNCwsLCwsLCwvLCw0LCwsLCwsLCwsNC8sLCwsLCwsLP/AABEIAPMA0AMBEQACEQEDEQH/xAAbAAEAAwEBAQEAAAAAAAAAAAAABAUGAwECB//EAEcQAAICAQIDBgIECgYJBQAAAAECAAMRBBIFIUEGEyIxUWGBkQcUMnEjMzRCUnJzgqGyVGKTsbPBFRY1Q4OSotLjJCWU0eH/xAAaAQEAAwEBAQAAAAAAAAAAAAAAAgMEAQUG/8QAMxEAAgECBAMGBwACAgMAAAAAAAECAxEEEiExE0FxUWGBoeHwIjIzkbHB0VLxFCMFNEL/2gAMAwEAAhEDEQA/AKWfTHsCAIAgCAIAgCAIAgCAIB6BOAEQDydAgCAIAgCAIAgCAIAgCAIAgCAIAgCAIAgCAIAgCAaDsMyjVKxQsVwVIfYEJZF3MeowxXbg5LAe8zYq/Dtf1Ka98hH7WFTqXKoU3eJsvvDFiWLq36JyOXLGMYGJLD34auyVL5Snl5YIAgCAIAgCAIAgCAIAgCAIAgCAIAgCAIAgCAd9JpWsbao9CzHkqLkAu7fmoMjJPlIykoq7ONpGgo4dp6FV7tpb8GwNudhIY70Wlcm1GAGHOFOfPpMzqTm7R79vLXl03KXKUnZe/wCEzhvE0sZBUzoKmwwC11qadRaFsUDJ27WavBLnA95CdNpPNz6vVLT98iMoNb8+u6R86vi1akLqNz73Ww5WuxQlbslSEAg4KKCSGOd3XJyjSb1hpbTmtXv59wUG9Y++0hajhVFqb6GUNkltuTVl7PCGDYahFU/aYY5eZ62KrOLtL10Xm33E1OUXZ+/6UGo07IcMCOWR6MD5Mp6qehHIzQpJ7FqaZykjogCAIAgCAIAgCAIAgCAIAgCAIAgCAIAgGx1HA79MyJpvwosKKtjoqjvXVmG3OSQqLk7sqCc43KCMKrQqJueluV+X+/HwMyqRnrLS34NJV2ScaG6jUWV949osNxJbH2MszMASwAYe+fPmZmeJXGUorRK1il1lxFJbdhV8F7JNptUzNYLKq0R2K71Yo29ldQhJ3K9QO3nkcxzwJbVxKqU7JWb98+5lk62aPf7/AKfPEOxb36pybVqQqXXO5yqAhEB3MDkgEnny8ohi1CmtLv7dRGuox2LPX9kr10mmp02xbqnZ2s3FckhgcEDOWyvI8sLg9JVDExdSUp7PSxCNaOduWzM5p+B26lGfUAUJWlp3qgI30t3bqRnwAbeSKQuQxAHOapVo03aGrdvPVf73LnUUHaOvqZATaaBAEAQBAEAQBAEAQBAEAQBAEAQBAEAQBAP0PhV2tu0lF+lKs1Vjd9W2AGcHd3ik4wSrkMMgHcT5zzKipQqOM+a0f6/hjkoRm1LnsctNoBRptRVxPUGo6oqUXJsdSh3byFyOZ259h5+kpTzzjKjG+Xw8DrlmknTV7EnhfZ36s7X36t7K6Ert2orhGVAxr8RO1guCQozjI8s84VK/EWWMbNtrl4/7OSq51aK1Zy4z2Y72x7BrWXTuhuO9bCq1u28qD9kjdzC8j5cuslTxGVJZPiWnLc7CrZWy67EjX322HT38Ms76vTp3bIWKkNt2hnVtu7Ix/wAshBRjmjWVnLX/AERikrxqaXKrjt2q0+iWvVkd7azd2nL8Gm1hY5K8jY5tOc5xuyMHyupKnOreGy8+zwViyCjKd47L2jFTeaRAEAQBAEAQBAEAQBAEAQBAEAQBAEAQBANf2K7QU0hqdRu7thYCAA1dhs2DDqevhwD5YY59ZixVCUvihvp4W7DPWpt6x3Ng/BfrKU95p6nFagJZa43ke9enGwr7bse0xKtw27Nq/JL+6+Rm4mVuz9+OpZLwu/cWNlGWQIQKGxsGcLg3EY8R6dZVxIWtZ9u/oQzx7H9/Q8u4Rcxcmyht6BHDUMQyDOFIFoGPEenWFViraPTXf0Cml2/f0K9OCDT1Mi6esVlke01uGZwhB2supBUL+/yzyxLONnldvXlf0/hPiZndvX32GG7c8cr1No7lmZAd2W6EqilEXovhyfViemM+hhaMqcfi397mqhTcVqZiay8QBAEAQBAEAQBAEAQBAEAQBAEAQBAEAQBAO2m1dlfOqx6/1GZf5SJGUYy3VzjSe6LKvtRrl8tVb8Tn+/MqeGpP/wCUQ4MOw9ftXrz56qz4ED+4R/xqX+I4MOwrtXrrbfxtr2frszfzGWxhGPyqxNRS2RHkjogCAIAgCAIAgCAIAgCAIAgCAIAgCAIAgCAIAgCAIAgCAIAgCAIAgCAIAgCAIAgCAIAgCAIB9923ofkZy6OXR5sOcYOfTr8oudPe7b9E/IxdHLo87tvQ/IxdC6PCMecHT3u29D8oujl0fM6dPSMcjOAKpPkCfui4Pe7PoflF0cufM6dEA9x16fwnAeToEAQBAEAQBAEAQBAEAQBAN72N1dg4dxA72yiMUOTlT3Z+z6eQ8p52JjHjw03/AKZK0VxI++ZhO8bO7Jz65OfnPQstjXY3fajV2f6K0J7xssV3nccthH+0evTz9J59CMf+RPT3cyUkuLI+/o64q9qX6J7GBZGNLZO5cjawU9MZDAD3nMbTUWqiXUYiCTU0jC6up0d0szvVmV88zkHB59Z6EWmk1sak01dF/q+IXUaCijvHBuLWsNxytXJEQeittLYH+ZmaMIzrOVttPHn9ipRUqjdttCL2S09Zu7684poxZYffICL95Yjl1wZPESeTLHd6L9nareWy3ZL+kLhfcatmUeC78Ivpk/bHz5/vCQwdTPTs91p/COHnmh0KThN7JdUUYqd9fMEj84ekvqJOLv2Mtmk4u5qfpS1D/W1Te2zukO3J25LPk48s8h8hMuAiuHe3P+FGFSyX7zFzcaRAP0GzgVbcNsoTnqNOVuuHUOyBivv4PD96TzVWarqb+V6L31MnEfFUns9D8+npGsQBAEAQBAEAQBAEAQBAEA3PYlgOH8RLLuAU5UkgMO7blkcx94nn4q/Gp296mWt9SPvmZn6/pv6En9rd/wB01ZKn+fki7LL/AC8kaftc6nhegKqEBYYUEkDwPyy3M/GZcMmsRO/vUpo/VkZDhOvbT3V3J5owOPUeTL8QSPjNtSCnFxfM0Sjmi0bLtnwIX6rTXU/i9XtBYdCBuLf2Yz+4Zhw1bJTlGW8ff5/Jno1MsGny9/kyfaDXi++x15JkLUOgrQbUA9OQz8TNlGGSCT359S+nHLGxa3cPK6SqkWUo1pF14stRGwRipdrEHG0lufVvaUqd6jlZu2ism+pWpXm3Z6aLT7l3xLSnU8KUl63u0nma3WzKDkclSfzME+6SiEuHiNrKXare9SuLy1e5mF0H42r9dP5hPQn8r6GqWzNR9KX5aP2Nf81kyYD6Xi/0UYX5PEyE2mguuymkV7u8fb3dI7x97BUJBxWhZuQ3OVHPpmUYiTULLd6f3yK6rtGy3ZfdjbrKdYbLb9Owv3C3F9ZJZjlSFDczu5Y9GMzYlKVK0YvTbRlNZKULJPTuM72p4X9V1VtQGFzur/Ubmvy5r+6ZqoVOJTUi6lPPFMqZcWCAIAgCAIAgCAIAgCAIBsezWu01Wj1dNuoRXvVgg22EDKFRuITlzPTMw14TlVjJR0XTt6mapGTnGSWxkjX4tu5f1ue3+7P8Jtvpc0X0Nbx3XaazQaXT16hDZSVLjbYAfCwO0lOfMjzxMVKE41pTcdH0/pnhGSqOTW5jpuNJr+H9qQnDbdOT+FB20+oSzO4g9CoLj95Zinhr11Plz8PaM8qV6qlyM7weilrU7+wV1Ag2ZDEsvVVCA8z5c8YzNNRyUXlV2XTbS+Fan3x6/vNRbZvVw7MVK7gNucKMMARhQB8JyissErWscpq0Ui7+j/itOmstOotVanTaykOxZgRg4VSMYLjmesoxdKVSKyrVFVeDklZalT9WoTUDZqENIsBViLMhAwOCuzO7Hzl2abhrHW3d/Sy8nHVal122v02r1Aup1dQHdqpDrcDkFjy21HI8UowsZ0oZZRe/d/SuipQjZr8f0q6KtNTVa/1hLbipSpEWwKN/hZy7ovMKWwJa3Ockstlz25dGTblJpWsj6vNKaIVV6hGsazfeALBkKCK0VigBAySc45nriFmdXM46WstvHmFdzu1pyKRBkjnt9+fL35c5ey02fbPXaTV10OmoQ6itQtg2WBXGAThinRs4zjkxmHDQqUpNOOj6f0zUYyg2mtDFTeaRAEAQBAEAQBAEAQBAEAQBAEAQBAEAQBAEAQBAEAQBAEAQBAEAQBAEAQBAEAQBAEAQBAEAseEJT+FsvRnVE8Kq2ws7OqqN3PAwWJ5dJVUctFF2uQnfRImcOFF9qU1aIlnOB+HbA9SfB5AZJ+6QnnhFyc/IjLNFXcvIkdttBpNPYKNMGLrzuYsSBkckA9ep+HvI4WdScc09uRGjKcleRnK0LEKoyxICgeZJ5AfOaW7asvND2y7N/UzTg5V6xuPTvFxvx6A5BA+/0mbDYji37n5cimjVz3M5NRcIAgCAIAgCAIAgCAIAgCAIAgCAIAgCAIAgCAb3hFY4Zozq7APrN420KfNVPMZHyY/ujkZ51RvEVeGvlW/v8GSb4s8q2W5hbbGZizElmJLE+ZJ5kn3zPQSSVka9i37O4q73VtjFC/gs+TXPlaxjrjxOf1RKa3xWprnv0W5XU1tDt/BoeGv9f4VbSTuu0x3J1YrzI+Y3p8BM01wcQpcpe/Upl/11U+TMJPQNQgCAIAgCAIAgCAIAgCAIAgCAIAgCAIAgCAansLwEXWHUXcqKfE2fJmHML7geZ+A6zHi62RZI7sor1MqyrdkLtTxO7WXtaUcIPDUu0+Ff/s+Z+XSWUKcaUMt9eZKlGMI2uQ7eFumn7+xWXdYqVAjG7wszNgjJAwoB9SfSTVROeVdl2SU05WRa8S1d2iSnS1k1tsFuo5DJss8gdwP2FCry65lMIRrNzevJdF/SuMY1G5PoiX2N7T6j63UllhZLDsIwo5t9k+EdDj4ZkMTh4cNuK1WpGtRjkbSKntfwk6XVWVgYQndV6bW54H6pyvwl+Hq8Smnz5ltKeeCZSy8sEAQBAEAQBAEAQBAEAQBAEAQBAEAQBAEAlafiN9Y213WovotjKPkDiQdODd2l9iLjF7o6f6a1X9Kv/tbP+6c4VP8AxX2QyR7F9jm/E9QxVmvtJXJUmxyVJ5Egk8vhOqnBaJL7DLHsGp1N9gBse1xgld7MwwDtJG4+WTjPqYjGEdkkEorY5afUvWc1uyH1Rip+YM64qW6udaT3Omo191gxZdY49HdmHyYzihGOyS8DijFbIjSZIQBAEAQBAEAQBAEAQBAEAQBAEAQBAEAQCw4AtLX1pqFzW5CkglSpbkGyOgOM+2ZVWzKDcNyFTNlbifQ0orGp76sbqyK1GWAW0sfLnzUKth5+i+sZs2XK99fD3YXvax14pwta6KrEJLAmvUj9G3AsA/5W2/fWZGnUcptPqum3vqcjNuTX2LDUU93o68Kz6eysu9iux2akoRtZQdqhW2DBHPzz0laeaq+Uk9u4gneb7f0QNXpqtOlG+sWvbWtrbmdVVHJ2KuwjxYGSTkcxylkZSm5WdknYmm5N62tocOO8PWmwBCTW6V2VE/a2WDIzjqOY+GZKlNzjrutH4HYSzLXoV0tJiAIAgCAIAgCAIAgCAIAgCAIAgCAIAgCACIBe6zjFV1lDWq2FCtqNoDG20BUzgsBgrWmef5zTNGlKCaj4dy9sqUHFO3h3HzRxvfXqK9SzsLAChSuvcLFbcHPNf6wIyftTro2cZQ5d728w6dmnE+uF8TpoJdGsw1Wy2kqO7sc17Tlt32N5LZxnoIqU5T0fbo+zX+CUHLTz8ThfrKr66Rczo9NYqyqBw9ak7MDcMOASOfI8uY8pJRlBvLqm7+PM6k4t256kfjPEO/s3BdqKqV1LnJVEG1QT1PU+5kqUMkbc931ZKEcqIMsJCAIAgCAIAgCAIAgHqjn549znA+XOcBd/6r3d0t5soFTfZdrQqk8+Xixz5Hl58jKP+THNls79CrjK+WzuRtbwHUVVi4oGqPlZWy2V+nmhOOfLnjnJxrQk8vPsehJVIt25ldXWzEKoLMThQBkknoAPMyxtJXZPYtH4C6HbbdRU/VHsG8frbQQp+8iVKunrFNruRXxE9k34ETiXDbaGC2pt3DKHIKOPVWGQw5jy9ZOFSM1eLJRkpbH3w7hb3CxlatVr272scIo35CjJ6naZydRQaT59molNRsSKuAszBVv0xYkBQLlJJPIADqZB1kldxf2Iupbk/scuN8Ft0jKl23cRnCtuIHlk+mefyMlSqxqK8TsJqauj50XCLbUNgCpUDg2WMErz6An7R9lBM7KrGLy7vsQc0nbmdm4DaVZ6mrvCjL9y25lHqUIDY9wJHjRvaV11OcRXs9OpW0oGOCyr7tnb8wDj7/KWt25E3oXeu7J30476zT17vs77lXPuM9PeZ4YmE/lTfgVxrRlsn9iFxTgeo04Vra8I32HBDI2eYwykjmOfOWU60J6RZKNSMtmfXB+B26k7amq3c/AzhXOOoU+Y+6cqVo09ZJ/YTqKG5C1uleqxqrFKuhwwPQ/5jqD1BlkZKSUlsSTTV0SOE8LfUP3dbJvOcKx2kgDJIJGPLPXPIyNSoqau9iM5qKuyJcgU4DK3uudvzIGZNO5JalivArQqta1dAYZTvm2sw9QgBbHuRiVcaN7Ru+nuxHiLlr0Oeu4PbUgsO16icCytg9efQkfZPsQJ2FWMnbZ9jEZpu3Mh6ah7GVK1LMxwqjmSZOUlFXZJtJXZZv2fsDbO905tzjuxaN+7y25Pg3Z5YDSrjq17O3bb2/IhxFvZ26HA8GvF6aYri1tuFJxjcMgE9OUlxo5HPkd4kcubkStP2atscVV26d3OQFW5SxwCTyHoAflIPERSzNO3Qi6qSu0/sP8AVu3vO677Td5u27O+Xduzjbj1zyxH/IjbNZ26Diq17P7FTqaGrd0b7SMyt96kg/xEui00mixO6uc5I6bXXH/2LTftn/xL5gj/AO3Lp+kZl9d9P0ib9G3LS6xrvyc4zn7JwrCz+GwSGN+pBR+b3Yjifmjbf3Yi9g9MKdJqteQDYiutWehVASR95YD4H1ksXLPUjS5Pc7XeaagYhmJJJJJJJJPmSeZJPrN5qN12R041nD9TpX5mo76CfNCwYqB7blb4MZ5+Ilwq0ZrnuZaryVFJc9zELqD3ZTltLK59cqGA+QdvnN+XW5ptrc2XY3Q16Wl+JakclBGmXqzHluHufsj23HywZixM3UkqMPEz1pOcuHHxM/p+812sXvG8V1g3EdF6hfuUcvuE0u1GlpyRa7U4aci4+km4C+vTINtVNahFHkC3Mn5bR8/WUYJXg5vdsrwy+Fye7KPs3rmo1VFinGHUN7qxCsPkT8cTRXgp02mW1I5oNFt9JHCV0+qJrGEtXfgeQbJDAe3kf3pTgqrnT15FeGm5R15E/wClI+LSfsj/AHrKsBtLqQwu0iUH7jgrV6nk1hbuK2+3gsCp2nmMHLe3KRtnxV4ct2c+atePiZHsyf8A1ml/bVfzCbK/0pdGaKvyPobDidCcVpayoBdZRlXQf7xQTjH38yPQ5HvMUJPDSSl8r8jNFui7PZmW7HjGsqB5HF+c+Y/A29JrxP0n4flGit8j8Pyif9G3CVv1O6wZWpd+D5FsgLn28z8BK8bVcIWXMhiZuMdOZTdoNc1+putY5y7BfZQSFHwAEvowUKaiiynHLFIv/o1uDX26awbqrq23KfIsuMH5Fv4ekz41WgprdMqxK+FSW6OnZCuvScUsptby72utj+kWUqc9CVBH3tjrOYluph1JdzZyq3OlddSs7Tdkb9IWbabKeeLBzwP64/NPv5e/SW0MVCrps+z+FlOtGfUr9XxV3sW7J3itULHzJFfdls+uOefWWRpJRceV7+dySgkrFj9Hv+0NP/xf8KyV4z6MvD8ohX+m/fMgdpvyvVftrv52llD6ceiJ0vkXQham9rHaxvtMzM33scn+Jk4pRSSJJWVjlJHTdtq3q4JpmrOD3zjyBGO8v5YYETz8qli5J9n6RlsnXd+z9Iymu43qblCW2syDyQYVOXl4UAH8JrhRhB3itS+NOMXdI1/YyzvuG63Sr+MAsZR1IZBj/qUj4iYsSsleE3sZ6yy1IyMADPSNZvPo+uGn0mu1T8l8Cr7sgYgD7zYonnYxcSpCC9+7GXELNOMUZ3shwE6u8VnIrTDXN6L6Z9Wxj5npNWJrcKF+b2Lq1TJG/Ml9t+PDUWiqnA09PhqA+ySORbHp0Ht98hhaLpxzS3e5GjTyq73ZX9nNR3Go0+oblWLcFvgA3yVwZZWjnhKC3sSqLNFxLj6TtOV1u/8ANsrQqehx4SP4D5iUYGV6VuxleGfwWM7wjTmy+lFGS1lY/wCoZPwGT8JpqSywbfYXTdotml+lTXLZqRWpz3SYb9ZjuI+W2ZsBBxp3fNlOFjaN+0u+23HLtLbo2qPLZlkONr428icZHLPMTPhaMakZqRVRpxmpXKntxw5L0XiWmy1dgAuHVG8skdOfhI9cHqTLsLUcHwZ7rYsoycXw5Gc7Nflml/bU/wA6zVX+nLoy6p8j6Hmj4lZptSbqjhld+XRhk5U+x/8A3pEqcalPLIOKlGzN7ToKtVbVxLS4AxaNUnVWNVi5x+lkgH1yG9c+c5ypxdGfdb7r35GRycIunLw+5R/RTrlTUtWxx3teF92Q5x8ix+E0f+Qg3C65MtxUbxv2GY4vpjVfdWwwVscfDJwfiMH4zVTlmgmuwvg7xTNF9GVJOs3/AJtdbsx6DOFGT8T8jM2Of/VbtZTiX8Fio4xZ9a1GquTmo3uPdAyoD8iD85fTXDhGL6FkPgiky27O9ur9PhLs3VeWD+MUf1WPn9x+YlNbBwnrHRldTDxlqtGfH0g8NpqursoACXJvCjkAfUDoCCOX3xg6kpRalutDuHm3Fp8jh9H3+0NP/wAX/Csk8Z9GXh+Udr/TfvmV/aX8s1X7a7+dpZQ+nHoidP5F0K2Wkz1cZ5+XXHI/PnOA0N/aOttGmi+rsEQ7lbvvHuyzEn8HjmWbl7zMsO1VdTNr09SlUmp57+XqZ2aS4lcM4hbp7Ftpba4+RHUEdQfSRnCM45ZEZRUlZk7U8Q0lrGyzSurk5YVWhamJ8ztatiufQGVxhUirKX3Wv5IqMkrJ+Ry4rxp7kSpVWqiv8XUmdoPPxMTzduZ5n1PqZ2nSUW5PVvmdjBRd92WXC+1CU6VtKNOfHnvbFt2u2fP/AHZwMeHHpK6mGc6mfNtsrepCVFylmv5epW/WtH/RbP8A5H/hlmWp/l5epPLPt8vU84txKu1aq6qBSlYfA3lyxcgsxYgc/CPlO06bi25O7fgIRabbd7kirj26ldPqa++rT8Ud2y2vphXwQV9iD09BiLo2lng7N79jOOnZ5oux7pONV6fLaSkrYQQLbXFjoD57FCqoPuQZyVGU/nenYtP2zjg5fM9OwqFcFibAz5yWw2GJJySWIbmefSXWdtCzoXnaftIut7smg1tWCFIs3DBx5gp0x6iUUMO6V9b37vUqp0snPy9Tn2b7SPpBYhrF1VgIetjhc4xnOD5jkRjny9J2th1Us72a5nalJTs72aI+i4jRVelyad8IwZUNwIBHMeLu8kA49+XnJSpzlBxct+71JSjJxs35epC1tqO7MiFAxY4LB8ZOcA7V5SyKaVmyUU0rMn9nuO2aR2K+JHUrYmcBhg4PsRnz+8dZXWoqqtd0QqU1NFXS5UqykhlIKkciCPIg9DLWk9yx6l1reN16nDaqgtaAAbanFbOB5b1ZGUn3GJRGjKnpB6dj1/aKo03H5Xp3nO/jmKW0+mr7mt/xp3b7bfZ7MDw/1QAOZ9TOqj8Webu+XYjqp65pO7I/BeKtpnZ1RHLIyYcZQhiucgEZGARj3kqtNVEk3zudnDMrHUarR53HS2Z/QW/FR+aFwPbd8ZzLV2zeWv5t5HLT2v5HDjHFLNTZ3lmByCoqjCoo8lUeg/zkqdNU42RKEFFWR37OcWXS3Lf3Rsdd23x7FG4bc42Ek4J69ZGtSdSOW9l09SNSDmrXOHGNal9r2rWay7FmBfeMnmceEEc8nr5yVODhFRbvYlCLirEGWEh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P/Z">
            <a:extLst>
              <a:ext uri="{FF2B5EF4-FFF2-40B4-BE49-F238E27FC236}">
                <a16:creationId xmlns:a16="http://schemas.microsoft.com/office/drawing/2014/main" id="{F75673A6-2516-4774-B624-16A7616EE3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sl-SI" altLang="sl-SI"/>
          </a:p>
        </p:txBody>
      </p:sp>
      <p:pic>
        <p:nvPicPr>
          <p:cNvPr id="17414" name="Picture 6" descr="http://sd.keepcalm-o-matic.co.uk/i/hvala-za-vaso-pozornost-.png">
            <a:extLst>
              <a:ext uri="{FF2B5EF4-FFF2-40B4-BE49-F238E27FC236}">
                <a16:creationId xmlns:a16="http://schemas.microsoft.com/office/drawing/2014/main" id="{72E6A79D-F884-4112-A42E-14C778570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59055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slov 1">
            <a:extLst>
              <a:ext uri="{FF2B5EF4-FFF2-40B4-BE49-F238E27FC236}">
                <a16:creationId xmlns:a16="http://schemas.microsoft.com/office/drawing/2014/main" id="{1B72CF10-444D-4CE0-ACF1-D1B2AC91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/>
              <a:t>KAJ SO BOLEZNI SRCA IN OŽILJA</a:t>
            </a:r>
          </a:p>
        </p:txBody>
      </p:sp>
      <p:sp>
        <p:nvSpPr>
          <p:cNvPr id="3075" name="Ograda vsebine 2">
            <a:extLst>
              <a:ext uri="{FF2B5EF4-FFF2-40B4-BE49-F238E27FC236}">
                <a16:creationId xmlns:a16="http://schemas.microsoft.com/office/drawing/2014/main" id="{BF3C4B7C-870E-4135-8D68-78E8C392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800"/>
              <a:t>Bolezni srca in ožilja oziroma srčnožilne bolezni so bolezni, ki prizadenejo srce in/ali krvne žile. Med najpogostejšimi so povišan krvni tlak, koronarna obolenja, srčna kap, bolezen srčnih zaklopk, revmatične bolezni srca ... So glavni vzrok bolezni in prezgodnje smrti v Evropski uniji in so nasploh razširjene po vsem razvitem svetu.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slov 1">
            <a:extLst>
              <a:ext uri="{FF2B5EF4-FFF2-40B4-BE49-F238E27FC236}">
                <a16:creationId xmlns:a16="http://schemas.microsoft.com/office/drawing/2014/main" id="{BEAEB02A-960B-4241-94D7-C77C884E5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/>
              <a:t>ZAKAJ</a:t>
            </a:r>
          </a:p>
        </p:txBody>
      </p:sp>
      <p:sp>
        <p:nvSpPr>
          <p:cNvPr id="4099" name="Ograda vsebine 2">
            <a:extLst>
              <a:ext uri="{FF2B5EF4-FFF2-40B4-BE49-F238E27FC236}">
                <a16:creationId xmlns:a16="http://schemas.microsoft.com/office/drawing/2014/main" id="{648DE152-31AC-4921-8351-C941B5AB8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800"/>
              <a:t>Nepravilna prehrana</a:t>
            </a:r>
          </a:p>
          <a:p>
            <a:r>
              <a:rPr lang="sl-SI" altLang="sl-SI" sz="2800"/>
              <a:t>Hiter tempo življenja- stres</a:t>
            </a:r>
          </a:p>
          <a:p>
            <a:r>
              <a:rPr lang="sl-SI" altLang="sl-SI" sz="2800"/>
              <a:t>Škodljive razvade</a:t>
            </a:r>
          </a:p>
          <a:p>
            <a:r>
              <a:rPr lang="sl-SI" altLang="sl-SI" sz="2800"/>
              <a:t>Ateroskleroza (zožitev večjih žil)</a:t>
            </a:r>
          </a:p>
          <a:p>
            <a:r>
              <a:rPr lang="sl-SI" altLang="sl-SI" sz="2800"/>
              <a:t>Visok/nizek krvni tlak</a:t>
            </a:r>
          </a:p>
          <a:p>
            <a:endParaRPr lang="sl-SI" altLang="sl-S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>
            <a:extLst>
              <a:ext uri="{FF2B5EF4-FFF2-40B4-BE49-F238E27FC236}">
                <a16:creationId xmlns:a16="http://schemas.microsoft.com/office/drawing/2014/main" id="{D5EAC499-B86F-4712-BD25-44B5320F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/>
              <a:t>SIMPTOMI IN ZNAKI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F034D8F6-498E-4C1C-8EE5-1DDCB1CFB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/>
              <a:t>Prsna bolečina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/>
              <a:t>Težka sapa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/>
              <a:t>Močno in naglo utripanje srca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/>
              <a:t>Nezavest zaradi slabega pretoka krvi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 err="1"/>
              <a:t>Raynaudov</a:t>
            </a:r>
            <a:r>
              <a:rPr lang="sl-SI" sz="3000" dirty="0"/>
              <a:t> sindrom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/>
              <a:t>Otekline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/>
              <a:t>Kašelj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/>
              <a:t>Izločanje nenormalno veliko seča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/>
              <a:t>Utrujenost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sl-SI" sz="3000" dirty="0"/>
              <a:t>Zmanjšana telesna zmogljivost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ek.si/media/storage/cms/images/2013/10/19/12/26/46/srcno-popuscanje.png">
            <a:extLst>
              <a:ext uri="{FF2B5EF4-FFF2-40B4-BE49-F238E27FC236}">
                <a16:creationId xmlns:a16="http://schemas.microsoft.com/office/drawing/2014/main" id="{65CD1478-27E8-4037-AA87-F36DABC0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620713"/>
            <a:ext cx="265271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slov 1">
            <a:extLst>
              <a:ext uri="{FF2B5EF4-FFF2-40B4-BE49-F238E27FC236}">
                <a16:creationId xmlns:a16="http://schemas.microsoft.com/office/drawing/2014/main" id="{B8C8430D-1214-4D3F-819B-140E8027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/>
              <a:t>BOLEZNI SRCA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A3ED1E6-04CB-411F-B405-B1B67A88E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 rtlCol="0">
            <a:normAutofit fontScale="62500" lnSpcReduction="20000"/>
          </a:bodyPr>
          <a:lstStyle/>
          <a:p>
            <a:pPr marL="609600" indent="-609600" fontAlgn="auto">
              <a:spcAft>
                <a:spcPts val="0"/>
              </a:spcAft>
              <a:buFontTx/>
              <a:buAutoNum type="arabicPeriod"/>
              <a:defRPr/>
            </a:pPr>
            <a:r>
              <a:rPr lang="sl-SI" sz="4500" b="1" dirty="0"/>
              <a:t>Popuščanje srca: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4500" dirty="0"/>
              <a:t>Je stanje, pri katerem črpalna dejavnost ne zagotavlja zadostnega minutnega volumna srca in s tem prekrvavitve organov. 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4500" dirty="0"/>
              <a:t>Bolnik se zdravi v bolnišnici in imajo slabše preživetje kot bolniki z rakastim obolenji. 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4500" dirty="0"/>
              <a:t>Vzroki: okvare srčnih zaklopk, pljučna kap, slabokrvnost…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4500" dirty="0"/>
              <a:t>Simptomi: bolnik je med telesno aktivnostjo hitro utrujen in težko diha; ob napredovanju bolezni se pojavi težko dihanje; v pljučih se nabira voda…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4500" dirty="0"/>
              <a:t>Znaki: pljučni hropci, otekline, nabiranje tekočin v prsnem košu…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www.albanesi.it/wp-content/uploads/2014/01/angina_pectoris1.jpg">
            <a:extLst>
              <a:ext uri="{FF2B5EF4-FFF2-40B4-BE49-F238E27FC236}">
                <a16:creationId xmlns:a16="http://schemas.microsoft.com/office/drawing/2014/main" id="{442F960F-EEFB-4B1F-8839-CE0E8E983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18510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http://www.mdguidelines.com/images/Illustrations/angina.jpg">
            <a:extLst>
              <a:ext uri="{FF2B5EF4-FFF2-40B4-BE49-F238E27FC236}">
                <a16:creationId xmlns:a16="http://schemas.microsoft.com/office/drawing/2014/main" id="{EFD665E6-5886-4BEF-A723-29D2DD0D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157788"/>
            <a:ext cx="14557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7F9F2A94-F2B3-4395-9A28-3BC002FB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404813"/>
            <a:ext cx="8229600" cy="6048375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sl-SI" sz="3300" b="1" dirty="0"/>
              <a:t>2. ANGINA PEKTORIS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Angina </a:t>
            </a:r>
            <a:r>
              <a:rPr lang="sl-SI" sz="3300" dirty="0" err="1"/>
              <a:t>pektoris</a:t>
            </a:r>
            <a:r>
              <a:rPr lang="sl-SI" sz="3300" dirty="0"/>
              <a:t> je najpogostejši simptom, ki ga povzročajo zožitve venčnih arterij (ateroskleroza). Ker je ateroskleroza začetna stopnja večine srčnih obolenj, nas angina </a:t>
            </a:r>
            <a:r>
              <a:rPr lang="sl-SI" sz="3300" dirty="0" err="1"/>
              <a:t>pektoris</a:t>
            </a:r>
            <a:r>
              <a:rPr lang="sl-SI" sz="3300" dirty="0"/>
              <a:t> opozarja na možnost različnih bolezni srca.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Vzroki: telesni napor, ob nezadostni oskrbi srčne mišice s krvjo, lahko se pojavi pri hoji, še  posebej v hladnem vremenu ali po obroku, ob razburjenju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Znaki :Značilno prsno bolečino bolniki z angino </a:t>
            </a:r>
            <a:r>
              <a:rPr lang="sl-SI" sz="3300" dirty="0" err="1"/>
              <a:t>pektoris</a:t>
            </a:r>
            <a:r>
              <a:rPr lang="sl-SI" sz="3300" dirty="0"/>
              <a:t> pogosto opisujejo kot občutek bremena ali tiščanje v prsnem košu, ki se širi v roki,  komolca, vrat, spodnjo čeljust, obraz ali hrbet. </a:t>
            </a:r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t3.gstatic.com/images?q=tbn:ANd9GcTiiFTmyKdIWOQBHjnzG34zDyZO8ylQO0EWyvTghmo2g-PerwQs-A">
            <a:extLst>
              <a:ext uri="{FF2B5EF4-FFF2-40B4-BE49-F238E27FC236}">
                <a16:creationId xmlns:a16="http://schemas.microsoft.com/office/drawing/2014/main" id="{7ECE80D5-6384-4D10-A459-55E5DC94D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068638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https://encrypted-tbn0.gstatic.com/images?q=tbn:ANd9GcRZpNxE650ykkBHnyYJzJy2BNSYT4s2hroa2aPAl2eIIyxG__PY7VhkvN8S">
            <a:extLst>
              <a:ext uri="{FF2B5EF4-FFF2-40B4-BE49-F238E27FC236}">
                <a16:creationId xmlns:a16="http://schemas.microsoft.com/office/drawing/2014/main" id="{929B7056-9C2F-4C69-A945-523C168E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981075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215E17B4-6676-4C9F-B437-4FC0E504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88913"/>
            <a:ext cx="8229600" cy="6553200"/>
          </a:xfrm>
        </p:spPr>
        <p:txBody>
          <a:bodyPr rtlCol="0">
            <a:normAutofit lnSpcReduction="10000"/>
          </a:bodyPr>
          <a:lstStyle/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000" b="1" dirty="0"/>
              <a:t>3. SRČNI INFARKT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000" dirty="0"/>
              <a:t> Srčni infarkt nastane zaradi zamašitve koronarne arterije, ki srce oskrbuje s krvjo in kisikom. Zamašitev se največkrat zgodi zaradi poka maščobne </a:t>
            </a:r>
            <a:r>
              <a:rPr lang="sl-SI" sz="3000" dirty="0" err="1"/>
              <a:t>lehe</a:t>
            </a:r>
            <a:r>
              <a:rPr lang="sl-SI" sz="3000" dirty="0"/>
              <a:t> in posledičnega nastanka krvnega strdka, ki srčni mišici prepreči dovod krvi oziroma kisika.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000" dirty="0"/>
              <a:t>Vzroki: angina </a:t>
            </a:r>
            <a:r>
              <a:rPr lang="sl-SI" sz="3000" dirty="0" err="1"/>
              <a:t>pektoris</a:t>
            </a:r>
            <a:r>
              <a:rPr lang="sl-SI" sz="3000" dirty="0"/>
              <a:t>, zvišan krvni tlak, krvni                                                   strdek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000" dirty="0"/>
              <a:t>Znaki: stiskajoča oz. pekoča bolečina v prsnem                                                košu, ki nastane v mirovanju ali ob najmanj-                                         šem naporu in se ne spreminja z dihanjem                                               in položajem telesa. Slabost, bruhanje, </a:t>
            </a:r>
            <a:r>
              <a:rPr lang="sl-SI" sz="3000" dirty="0" err="1"/>
              <a:t>ble</a:t>
            </a:r>
            <a:r>
              <a:rPr lang="sl-SI" sz="3000" dirty="0"/>
              <a:t>-                                         </a:t>
            </a:r>
            <a:r>
              <a:rPr lang="sl-SI" sz="3000" dirty="0" err="1"/>
              <a:t>dica</a:t>
            </a:r>
            <a:r>
              <a:rPr lang="sl-SI" sz="3000" dirty="0"/>
              <a:t>, potenje in občutek dušenja. 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fitness.com.hr/images/clanci/tlak-mjerenje-imunitet.jpg">
            <a:extLst>
              <a:ext uri="{FF2B5EF4-FFF2-40B4-BE49-F238E27FC236}">
                <a16:creationId xmlns:a16="http://schemas.microsoft.com/office/drawing/2014/main" id="{9EF94625-F646-45AB-9FD6-DCCCA26F0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0"/>
            <a:ext cx="2339975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grada vsebine 2">
            <a:extLst>
              <a:ext uri="{FF2B5EF4-FFF2-40B4-BE49-F238E27FC236}">
                <a16:creationId xmlns:a16="http://schemas.microsoft.com/office/drawing/2014/main" id="{5ADE5FD5-5E2E-489F-B204-D87650BB7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549275"/>
            <a:ext cx="8229600" cy="5759450"/>
          </a:xfrm>
        </p:spPr>
        <p:txBody>
          <a:bodyPr/>
          <a:lstStyle/>
          <a:p>
            <a:pPr>
              <a:buFontTx/>
              <a:buNone/>
            </a:pPr>
            <a:r>
              <a:rPr lang="sl-SI" altLang="sl-SI" sz="2800" b="1"/>
              <a:t>4. ŠUM NA SRCU </a:t>
            </a:r>
          </a:p>
          <a:p>
            <a:pPr>
              <a:buFontTx/>
              <a:buNone/>
            </a:pPr>
            <a:r>
              <a:rPr lang="sl-SI" altLang="sl-SI" sz="2800"/>
              <a:t>Šum pomeni da se na določenem nivoju kri vrtinči.</a:t>
            </a:r>
          </a:p>
          <a:p>
            <a:pPr>
              <a:buFontTx/>
              <a:buNone/>
            </a:pPr>
            <a:r>
              <a:rPr lang="sl-SI" altLang="sl-SI" sz="2800"/>
              <a:t>Šum na srcu odkrije zdravnik po naključju, ko pregleduje posameznika zaradi drugih vzrokov ali pa takrat, ko oseba navaja težave, ki jih je mogoče povezati s srcem. </a:t>
            </a:r>
          </a:p>
          <a:p>
            <a:pPr>
              <a:buFontTx/>
              <a:buNone/>
            </a:pPr>
            <a:r>
              <a:rPr lang="sl-SI" altLang="sl-SI" sz="2800"/>
              <a:t>Šumi na srcu so lahko naključni in ne pomenijo bolezni. Lahko pa šum na srcu pomeni okvaro ene od srčnih delov in se za njim skriva resna bolezen. </a:t>
            </a:r>
          </a:p>
          <a:p>
            <a:pPr>
              <a:buFontTx/>
              <a:buNone/>
            </a:pPr>
            <a:r>
              <a:rPr lang="sl-SI" altLang="sl-SI" sz="2800"/>
              <a:t>Vzroki: Dedovanje, slabokrvnost</a:t>
            </a:r>
          </a:p>
          <a:p>
            <a:pPr>
              <a:buFontTx/>
              <a:buNone/>
            </a:pPr>
            <a:r>
              <a:rPr lang="sl-SI" altLang="sl-SI" sz="2800"/>
              <a:t>Zdravljenje: Opravljanje ultrazvoka, da se opredeli narava šuma, Doppler preiskava </a:t>
            </a:r>
          </a:p>
          <a:p>
            <a:endParaRPr lang="sl-SI" altLang="sl-SI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.rtvslo.si/_up/drown/photos/2012/05/15/61710_d-life-insurance_show.jpg">
            <a:extLst>
              <a:ext uri="{FF2B5EF4-FFF2-40B4-BE49-F238E27FC236}">
                <a16:creationId xmlns:a16="http://schemas.microsoft.com/office/drawing/2014/main" id="{055826DB-D883-4954-A343-6CBB5A4DE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133600"/>
            <a:ext cx="208756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slov 1">
            <a:extLst>
              <a:ext uri="{FF2B5EF4-FFF2-40B4-BE49-F238E27FC236}">
                <a16:creationId xmlns:a16="http://schemas.microsoft.com/office/drawing/2014/main" id="{D8BA5DF6-92ED-4869-AEDD-51176345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49313"/>
          </a:xfrm>
        </p:spPr>
        <p:txBody>
          <a:bodyPr/>
          <a:lstStyle/>
          <a:p>
            <a:r>
              <a:rPr lang="sl-SI" altLang="sl-SI" sz="3200"/>
              <a:t>BOLEZNI OŽILJA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105DF63-AA21-4E23-B7C5-306CD9B3D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876925"/>
          </a:xfrm>
        </p:spPr>
        <p:txBody>
          <a:bodyPr rtlCol="0">
            <a:normAutofit fontScale="85000" lnSpcReduction="20000"/>
          </a:bodyPr>
          <a:lstStyle/>
          <a:p>
            <a:pPr marL="609600" indent="-609600" fontAlgn="auto">
              <a:spcAft>
                <a:spcPts val="0"/>
              </a:spcAft>
              <a:buFontTx/>
              <a:buAutoNum type="arabicPeriod"/>
              <a:defRPr/>
            </a:pPr>
            <a:r>
              <a:rPr lang="sl-SI" sz="3300" b="1" dirty="0"/>
              <a:t>POVIŠAN KRVNI TLAK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Pogosta bolezen, ki prizadene več ko 35% ljudi, starejših od 65 let.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“Tiha” bolezen, kar pomeni, da bolnik za težavo ne ve, dokler mu ne izmerijo krvnega tlaka.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Če ga ne zdravimo lahko pride do srčnih bolezni, srčnega infarkta, srčnega popuščanja, kap ter poškodbe ledvic ali oči.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Vzroki: Pri večini ljudi ni znan- lahko je debelost, prekomerno uživanje alkohola ali nedejaven način življenja, genska nagnjenost, zaradi uživanja prevelike količine soli.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Zdravljenje: nadziramo ga sami ali s pomočjo zdravnika, sprememba življenjskega sloga, zdravila</a:t>
            </a:r>
          </a:p>
          <a:p>
            <a:pPr marL="609600" indent="-609600" fontAlgn="auto">
              <a:spcAft>
                <a:spcPts val="0"/>
              </a:spcAft>
              <a:buFontTx/>
              <a:buNone/>
              <a:defRPr/>
            </a:pPr>
            <a:r>
              <a:rPr lang="sl-SI" sz="3300" dirty="0"/>
              <a:t>Oznaka za povišan krvni tlak:več kot 140/90 mm </a:t>
            </a:r>
            <a:r>
              <a:rPr lang="sl-SI" sz="3300" dirty="0" err="1"/>
              <a:t>Hg</a:t>
            </a:r>
            <a:r>
              <a:rPr lang="sl-SI" sz="3300" dirty="0"/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934</Words>
  <Application>Microsoft Office PowerPoint</Application>
  <PresentationFormat>On-screen Show (4:3)</PresentationFormat>
  <Paragraphs>75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Officeova tema</vt:lpstr>
      <vt:lpstr>Lupinski predmet paketirnika</vt:lpstr>
      <vt:lpstr>PowerPoint Presentation</vt:lpstr>
      <vt:lpstr>KAJ SO BOLEZNI SRCA IN OŽILJA</vt:lpstr>
      <vt:lpstr>ZAKAJ</vt:lpstr>
      <vt:lpstr>SIMPTOMI IN ZNAKI</vt:lpstr>
      <vt:lpstr>BOLEZNI SRCA</vt:lpstr>
      <vt:lpstr>PowerPoint Presentation</vt:lpstr>
      <vt:lpstr>PowerPoint Presentation</vt:lpstr>
      <vt:lpstr>PowerPoint Presentation</vt:lpstr>
      <vt:lpstr>BOLEZNI OŽILJA</vt:lpstr>
      <vt:lpstr>PowerPoint Presentation</vt:lpstr>
      <vt:lpstr>PowerPoint Presentation</vt:lpstr>
      <vt:lpstr>PowerPoint Presentation</vt:lpstr>
      <vt:lpstr>ZANIMIVOSTI</vt:lpstr>
      <vt:lpstr>FILMČEK KAKO S PRAVILNO PREHRANO PREPREČIMO TE BOLEZNI</vt:lpstr>
      <vt:lpstr>VIRI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2019-05-30T09:27:57Z</dcterms:created>
  <dcterms:modified xsi:type="dcterms:W3CDTF">2019-05-30T09:27:57Z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