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1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3" r:id="rId8"/>
    <p:sldId id="264" r:id="rId9"/>
    <p:sldId id="265" r:id="rId10"/>
    <p:sldId id="271" r:id="rId11"/>
    <p:sldId id="272" r:id="rId12"/>
    <p:sldId id="284" r:id="rId13"/>
    <p:sldId id="270" r:id="rId14"/>
    <p:sldId id="278" r:id="rId15"/>
    <p:sldId id="266" r:id="rId16"/>
    <p:sldId id="279" r:id="rId17"/>
    <p:sldId id="285" r:id="rId18"/>
    <p:sldId id="273" r:id="rId19"/>
    <p:sldId id="274" r:id="rId20"/>
    <p:sldId id="289" r:id="rId21"/>
    <p:sldId id="280" r:id="rId22"/>
    <p:sldId id="287" r:id="rId23"/>
    <p:sldId id="275" r:id="rId24"/>
    <p:sldId id="276" r:id="rId25"/>
    <p:sldId id="288" r:id="rId26"/>
    <p:sldId id="277" r:id="rId27"/>
    <p:sldId id="283" r:id="rId28"/>
    <p:sldId id="281" r:id="rId29"/>
    <p:sldId id="282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58" r:id="rId39"/>
    <p:sldId id="269" r:id="rId40"/>
    <p:sldId id="262" r:id="rId4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8E8E8"/>
    <a:srgbClr val="E2E2E2"/>
    <a:srgbClr val="D1E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etel slog 3 – poudarek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4686" autoAdjust="0"/>
  </p:normalViewPr>
  <p:slideViewPr>
    <p:cSldViewPr>
      <p:cViewPr varScale="1">
        <p:scale>
          <a:sx n="105" d="100"/>
          <a:sy n="105" d="100"/>
        </p:scale>
        <p:origin x="1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>
            <a:extLst>
              <a:ext uri="{FF2B5EF4-FFF2-40B4-BE49-F238E27FC236}">
                <a16:creationId xmlns:a16="http://schemas.microsoft.com/office/drawing/2014/main" id="{34C95009-2B59-4FE9-8174-94F815F8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AF44C-276E-46F6-9A7C-CDCFB253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14825"/>
            <a:ext cx="218281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6256-AD73-496C-B933-0B4122ABBDD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BF4928-F852-4106-B9E7-7817A5D5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4324350"/>
            <a:ext cx="480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8DE25F-FA84-4CED-9DC4-82EB91CF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7FA7A2B-2DE6-4633-8D9E-8C33759510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22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714BA-553D-4DD9-8204-A25370F7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041F-6E59-4064-A953-945CDD62CBC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C98189-10EA-4141-901B-460773D7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2757A3-41D7-4F45-ABA4-7111104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4D76-2C4A-4AE1-A7D4-48FE367994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281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>
            <a:extLst>
              <a:ext uri="{FF2B5EF4-FFF2-40B4-BE49-F238E27FC236}">
                <a16:creationId xmlns:a16="http://schemas.microsoft.com/office/drawing/2014/main" id="{0D12E3AD-88C3-43F0-B9F0-42D51247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75A80-7982-4D8A-89E2-C430737A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22E924-985A-4A4D-A2CD-F3B26ADD3D0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E30B26-33A7-4D7E-BCD9-F169AC4F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03C074-1505-4A6A-AFA6-53A76CAD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fld id="{F760BA70-CD31-4072-9CD0-2FB767F59B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37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>
            <a:extLst>
              <a:ext uri="{FF2B5EF4-FFF2-40B4-BE49-F238E27FC236}">
                <a16:creationId xmlns:a16="http://schemas.microsoft.com/office/drawing/2014/main" id="{8071F0B2-2273-4F65-B9E8-D63EE78D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A25E1-076C-4CAD-A0A6-74A8604BEEA6}"/>
              </a:ext>
            </a:extLst>
          </p:cNvPr>
          <p:cNvSpPr txBox="1"/>
          <p:nvPr/>
        </p:nvSpPr>
        <p:spPr>
          <a:xfrm>
            <a:off x="357188" y="93345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65777-08B0-44A1-B844-6FCA577C22C9}"/>
              </a:ext>
            </a:extLst>
          </p:cNvPr>
          <p:cNvSpPr txBox="1"/>
          <p:nvPr/>
        </p:nvSpPr>
        <p:spPr>
          <a:xfrm>
            <a:off x="8237538" y="27019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4261212-7B35-46F6-8B11-6E069685C9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4A0D3D-B1B3-4A70-BC79-5C709AAA05C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2A5ED49-851C-4C09-84E6-E0F914B950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ECAB9E9-0CC6-497C-969B-697CB46C34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fld id="{DF53B15E-DA65-4693-8731-FE36F7A4A9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756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>
            <a:extLst>
              <a:ext uri="{FF2B5EF4-FFF2-40B4-BE49-F238E27FC236}">
                <a16:creationId xmlns:a16="http://schemas.microsoft.com/office/drawing/2014/main" id="{33909A65-E161-4964-8542-C030B32B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6CA49A-D493-4266-B13D-E97C0F6E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030F80-417B-4910-BC69-B1199A67984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9902DFD-83C7-41D5-8DCF-8A03FD69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379413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4DE8C7-1193-4588-8478-4501B772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fld id="{FD5DAB1D-1B65-4067-8334-E5E878CC6E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914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A140773-45B1-4730-8241-4534B803A82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8ACE-BA5A-4B69-BEB5-205065F8FA2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A59988-FBC7-42C3-B6E7-3D276E4419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D37EDC-EDE0-420B-8BB5-FCEBD95111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E4B4ED1-74E0-4839-93E2-65C9DB89F3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370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A8FDF5-95AD-4D09-A52A-7B688825038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DDCD-61F8-4E0F-9FFF-48C97BE74E9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CB6A6D4-B55C-4B24-9EA8-87D3B4D6220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EA2E53-8708-4AC4-8A32-509C4AB37C2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20279E9-FE4B-4291-A520-125E303E3D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371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02510-AE77-4012-A033-79D86749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F31B-7D0F-4610-9550-531E3445408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87D08-3D9E-4E58-9AAF-B99CAFEB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EE4E-2A31-4974-AA43-D312002B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911D-4940-4B7F-BBF6-B5E8E0DD84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111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>
            <a:extLst>
              <a:ext uri="{FF2B5EF4-FFF2-40B4-BE49-F238E27FC236}">
                <a16:creationId xmlns:a16="http://schemas.microsoft.com/office/drawing/2014/main" id="{4364343D-0F4F-49B1-897D-BFF61BAA7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675B38-CCD0-4F87-A40A-F4EB2F1F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105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7A6E05-6327-4D1E-ADCC-1996096690C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72F7D-4F88-44FE-A272-38109BC1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FBC739-8381-46AD-AB7D-2C7E6A16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fld id="{6B182E87-042E-4571-AC76-AAE046481D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802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16AD-E0F2-4222-BA83-BDCDA846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B8AC-3438-4995-AF45-8DDB20FB670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D457-9806-440E-ADCC-AF8B9EE1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3F7AA-6CF9-4CEF-B871-C747B0D2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1035D-48B1-455C-8124-F7CC300479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34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>
            <a:extLst>
              <a:ext uri="{FF2B5EF4-FFF2-40B4-BE49-F238E27FC236}">
                <a16:creationId xmlns:a16="http://schemas.microsoft.com/office/drawing/2014/main" id="{37634411-C4BB-472D-A729-572E2784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77CF04-6A2A-43AE-A4F0-D891F726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105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B391AE-03FF-4F6D-A54E-BD9F9981525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C56666-7254-4342-86DD-CC0235D6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381000"/>
            <a:ext cx="5243513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142B4-1312-4395-A533-8F9442AF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050" y="381000"/>
            <a:ext cx="482600" cy="365125"/>
          </a:xfrm>
        </p:spPr>
        <p:txBody>
          <a:bodyPr/>
          <a:lstStyle>
            <a:lvl1pPr>
              <a:defRPr/>
            </a:lvl1pPr>
          </a:lstStyle>
          <a:p>
            <a:fld id="{221FD42B-9FD1-49E7-8C04-7909AF320E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67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AB147E-71A4-429F-9573-BB5CE9F7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21F1-65B9-42FA-BE65-30B7279B06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D6640F-1526-4137-8919-8F2D44C5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F1F4A9-4946-4728-82A2-239D42DF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728F2-9202-4409-9E12-3E38CA6325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45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929723-94A8-4452-820C-F5377F59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EE21-38AF-4E5E-A28D-3EAFEAF281E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9F35EE-4858-484B-AE7B-90502E8B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0FB357-546C-4A89-97D6-32FA655F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8784-F354-4736-880A-31C9A59231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0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4376FD-87FC-4288-9AB6-2F45FCD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9305-70A7-4F75-83AB-8048D41136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45A112-8BE7-48A3-99D6-9F01249D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40493F-6125-4BA8-A677-5E84AD50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9E2E9-8413-479C-ABC2-256A9C7536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939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6EC77C-F6B6-421A-97B9-A6B2A8BA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9E43-2811-4367-A2A9-3B5401F7709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769C2-09BC-413E-AD29-E8063D5A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803132-FA1D-4244-80BF-2F9BD1C6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EB81-BFE9-486B-8B8C-DEFC43E0A1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43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A4DF5D-28B8-4AAF-BF10-576D1735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621B-0319-439A-B9A0-E612B1F17FD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4FA6C-4C40-4855-BE3F-B1DF54F5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2EA1C-DBBE-4118-BCC8-C69318E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D9085-4F54-4842-AAFF-B2C76C1389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045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E53ED8-8320-4396-8EE9-90213178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B38C-E48C-4488-BC95-D0777D78392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24CB81-8482-4A34-98BD-7B149D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5996A7-92C9-47FB-BBD1-5FC2C05C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3239C-FC13-41EE-8844-13D933951D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822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>
            <a:extLst>
              <a:ext uri="{FF2B5EF4-FFF2-40B4-BE49-F238E27FC236}">
                <a16:creationId xmlns:a16="http://schemas.microsoft.com/office/drawing/2014/main" id="{3CCEDE94-38EC-44DE-801B-31A2E0F779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0461E-08A4-4DF9-AA3D-B9BDC860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45795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16DCCF0-30A7-4EC3-A1EC-A1DCE41F7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2193925"/>
            <a:ext cx="81153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BE10-E147-4511-A346-58C590BED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6838" y="6356350"/>
            <a:ext cx="218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F1C54-88B7-4EF6-8CF4-F39019A88D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EBEFD-91EC-467D-8791-2B0BFE1A3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63563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431E0-9FBF-4BF0-80C1-107995074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3769BC0-B3AC-405F-A92B-6F7787914A1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70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71" r:id="rId11"/>
    <p:sldLayoutId id="2147483772" r:id="rId12"/>
    <p:sldLayoutId id="2147483773" r:id="rId13"/>
    <p:sldLayoutId id="2147483766" r:id="rId14"/>
    <p:sldLayoutId id="2147483767" r:id="rId15"/>
    <p:sldLayoutId id="2147483768" r:id="rId16"/>
    <p:sldLayoutId id="2147483774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n.wikipedia.org/wiki/File:Eastern_equine_encephaliti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zurnal24.si/klopi-napadajo-clanek-1158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uact=8&amp;ved=0ahUKEwjjgJ6lmvfJAhXJVRQKHe_oCpQQjRwIBw&amp;url=http://www.webmd.com/children/vaccines/meningitis&amp;psig=AFQjCNGmKuBBbY_ZsBqBZCccw8gCnpW0uQ&amp;ust=14511393394002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frm=1&amp;source=images&amp;cd=&amp;cad=rja&amp;uact=8&amp;ved=0ahUKEwjf7dq1roHLAhWLtRQKHeL9BBIQjRwIBw&amp;url=https://www.consumerhealthdigest.com/health-conditions/meningitis.html&amp;bvm=bv.114733917,d.bGQ&amp;psig=AFQjCNFbPYHEOvcp0-FOLgnqDQ2AepwibQ&amp;ust=14558865784861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ved=0ahUKEwjb75GWl53LAhWhO5oKHb3SBrYQjRwIBw&amp;url=http://www.prvalekarna.com/izdelki/calpol-6-plus-250-mg-slash-5-ml-peroralna-suspenzija&amp;bvm=bv.115339255,d.bGQ&amp;psig=AFQjCNHtVevLF57VCoy9YiUK50CmtUkNng&amp;ust=14568424371839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uact=8&amp;ved=0ahUKEwj76qHKlp3LAhUpS5oKHdBGC8AQjRwIBw&amp;url=http://www.missopen.com/health/aspirin-study-shows-that-component-of-drug-blocks-cell-death-associated-with-various-diseases/&amp;bvm=bv.115339255,d.bGQ&amp;psig=AFQjCNEUv2cDLtKhdB8SaC65YMmwXXOQOw&amp;ust=145684227777710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uact=8&amp;ved=0ahUKEwjQ0fvy1vfJAhUEPxQKHeKMAYQQjRwIBw&amp;url=http://alternativno-zdravljenje.si/prehranski-dodatki/mozganska-kap-vse-pogostejsa-tudi-pri-mladih-kako-jo-prepreciti-3.html&amp;psig=AFQjCNFLZiwWY0qLpy2lgDN4rKBZI2CAjg&amp;ust=14511557438428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ahUKEwjGnuGfg-PJAhUNhhoKHXFyBSoQjRwIBw&amp;url=http://www.livescience.com/22665-nervous-system.html&amp;bvm=bv.110151844,d.d2s&amp;psig=AFQjCNH29wlLg8kJTeqjKWJMHMuduGjMRQ&amp;ust=14504458052057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si/url?sa=i&amp;rct=j&amp;q=&amp;esrc=s&amp;frm=1&amp;source=images&amp;cd=&amp;cad=rja&amp;uact=8&amp;ved=&amp;url=http://autism.lovetoknow.com/Autism_Is_a_Complex_Disorder_of_the_Central_Nervous_System&amp;psig=AFQjCNHMdD8jROX4t9O-kTrZmZuHi2KRKg&amp;ust=14569233248311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/url?sa=i&amp;rct=j&amp;q=&amp;esrc=s&amp;frm=1&amp;source=images&amp;cd=&amp;cad=rja&amp;uact=8&amp;ved=0ahUKEwimgOP2oZ3LAhVLVhQKHdd_Cq8QjRwIBw&amp;url=https://www.dnevnik.si/1042712885&amp;psig=AFQjCNHfpKaBrCsI-zrYV3_VK-2fW0TADQ&amp;ust=145684519967588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si/url?sa=i&amp;rct=j&amp;q=&amp;esrc=s&amp;frm=1&amp;source=images&amp;cd=&amp;cad=rja&amp;uact=8&amp;ved=0ahUKEwiekpOjwZ_LAhWLbxQKHQcsCqEQjRwIBw&amp;url=http://slideplayer.com/slide/4522681/&amp;psig=AFQjCNFgqgS92WnJgPleV6ZR6kFU1sN07A&amp;ust=145692224408652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sa=i&amp;rct=j&amp;q=&amp;esrc=s&amp;frm=1&amp;source=images&amp;cd=&amp;cad=rja&amp;uact=8&amp;ved=0ahUKEwjZusH7zp_LAhXHbBoKHd7eCyoQjRwIBw&amp;url=https://www.nlm.nih.gov/medlineplus/strokerehabilitation.html&amp;bvm=bv.115339255,d.bGQ&amp;psig=AFQjCNGN3X9RTH-1_33Qgkeb-ZnSRCjcCw&amp;ust=1456925877588768" TargetMode="External"/><Relationship Id="rId2" Type="http://schemas.openxmlformats.org/officeDocument/2006/relationships/hyperlink" Target="http://www.google.si/url?sa=i&amp;rct=j&amp;q=&amp;esrc=s&amp;frm=1&amp;source=images&amp;cd=&amp;cad=rja&amp;uact=8&amp;ved=0ahUKEwiUpc6izp_LAhXLWxoKHTJMDNcQjRwIBw&amp;url=http://balanceworks.co.nz/stroke-rehabilitation/&amp;bvm=bv.115339255,d.bGQ&amp;psig=AFQjCNGN3X9RTH-1_33Qgkeb-ZnSRCjcCw&amp;ust=1456925877588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windsorhealthcare.org/post-acute-stroke-rehab" TargetMode="Externa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com/url?sa=i&amp;rct=j&amp;q=&amp;esrc=s&amp;frm=1&amp;source=images&amp;cd=&amp;cad=rja&amp;uact=8&amp;ved=0ahUKEwjY_uHPr4HLAhUGShQKHb_SBFAQjRwIBw&amp;url=https://en.wikipedia.org/wiki/Parkinson's_disease&amp;psig=AFQjCNHzwmR1t2t2Tr2zCYRnSatpD4uLKw&amp;ust=14558868904469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rct=j&amp;q=&amp;esrc=s&amp;frm=1&amp;source=images&amp;cd=&amp;cad=rja&amp;uact=8&amp;ved=0ahUKEwjLwJLCsIHLAhVIchQKHfDZAjQQjRwIBw&amp;url=http://www.zdravje.si/parkinsonova-bolezen&amp;psig=AFQjCNHX42nRaAeoxdWK1sl-FyNj0JCszg&amp;ust=145588711784772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uact=8&amp;ved=0ahUKEwi51pS52PfJAhWB8RQKHaUDDdoQjRwIBw&amp;url=http://mss.svarog.si/biologija/MSS/index.php?page_id=11215&amp;psig=AFQjCNE_yXASKiIAyyWs_6IqIH7NSkSJlw&amp;ust=14511562204299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uact=8&amp;ved=0ahUKEwi8zK_-nZ3LAhUI6RQKHaRECLYQjRwIBw&amp;url=http://www.medicine-online.org/index.php?id_product=529&amp;controller=product&amp;id_lang=1&amp;bvm=bv.115339255,d.bGQ&amp;psig=AFQjCNHRPqeUGDsidhRSatAo8tTwHoBleg&amp;ust=14568442563637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/url?sa=i&amp;rct=j&amp;q=&amp;esrc=s&amp;frm=1&amp;source=images&amp;cd=&amp;cad=rja&amp;uact=8&amp;ved=0ahUKEwjPiry0np3LAhUC0xQKHWlUBX4QjRwIBw&amp;url=http://drugdiscovery.com/viewdetails.php?linkid=826&amp;title=Azilect-indications-interactions-side-effects-and-warnings&amp;bvm=bv.115339255,d.bGQ&amp;psig=AFQjCNHDlbFdXWcGGSeO_5om9J9-Lo_XZA&amp;ust=145684434971381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vanguardia.com/vida-y-estilo/salud/292364-la-epilepsia-una-enfermedad-que-no-genera-discapacid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frm=1&amp;source=images&amp;cd=&amp;cad=rja&amp;uact=8&amp;ved=&amp;url=http://culturasdocorpo.blogspot.com/2012/12/convulsao.html&amp;bvm=bv.115339255,d.bGQ&amp;psig=AFQjCNFkzH-eh8_N8ph17CSpxPCJyiUWvw&amp;ust=145684254473532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si/url?sa=i&amp;rct=j&amp;q=&amp;esrc=s&amp;frm=1&amp;source=images&amp;cd=&amp;cad=rja&amp;uact=8&amp;ved=0ahUKEwi49YD3n6zLAhWsC5oKHY-MAQgQjRwIBw&amp;url=http://enfermedadysalud.es/sintomas-de-epilepsia/&amp;psig=AFQjCNF6jRhqb7iVGNQbnLaLjkETL_cStg&amp;ust=145736011270183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si/url?sa=i&amp;rct=j&amp;q=&amp;esrc=s&amp;frm=1&amp;source=images&amp;cd=&amp;cad=rja&amp;uact=8&amp;ved=0ahUKEwiKmZSxoqzLAhVICpoKHZjwAcgQjRwIBw&amp;url=http://www.drhomeo.com/epilepsy/homeopathic-remedies-for-epilepsy/&amp;bvm=bv.116274245,d.bGs&amp;psig=AFQjCNHz5KuTEWPltoprQnqB5X8IiJtpSg&amp;ust=145736074837297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uact=8&amp;ved=0ahUKEwiw2tGRjp3LAhUFsxQKHUvhCqcQjRwIBw&amp;url=http://www.planet-lepote.com/ketonska-dieta&amp;bvm=bv.115339255,d.bGQ&amp;psig=AFQjCNH0f4YzqNUYBgjqJT-eFj6LgOX5nQ&amp;ust=14568399289109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frm=1&amp;source=images&amp;cd=&amp;cad=rja&amp;uact=8&amp;ved=0ahUKEwjGsJzKjZ3LAhXFtRoKHRmLDLkQjRwIBw&amp;url=http://saglam.az/derman/385&amp;psig=AFQjCNG6HLMV3B9aQNAtrr_wSaiGQioTcg&amp;ust=145683983524782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69-eEhePJAhWCzxoKHeCIDbMQjRwIBw&amp;url=http://www.coloradoactivehealth.com/headaches.html&amp;psig=AFQjCNHQ__u4HhdcfqRdN47wf79BHS57kQ&amp;ust=145044643026481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theweedstreetjournal.com/strawberry-cough-insomnia-relie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/url?sa=i&amp;rct=j&amp;q=&amp;esrc=s&amp;frm=1&amp;source=images&amp;cd=&amp;cad=rja&amp;uact=8&amp;ved=0ahUKEwiMt63RqJ3LAhWBWhoKHT3rD0AQjRwIBw&amp;url=http://mostlikedtags.com/instagram/clownbed&amp;bvm=bv.115339255,d.bGQ&amp;psig=AFQjCNE3PjNlkEp-ypYMmk0PFIK_92G1Kw&amp;ust=145684704087744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/url?sa=i&amp;rct=j&amp;q=&amp;esrc=s&amp;frm=1&amp;source=images&amp;cd=&amp;cad=rja&amp;uact=8&amp;ved=0ahUKEwi4tIHRq53LAhVFAxoKHQZ_CHgQjRwIBw&amp;url=https://www.psychologytoday.com/blog/reading-between-the-headlines/201312/insomnia-and-depression-cause-vs-effect&amp;bvm=bv.115339255,d.bGQ&amp;psig=AFQjCNGGJ4fRAnr-qI1SK6e2ti7bkLcsYA&amp;ust=145684793124569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uact=8&amp;ved=0ahUKEwjkyIKSrZ3LAhWBuRQKHZoZCjkQjRwIBw&amp;url=http://www.dreamstime.com/stock-photo-work-stress-concept-small-people-shouting-megaphone-image44098030&amp;bvm=bv.115339255,d.bGQ&amp;psig=AFQjCNHqpmgfWHKF-hk2cf69BcvdihHU4w&amp;ust=14568482160327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healthaim.com/how-to-calm-yourself-when-under-stress/3147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si/url?sa=i&amp;rct=j&amp;q=&amp;esrc=s&amp;frm=1&amp;source=images&amp;cd=&amp;cad=rja&amp;uact=8&amp;ved=0ahUKEwju2ZSA0Z_LAhWHXBoKHfOiADAQjRwIBw&amp;url=http://www.medicalnewstoday.com/articles/145855.php?page=2&amp;bvm=bv.115339255,d.bGQ&amp;psig=AFQjCNEuhGjKA_jTDivMMWngixCdIQmrnw&amp;ust=14569265687441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www.google.si/url?sa=i&amp;rct=j&amp;q=&amp;esrc=s&amp;frm=1&amp;source=images&amp;cd=&amp;cad=rja&amp;uact=8&amp;ved=0ahUKEwilxuDJ0p_LAhXFfxoKHZukDcIQjRwIBw&amp;url=http://www.custress.com/the-causes-of-anxiety/&amp;bvm=bv.115339255,d.bGQ&amp;psig=AFQjCNGKdEGghZ1I0I1UIoXGx8chK9UUiw&amp;ust=1456927092793387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&amp;esrc=s&amp;frm=1&amp;source=images&amp;cd=&amp;cad=rja&amp;uact=8&amp;ved=0ahUKEwip44Dqsp3LAhXL6xQKHaA5CtgQjRwIBw&amp;url=http://www.pregnancyandbaby.com/the-hatch-blog/articles/951123/antidepressant-use-in-pregnancy-may-lead-to-prematurity&amp;bvm=bv.115339255,d.bGQ&amp;psig=AFQjCNHGppjBIRKy6anG4TL5RdYALd-HrA&amp;ust=14568498319827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om/url?sa=i&amp;rct=j&amp;q=&amp;esrc=s&amp;frm=1&amp;source=images&amp;cd=&amp;cad=rja&amp;uact=8&amp;ved=0ahUKEwix64XTs53LAhVDbxQKHcrSCUsQjRwIBw&amp;url=http://imgfave.com/view/2790648&amp;bvm=bv.115339255,d.bGQ&amp;psig=AFQjCNHGppjBIRKy6anG4TL5RdYALd-HrA&amp;ust=1456849831982711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jakleczyc.pl/wp-content/uploads/2014/05/przyczyny-migreny.png" TargetMode="External"/><Relationship Id="rId3" Type="http://schemas.openxmlformats.org/officeDocument/2006/relationships/hyperlink" Target="http://ritchiechirohealth.com/wpcontent/uploads/2014/09/headache.jpg" TargetMode="External"/><Relationship Id="rId7" Type="http://schemas.openxmlformats.org/officeDocument/2006/relationships/hyperlink" Target="http://www.physicianoneurgentcare.com/blog/wp-content/uploads/2015/11/migraine.jpg" TargetMode="External"/><Relationship Id="rId2" Type="http://schemas.openxmlformats.org/officeDocument/2006/relationships/hyperlink" Target="http://www.livescie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lgesin.si/si/bolecina/glavobol-in-migrena/?gclid=Cj0KEQiA496zBRDoi5OY3p2xmaUBEiQArLNnK4jhc9-whj0nUYsJvTU6DZ_TeBN6NqfVvOStrZnWIwwaAtLc8P8HAQ" TargetMode="External"/><Relationship Id="rId5" Type="http://schemas.openxmlformats.org/officeDocument/2006/relationships/hyperlink" Target="http://www.google.com/url?sa=i&amp;rct=j&amp;q=&amp;esrc=s&amp;frm=1&amp;source=images&amp;cd=&amp;cad=rja&amp;uact=8&amp;ved=0ahUKEwjWrIqdhuPJAhVCxhoKHZDJAFMQjB0IBg&amp;url=http://quotesgram.com/headache-funny-quotes/&amp;bvm=bv.110151844,d.d2s&amp;psig=AFQjCNEc4fD05-Is6pzIY8WOErJGWDHnuw&amp;ust=1450446932197444" TargetMode="External"/><Relationship Id="rId10" Type="http://schemas.openxmlformats.org/officeDocument/2006/relationships/hyperlink" Target="https://www.google.si/search?q=zdravila+z+acetilsalicilno+kislino&amp;biw=1231&amp;bih=600&amp;source=lnms&amp;tbm=isch&amp;sa=X&amp;ved=0ahUKEwjGs8Dv0NTLAhXBZpoKHUcaDGwQ_AUIBigB" TargetMode="External"/><Relationship Id="rId4" Type="http://schemas.openxmlformats.org/officeDocument/2006/relationships/hyperlink" Target="http://www.coloradoactivehealth.com/" TargetMode="External"/><Relationship Id="rId9" Type="http://schemas.openxmlformats.org/officeDocument/2006/relationships/hyperlink" Target="http://glavobol.com/kako_si_lahko_pomagamo_sami/vodic_za_ucinkovito_obvladovanje_migrene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.kaiserpermanente.org/static/health-encyclopedia/es-us/kb/media/medical/hw/s_h9991203.jpg" TargetMode="External"/><Relationship Id="rId13" Type="http://schemas.openxmlformats.org/officeDocument/2006/relationships/hyperlink" Target="http://images0.zurnal24.si/slika-_original-1308042391-74743.jpg" TargetMode="External"/><Relationship Id="rId18" Type="http://schemas.openxmlformats.org/officeDocument/2006/relationships/hyperlink" Target="http://www.google.si/url?sa=i&amp;rct=j&amp;q=&amp;esrc=s&amp;frm=1&amp;source=images&amp;cd=&amp;cad=rja&amp;uact=8&amp;ved=0ahUKEwj8hpORz5_LAhXJfxoKHVAqAUoQjB0IBg&amp;url=http://www.windsorhealthcare.org/post-acute-stroke-rehab&amp;bvm=bv.115339255,d.bGQ&amp;psig=AFQjCNGN3X9RTH-1_33Qgkeb-ZnSRCjcCw&amp;ust=1456925877588768" TargetMode="External"/><Relationship Id="rId3" Type="http://schemas.openxmlformats.org/officeDocument/2006/relationships/hyperlink" Target="http://www.google.com/url?sa=i&amp;rct=j&amp;q=&amp;esrc=s&amp;frm=1&amp;source=images&amp;cd=&amp;cad=rja&amp;uact=8&amp;ved=0ahUKEwjsyfeI-fbJAhXCuhQKHRatCD0QjB0IBg&amp;url=http://americanpregnancy.org/pregnancy-health/migraines-during-pregnancy/&amp;psig=AFQjCNHnE3FtYca04D_O2N2t81U8ggDh3g&amp;ust=1451130549214371" TargetMode="External"/><Relationship Id="rId7" Type="http://schemas.openxmlformats.org/officeDocument/2006/relationships/hyperlink" Target="https://sl.wikipedia.org/wiki/Meningitis" TargetMode="External"/><Relationship Id="rId12" Type="http://schemas.openxmlformats.org/officeDocument/2006/relationships/hyperlink" Target="http://mss.svarog.si/biologija/MSS/econtent/images/66/11215/parkinsonova_bolezen_11215.jpg" TargetMode="External"/><Relationship Id="rId17" Type="http://schemas.openxmlformats.org/officeDocument/2006/relationships/hyperlink" Target="http://www.google.si/url?sa=i&amp;rct=j&amp;q=&amp;esrc=s&amp;frm=1&amp;source=images&amp;cd=&amp;cad=rja&amp;uact=8&amp;ved=&amp;url=http://autism.lovetoknow.com/Autism_Is_a_Complex_Disorder_of_the_Central_Nervous_System&amp;psig=AFQjCNHMdD8jROX4t9O-kTrZmZuHi2KRKg&amp;ust=1456923324831181" TargetMode="External"/><Relationship Id="rId2" Type="http://schemas.openxmlformats.org/officeDocument/2006/relationships/hyperlink" Target="http://img2.timeinc.net/health/images/slides/migraine-men-pain-400x400.jpg" TargetMode="External"/><Relationship Id="rId16" Type="http://schemas.openxmlformats.org/officeDocument/2006/relationships/hyperlink" Target="https://www.google.si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ijaski.net/gradivo/bio_ref_bolezni_zivcevja_v_sodobnem_casu_01__predstavitev" TargetMode="External"/><Relationship Id="rId11" Type="http://schemas.openxmlformats.org/officeDocument/2006/relationships/hyperlink" Target="http://www.google.com/url?sa=i&amp;rct=j&amp;q=&amp;esrc=s&amp;frm=1&amp;source=images&amp;cd=&amp;cad=rja&amp;uact=8&amp;ved=0ahUKEwjQ0fvy1vfJAhUEPxQKHeKMAYQQjB0IBg&amp;url=http://alternativno-zdravljenje.si/prehranski-dodatki/mozganska-kap-vse-pogostejsa-tudi-pri-mladih-kako-jo-prepreciti-3.html&amp;psig=AFQjCNFLZiwWY0qLpy2lgDN4rKBZI2CAjg&amp;ust=1451155743842817" TargetMode="External"/><Relationship Id="rId5" Type="http://schemas.openxmlformats.org/officeDocument/2006/relationships/hyperlink" Target="http://img.webmd.com/dtmcms/live/webmd/consumer_assets/site_images/media/medical/hw/h9991347_001.jpg" TargetMode="External"/><Relationship Id="rId15" Type="http://schemas.openxmlformats.org/officeDocument/2006/relationships/hyperlink" Target="http://www.trepetlika.si/upload/pdf/1270654447.pdf" TargetMode="External"/><Relationship Id="rId10" Type="http://schemas.openxmlformats.org/officeDocument/2006/relationships/hyperlink" Target="https://sl.wikipedia.org/wiki/Mo%C5%BEganska_kap" TargetMode="External"/><Relationship Id="rId4" Type="http://schemas.openxmlformats.org/officeDocument/2006/relationships/hyperlink" Target="http://www.aktivni.si/zdravje/preventiva/nove-oblike-boja-proti-migreni/" TargetMode="External"/><Relationship Id="rId9" Type="http://schemas.openxmlformats.org/officeDocument/2006/relationships/hyperlink" Target="https://en.wikipedia.org/wiki/Eastern_equine_encephalitis_virus" TargetMode="External"/><Relationship Id="rId14" Type="http://schemas.openxmlformats.org/officeDocument/2006/relationships/hyperlink" Target="http://www.zdravje.s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ahUKEwjWrIqdhuPJAhVCxhoKHZDJAFMQjRwIBw&amp;url=http://quotesgram.com/headache-funny-quotes/&amp;bvm=bv.110151844,d.d2s&amp;psig=AFQjCNEc4fD05-Is6pzIY8WOErJGWDHnuw&amp;ust=1450446932197444" TargetMode="Externa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www.google.si/url?sa=i&amp;rct=j&amp;q=&amp;esrc=s&amp;frm=1&amp;source=images&amp;cd=&amp;cad=rja&amp;uact=8&amp;ved=0ahUKEwje9JOT-9TLAhWFPBoKHWUFC0QQjRwIBw&amp;url=http://jokideo.com/when-i-get-a-headache-2/&amp;bvm=bv.117218890,d.bGQ&amp;psig=AFQjCNFgXgkGJzibDm25z7IHPj5lBQ2aKQ&amp;ust=14587590567451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frm=1&amp;source=images&amp;cd=&amp;cad=rja&amp;uact=8&amp;ved=0ahUKEwi0n9vppZ3LAhXCaxQKHRh2DfEQjRwIBw&amp;url=https://www.pinterest.com/explore/insomnia-funny/&amp;psig=AFQjCNF5C7nzf8czhXRZsQi_be5y2tgNnw&amp;ust=1456846285270359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www.google.com/url?sa=i&amp;rct=j&amp;q=&amp;esrc=s&amp;frm=1&amp;source=images&amp;cd=&amp;cad=rja&amp;uact=8&amp;ved=0ahUKEwiqrOGxhuPJAhVIvRoKHdRGCL4QjRwIBw&amp;url=http://quotesgram.com/headache-funny-quotes/&amp;bvm=bv.110151844,d.d2s&amp;psig=AFQjCNEc4fD05-Is6pzIY8WOErJGWDHnuw&amp;ust=1450446932197444" TargetMode="External"/><Relationship Id="rId9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syfeI-fbJAhXCuhQKHRatCD0QjRwIBw&amp;url=http://americanpregnancy.org/pregnancy-health/migraines-during-pregnancy/&amp;psig=AFQjCNHnE3FtYca04D_O2N2t81U8ggDh3g&amp;ust=145113054921437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si/url?sa=i&amp;rct=j&amp;q=&amp;esrc=s&amp;frm=1&amp;source=images&amp;cd=&amp;cad=rja&amp;uact=8&amp;ved=0ahUKEwii4ILk0dTLAhUH6xQKHfvNC6IQjRwIBw&amp;url=http://projekti.gimvic.org/2010/2a/Zdravila_proti_glavobolu/metamorph_blueglowing/Zdravila.html&amp;bvm=bv.117218890,d.bGs&amp;psig=AFQjCNGYx-42esxYCaDbcCBkd9aACsGHRg&amp;ust=14587478419118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si/url?sa=i&amp;rct=j&amp;q=&amp;esrc=s&amp;frm=1&amp;source=images&amp;cd=&amp;cad=rja&amp;uact=8&amp;ved=0ahUKEwjHwNz60dTLAhWG6xQKHUK8CLsQjRwIBw&amp;url=http://www.lekarnar.com/izdelki/aspirin-500-50-tablet&amp;bvm=bv.117218890,d.bGs&amp;psig=AFQjCNEtxfNpz6cj0lRThWZIbSGDv22Jwg&amp;ust=145874775960168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2C841-F5CB-4FFE-8874-F39B7BE37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50" y="1268413"/>
            <a:ext cx="5399088" cy="242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Bolezni živčevja in stres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A5DA47AA-2995-4E01-B41D-395672DA8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175" y="3644900"/>
            <a:ext cx="5397500" cy="1404938"/>
          </a:xfrm>
        </p:spPr>
        <p:txBody>
          <a:bodyPr/>
          <a:lstStyle/>
          <a:p>
            <a:pPr algn="ctr" eaLnBrk="1" hangingPunct="1"/>
            <a:r>
              <a:rPr lang="sl-SI" altLang="sl-SI"/>
              <a:t> </a:t>
            </a:r>
            <a:endParaRPr lang="sl-SI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97888-8FDA-4EBA-ABB4-78DB280C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763588"/>
            <a:ext cx="7945437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3BDBB9-3AFB-4062-9E87-04FEF9B6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sl-SI" dirty="0"/>
              <a:t>Simptomi in znaki encefalitisa so različni in so odvisni od povzročitelja in bolnika. 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sl-SI" dirty="0"/>
              <a:t>Pojavijo se: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vročina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motnje zavesti, orientacije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krči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paraliza, koma, smrt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sl-SI" dirty="0"/>
              <a:t>Pri nekaterih bolnikih se pojavijo trajne posledice: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izguba sluha, vida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epilepsija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intelektualne, duševne motnje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B1939-3B65-4B15-988E-68B21BF2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C50737F9-36E7-4014-8FD7-D637687E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Najpogostejši povzročitelji so virusi, lahko jih prenašajo tudi klopi</a:t>
            </a:r>
          </a:p>
          <a:p>
            <a:pPr eaLnBrk="1" hangingPunct="1"/>
            <a:r>
              <a:rPr lang="sl-SI" altLang="sl-SI"/>
              <a:t>Encefalitis lahko nastane tudi pri okužbah z bakterijami ali glivami</a:t>
            </a:r>
          </a:p>
          <a:p>
            <a:pPr eaLnBrk="1" hangingPunct="1"/>
            <a:endParaRPr lang="sl-SI" altLang="sl-SI"/>
          </a:p>
        </p:txBody>
      </p:sp>
      <p:pic>
        <p:nvPicPr>
          <p:cNvPr id="18436" name="Picture 2" descr="Eastern equine encephalitis.jpg">
            <a:hlinkClick r:id="rId2"/>
            <a:extLst>
              <a:ext uri="{FF2B5EF4-FFF2-40B4-BE49-F238E27FC236}">
                <a16:creationId xmlns:a16="http://schemas.microsoft.com/office/drawing/2014/main" id="{ABBAC723-7D17-4614-B3A5-ED527FCD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70300"/>
            <a:ext cx="345598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images0.zurnal24.si/slika-_original-1308042391-74743.jpg">
            <a:hlinkClick r:id="rId4"/>
            <a:extLst>
              <a:ext uri="{FF2B5EF4-FFF2-40B4-BE49-F238E27FC236}">
                <a16:creationId xmlns:a16="http://schemas.microsoft.com/office/drawing/2014/main" id="{A2324636-9277-4B0A-A249-4C4317C7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0133" r="20351"/>
          <a:stretch>
            <a:fillRect/>
          </a:stretch>
        </p:blipFill>
        <p:spPr bwMode="auto">
          <a:xfrm>
            <a:off x="4932363" y="3665538"/>
            <a:ext cx="36004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45453-F05A-4077-BEEF-3BBAE063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zdravljenje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415A163B-2153-4C68-8F03-6FB8D4A00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počitek 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pijte veliko tekočine,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paracetamol (za lajšanje bolečine in vročino)</a:t>
            </a:r>
          </a:p>
        </p:txBody>
      </p:sp>
      <p:pic>
        <p:nvPicPr>
          <p:cNvPr id="19460" name="Picture 2" descr="http://healthdoctrine.com/wp-content/uploads/2011/11/Pack-Paracetamol-Bayer1.jpg">
            <a:extLst>
              <a:ext uri="{FF2B5EF4-FFF2-40B4-BE49-F238E27FC236}">
                <a16:creationId xmlns:a16="http://schemas.microsoft.com/office/drawing/2014/main" id="{A4EEA564-9122-4BDC-BF3B-C1E6C16A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9608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livetravelenjoy.com/wp-content/uploads/2015/05/paracetamol.jpg">
            <a:extLst>
              <a:ext uri="{FF2B5EF4-FFF2-40B4-BE49-F238E27FC236}">
                <a16:creationId xmlns:a16="http://schemas.microsoft.com/office/drawing/2014/main" id="{EDFFFEFA-4E82-4BC7-9334-40F92EA2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36449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101DB-5048-4D07-8DD3-F33FB4FA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Meningitis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51346DEF-8B52-4BC7-9897-2DFBB7FB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Meningitis je vnetje ovojnic možganov in/ali hrbtenjače</a:t>
            </a:r>
          </a:p>
          <a:p>
            <a:pPr eaLnBrk="1" hangingPunct="1"/>
            <a:r>
              <a:rPr lang="sl-SI" altLang="sl-SI"/>
              <a:t>Pogosto je vzrok infekcijski in je ena najpogostejših okužb osrednjega živčevja</a:t>
            </a:r>
          </a:p>
          <a:p>
            <a:pPr eaLnBrk="1" hangingPunct="1"/>
            <a:r>
              <a:rPr lang="sl-SI" altLang="sl-SI"/>
              <a:t>Bolezen lahko prizadene katerokoli starostno skupino, pri čemer je specifika vzročnosti lahko različna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20484" name="Picture 2" descr="http://img.webmd.com/dtmcms/live/webmd/consumer_assets/site_images/media/medical/hw/h9991347_001.jpg">
            <a:hlinkClick r:id="rId2"/>
            <a:extLst>
              <a:ext uri="{FF2B5EF4-FFF2-40B4-BE49-F238E27FC236}">
                <a16:creationId xmlns:a16="http://schemas.microsoft.com/office/drawing/2014/main" id="{9187AF9B-A3CF-42F0-8002-AC1B04E9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05263"/>
            <a:ext cx="41036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0AC50B-5608-4D97-AC79-3E45B69A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763588"/>
            <a:ext cx="7945437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CD35ED-3F62-49FD-AFFA-13F22261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3925"/>
            <a:ext cx="8115300" cy="4403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Meningitis povzroči: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/>
              <a:t>bakterijska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/>
              <a:t>virusna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l-SI" dirty="0"/>
              <a:t>glivična okužba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Zvečano tveganje meningitisa je povezano 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 poškodbami glave,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možganskimi operacijami,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 rakom v možganih ali njihovi bližini,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pljučnico,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 izpostavljanjem kemičnim dražečim snovem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alkoholizmom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14EA6-FBA2-45F4-96CC-D44A6035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</a:t>
            </a: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F614FE30-476E-4AAC-9AE8-46360FEFD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Tipični znaki in simptomi meningitisa vključujejo: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povišano telesno temperaturo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 glavobol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 otrdel vrat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 neprijetne občutke ob močni svetlobi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bruhanje</a:t>
            </a:r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 Znaki meningitisa se lahko pojavijo v nekaj urah ali dneh (akutni meningitis) ali pa se razvijajo dalj časa (subakutni in kronični meningitis).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A60D6-A903-4257-A85E-EB40A0B1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6237ED6B-0105-490F-BB26-4990D5D9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3556" name="Picture 2" descr="https://www.consumerhealthdigest.com/wp-content/uploads/2015/02/meningitis-symptoms.jpg">
            <a:hlinkClick r:id="rId2"/>
            <a:extLst>
              <a:ext uri="{FF2B5EF4-FFF2-40B4-BE49-F238E27FC236}">
                <a16:creationId xmlns:a16="http://schemas.microsoft.com/office/drawing/2014/main" id="{A877A952-C971-4F21-9611-FBEA6879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prvalekarna.com/spree/products/15942/overlay/calpol-6-plus-250mg-5ml-peroralna-suspenzija.jpg?1443620051">
            <a:hlinkClick r:id="rId2"/>
            <a:extLst>
              <a:ext uri="{FF2B5EF4-FFF2-40B4-BE49-F238E27FC236}">
                <a16:creationId xmlns:a16="http://schemas.microsoft.com/office/drawing/2014/main" id="{EC83E8AB-3BEB-4883-AA7F-1FFBC900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37050"/>
            <a:ext cx="2519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missopen.com/wp-content/uploads/2015/12/aspirin.jpg">
            <a:hlinkClick r:id="rId4"/>
            <a:extLst>
              <a:ext uri="{FF2B5EF4-FFF2-40B4-BE49-F238E27FC236}">
                <a16:creationId xmlns:a16="http://schemas.microsoft.com/office/drawing/2014/main" id="{8D6D181E-78AD-4936-AA91-5ECD3CB7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94175"/>
            <a:ext cx="4284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FAB610-1561-4072-9FC7-7B3CD4B4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Zdravljenje </a:t>
            </a:r>
          </a:p>
        </p:txBody>
      </p:sp>
      <p:sp>
        <p:nvSpPr>
          <p:cNvPr id="24581" name="Ograda vsebine 2">
            <a:extLst>
              <a:ext uri="{FF2B5EF4-FFF2-40B4-BE49-F238E27FC236}">
                <a16:creationId xmlns:a16="http://schemas.microsoft.com/office/drawing/2014/main" id="{50283757-E3E1-4302-9EE1-228F216D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počitek</a:t>
            </a:r>
          </a:p>
          <a:p>
            <a:pPr eaLnBrk="1" hangingPunct="1"/>
            <a:r>
              <a:rPr lang="sl-SI" altLang="sl-SI"/>
              <a:t>analgetiki, antipiretiki</a:t>
            </a:r>
          </a:p>
          <a:p>
            <a:pPr eaLnBrk="1" hangingPunct="1"/>
            <a:r>
              <a:rPr lang="sl-SI" altLang="sl-SI"/>
              <a:t>vzročno zdravljenje (če obstajajo ustrezna protivirusna zdravila, npr. pri herpes virusu)</a:t>
            </a:r>
          </a:p>
          <a:p>
            <a:pPr eaLnBrk="1" hangingPunct="1"/>
            <a:r>
              <a:rPr lang="sl-SI" altLang="sl-SI"/>
              <a:t>po potrebi rehabilitacija (npr. fizioterapija)</a:t>
            </a:r>
          </a:p>
        </p:txBody>
      </p:sp>
      <p:sp>
        <p:nvSpPr>
          <p:cNvPr id="24582" name="Pravokotnik 3">
            <a:extLst>
              <a:ext uri="{FF2B5EF4-FFF2-40B4-BE49-F238E27FC236}">
                <a16:creationId xmlns:a16="http://schemas.microsoft.com/office/drawing/2014/main" id="{073E6056-ED7D-4BBA-8057-945DAF9D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49725"/>
            <a:ext cx="1979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800" b="1" i="1"/>
              <a:t>Analgetiki - so protibolečinska zdravila</a:t>
            </a:r>
          </a:p>
        </p:txBody>
      </p:sp>
      <p:sp>
        <p:nvSpPr>
          <p:cNvPr id="24583" name="Pravokotnik 5">
            <a:extLst>
              <a:ext uri="{FF2B5EF4-FFF2-40B4-BE49-F238E27FC236}">
                <a16:creationId xmlns:a16="http://schemas.microsoft.com/office/drawing/2014/main" id="{C0EB36AE-E259-4160-A371-F1F11D91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581525"/>
            <a:ext cx="20526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800" b="1" i="1"/>
              <a:t>Antipiretik - je zdravilo za zniževanje povišane telesne temperature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2D64B-C59C-4454-B9FF-0204B884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MOŽGANSKA KAP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0063B2BA-21E7-4050-BBDE-266A029E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 izguba možganske funkcije zaradi motnje v prekrvitvi možganov</a:t>
            </a:r>
          </a:p>
          <a:p>
            <a:pPr eaLnBrk="1" hangingPunct="1"/>
            <a:r>
              <a:rPr lang="sl-SI" altLang="sl-SI" sz="2400"/>
              <a:t>Težave tipično nastopijo nenadoma in se kažejo kot izguba določenih možganskih funkcij</a:t>
            </a:r>
            <a:endParaRPr lang="sl-SI" altLang="sl-SI"/>
          </a:p>
          <a:p>
            <a:pPr eaLnBrk="1" hangingPunct="1"/>
            <a:endParaRPr lang="sl-SI" altLang="sl-SI" b="1"/>
          </a:p>
        </p:txBody>
      </p:sp>
      <p:pic>
        <p:nvPicPr>
          <p:cNvPr id="25604" name="Picture 2" descr="https://encrypted-tbn3.gstatic.com/images?q=tbn:ANd9GcR5eRS8pWalplw16_4EkYmVETB6MaZHWAUJqMwiKxuDwhAGpVkCsA">
            <a:hlinkClick r:id="rId2"/>
            <a:extLst>
              <a:ext uri="{FF2B5EF4-FFF2-40B4-BE49-F238E27FC236}">
                <a16:creationId xmlns:a16="http://schemas.microsoft.com/office/drawing/2014/main" id="{5D72F325-7082-48E7-91DB-1AF921A7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76078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s://i.ytimg.com/vi/WYHaSyN5eeg/maxresdefault.jpg">
            <a:extLst>
              <a:ext uri="{FF2B5EF4-FFF2-40B4-BE49-F238E27FC236}">
                <a16:creationId xmlns:a16="http://schemas.microsoft.com/office/drawing/2014/main" id="{4503A2E1-E40D-41A2-9BD1-2A7E4021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/>
          <a:stretch>
            <a:fillRect/>
          </a:stretch>
        </p:blipFill>
        <p:spPr bwMode="auto">
          <a:xfrm>
            <a:off x="4643438" y="3789363"/>
            <a:ext cx="302418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78018-49CD-4D41-AF89-111EEFE0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 in znaki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9154D3-7456-4EBA-9C1B-1788E66E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113"/>
            <a:ext cx="8115300" cy="49418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7200" dirty="0"/>
              <a:t> Najpogostejši simptomi in znaki (ne nujno da so,vsi našteti) so: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motnje zavesti: omotičnost, zmedenost, </a:t>
            </a:r>
            <a:r>
              <a:rPr lang="sl-SI" sz="7200" dirty="0" err="1"/>
              <a:t>sopor</a:t>
            </a:r>
            <a:r>
              <a:rPr lang="sl-SI" sz="7200" dirty="0"/>
              <a:t>, nezavest, globoka koma. V hujših primerih nastopi v nekaj minutah smrt zaradi odpovedi dihanja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bruhanje, slabost, vrtoglavica, motnje ravnotežja in koordinacije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šibkost (</a:t>
            </a:r>
            <a:r>
              <a:rPr lang="sl-SI" sz="7200" dirty="0" err="1"/>
              <a:t>pareza</a:t>
            </a:r>
            <a:r>
              <a:rPr lang="sl-SI" sz="7200" dirty="0"/>
              <a:t>) ali nezmožnost gibanja (paraliza oz. </a:t>
            </a:r>
            <a:r>
              <a:rPr lang="sl-SI" sz="7200" dirty="0" err="1"/>
              <a:t>plegija</a:t>
            </a:r>
            <a:r>
              <a:rPr lang="sl-SI" sz="7200" dirty="0"/>
              <a:t>) udov in obraza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zbadanje, ščegetanje, mravljinčenje ali drugi nenavadni občutki na koži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motnje govora (izražanje ali razumevanje),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motnje pisanja, računanja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težave pri požiranju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zasuk glave, oči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izpad vidnega polja v enem ali obeh očesih;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7200" dirty="0"/>
              <a:t>redko glavobol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EE9ED-62A5-49CE-B770-7FA68884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3588"/>
            <a:ext cx="7586662" cy="1293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cs typeface="Arial" pitchFamily="34" charset="0"/>
              </a:rPr>
              <a:t>Kaj so bolezni živčevja?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869DF65A-35F6-4863-B339-E4BC18AE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Bolezni živčevja ali nevrološke bolezni so vse bolezni, ki prizadenejo kateri koli del živčnega sistema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 </a:t>
            </a:r>
          </a:p>
          <a:p>
            <a:pPr eaLnBrk="1" hangingPunct="1"/>
            <a:endParaRPr lang="sl-SI" altLang="sl-SI">
              <a:latin typeface="Comic Sans MS" panose="030F0702030302020204" pitchFamily="66" charset="0"/>
            </a:endParaRPr>
          </a:p>
        </p:txBody>
      </p:sp>
      <p:pic>
        <p:nvPicPr>
          <p:cNvPr id="9220" name="Picture 2" descr="http://i.livescience.com/images/i/000/024/292/iFF/neurons-120208.jpg?1328727600">
            <a:hlinkClick r:id="rId2"/>
            <a:extLst>
              <a:ext uri="{FF2B5EF4-FFF2-40B4-BE49-F238E27FC236}">
                <a16:creationId xmlns:a16="http://schemas.microsoft.com/office/drawing/2014/main" id="{0FE5AD3A-5D5C-45E5-9E06-D4720D99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41497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cf.ltkcdn.net/autism/images/std/120179-320x240-ComplexNeurolgicalDisorder.jpg">
            <a:hlinkClick r:id="rId4"/>
            <a:extLst>
              <a:ext uri="{FF2B5EF4-FFF2-40B4-BE49-F238E27FC236}">
                <a16:creationId xmlns:a16="http://schemas.microsoft.com/office/drawing/2014/main" id="{1A5B2FB8-4396-4655-AF90-17209734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889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s://www.dnevnik.si/i/orig/2015/05/14/872760.jpg">
            <a:hlinkClick r:id="rId2"/>
            <a:extLst>
              <a:ext uri="{FF2B5EF4-FFF2-40B4-BE49-F238E27FC236}">
                <a16:creationId xmlns:a16="http://schemas.microsoft.com/office/drawing/2014/main" id="{6ECA53EC-2333-49E9-A37E-2692F574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/>
          <a:stretch>
            <a:fillRect/>
          </a:stretch>
        </p:blipFill>
        <p:spPr bwMode="auto">
          <a:xfrm>
            <a:off x="0" y="620713"/>
            <a:ext cx="914400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slideplayer.com/15/4522681/slides/slide_9.jpg">
            <a:hlinkClick r:id="rId2"/>
            <a:extLst>
              <a:ext uri="{FF2B5EF4-FFF2-40B4-BE49-F238E27FC236}">
                <a16:creationId xmlns:a16="http://schemas.microsoft.com/office/drawing/2014/main" id="{4401B396-77E5-4025-8652-FB9A2B30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9A70378-3882-4404-9BBA-85146460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7E0C0BF-4261-4E74-8650-0E9127F2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3925"/>
            <a:ext cx="5065713" cy="4403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Vzroki za možgansko kap so 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Zvišan krvni tlak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Visok krvni sladkor oz. sladkorna bolezen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i-FI" dirty="0"/>
              <a:t>Visoke vrednosti holesterola v krvi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Kajenje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Droge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Čezmerno uživanje alkohola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Strdek, ki zamaši eno od žil v možganih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Razpoka žil v možganih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21735-7A26-48E4-BE66-9E6E1FCB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ZDRAVLJENJE</a:t>
            </a: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7108DF1D-76FB-4A6C-B323-6FE1A955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Zdravljene po možganski kapi je dolgotrajen in nevedno uspešen proces</a:t>
            </a:r>
          </a:p>
          <a:p>
            <a:pPr eaLnBrk="1" hangingPunct="1"/>
            <a:r>
              <a:rPr lang="sl-SI" altLang="sl-SI"/>
              <a:t>Nimamo zdravila</a:t>
            </a:r>
          </a:p>
          <a:p>
            <a:pPr eaLnBrk="1" hangingPunct="1"/>
            <a:r>
              <a:rPr lang="sl-SI" altLang="sl-SI"/>
              <a:t>Zdravljenje je usmerjeno vzpostavitev krvnega obtoka z raztapljanjem in v zaščito možganskih celic pred pomakanjem kisika in hranil</a:t>
            </a:r>
          </a:p>
        </p:txBody>
      </p:sp>
      <p:sp>
        <p:nvSpPr>
          <p:cNvPr id="29700" name="AutoShape 2" descr="http://182.160.153.36/~j0wk2ikd/wp-content/uploads/Female-Stroke-Rehab_borde.jpg">
            <a:hlinkClick r:id="rId2"/>
            <a:extLst>
              <a:ext uri="{FF2B5EF4-FFF2-40B4-BE49-F238E27FC236}">
                <a16:creationId xmlns:a16="http://schemas.microsoft.com/office/drawing/2014/main" id="{EB9326F1-BEAB-415F-8923-715DBC2A10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3325"/>
            <a:ext cx="3714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9701" name="Picture 4" descr="https://www.nlm.nih.gov/medlineplus/images/physicaltherapy.jpg">
            <a:hlinkClick r:id="rId3"/>
            <a:extLst>
              <a:ext uri="{FF2B5EF4-FFF2-40B4-BE49-F238E27FC236}">
                <a16:creationId xmlns:a16="http://schemas.microsoft.com/office/drawing/2014/main" id="{496621F2-A709-430A-8AB8-071CBC49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24209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windsorhealthcare.org/sites/default/files/main_graphic/stroke.jpg">
            <a:hlinkClick r:id="rId5"/>
            <a:extLst>
              <a:ext uri="{FF2B5EF4-FFF2-40B4-BE49-F238E27FC236}">
                <a16:creationId xmlns:a16="http://schemas.microsoft.com/office/drawing/2014/main" id="{F7EF51B0-E040-4E2B-97F6-81555300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4216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A99CCC-20DC-43C7-8F3A-7C9FA9F5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PARKINSONOVA BOLEZEN</a:t>
            </a:r>
          </a:p>
        </p:txBody>
      </p:sp>
      <p:sp>
        <p:nvSpPr>
          <p:cNvPr id="30723" name="Ograda vsebine 2">
            <a:extLst>
              <a:ext uri="{FF2B5EF4-FFF2-40B4-BE49-F238E27FC236}">
                <a16:creationId xmlns:a16="http://schemas.microsoft.com/office/drawing/2014/main" id="{96A503F9-EBAB-4CD5-ABA1-D445EBF9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 kronična bolezen neznanega vzroka</a:t>
            </a:r>
          </a:p>
          <a:p>
            <a:pPr eaLnBrk="1" hangingPunct="1"/>
            <a:r>
              <a:rPr lang="sl-SI" altLang="sl-SI"/>
              <a:t>Najpogosteje se pojavi pri starejših (nad 50 let) </a:t>
            </a:r>
          </a:p>
          <a:p>
            <a:pPr eaLnBrk="1" hangingPunct="1"/>
            <a:r>
              <a:rPr lang="sl-SI" altLang="sl-SI"/>
              <a:t>Pogostejša je pri moških</a:t>
            </a:r>
          </a:p>
        </p:txBody>
      </p:sp>
      <p:pic>
        <p:nvPicPr>
          <p:cNvPr id="30724" name="Picture 2" descr="https://upload.wikimedia.org/wikipedia/en/thumb/5/5d/Paralysis_agitans_(1907,_after_St._Leger).png/230px-Paralysis_agitans_(1907,_after_St._Leger).png">
            <a:hlinkClick r:id="rId2"/>
            <a:extLst>
              <a:ext uri="{FF2B5EF4-FFF2-40B4-BE49-F238E27FC236}">
                <a16:creationId xmlns:a16="http://schemas.microsoft.com/office/drawing/2014/main" id="{C69BF832-6C9D-47AE-9A01-7EF7F61C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00450"/>
            <a:ext cx="30956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www.zdravje.si/wp-content/uploads/2011/07/parkinsonova-bolezen.jpg">
            <a:hlinkClick r:id="rId4"/>
            <a:extLst>
              <a:ext uri="{FF2B5EF4-FFF2-40B4-BE49-F238E27FC236}">
                <a16:creationId xmlns:a16="http://schemas.microsoft.com/office/drawing/2014/main" id="{2B83D93B-535A-4F7B-9019-E70EEDAB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65550"/>
            <a:ext cx="447992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ss.svarog.si/biologija/MSS/econtent/images/66/11215/parkinsonova_bolezen_11215.jpg">
            <a:hlinkClick r:id="rId2"/>
            <a:extLst>
              <a:ext uri="{FF2B5EF4-FFF2-40B4-BE49-F238E27FC236}">
                <a16:creationId xmlns:a16="http://schemas.microsoft.com/office/drawing/2014/main" id="{8D06EF76-00C5-458F-B9A0-3CF8DB63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87725"/>
            <a:ext cx="280828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5D16AF5-2545-4246-B0EF-8770980C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135938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PARKINSONOVA BOLEZEN simptomi</a:t>
            </a:r>
          </a:p>
        </p:txBody>
      </p:sp>
      <p:sp>
        <p:nvSpPr>
          <p:cNvPr id="31748" name="Ograda vsebine 2">
            <a:extLst>
              <a:ext uri="{FF2B5EF4-FFF2-40B4-BE49-F238E27FC236}">
                <a16:creationId xmlns:a16="http://schemas.microsoft.com/office/drawing/2014/main" id="{05DD9133-B322-4D4C-8CB0-4D8BFAD78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Glavna značilnost te bolezni je pomanjkanje </a:t>
            </a:r>
            <a:r>
              <a:rPr lang="sl-SI" altLang="sl-SI" i="1"/>
              <a:t>dopamina</a:t>
            </a:r>
            <a:r>
              <a:rPr lang="sl-SI" altLang="sl-SI"/>
              <a:t> v možganih: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oteženo hojo s padci v poznih fazah bolezni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   kar povzroči tresenje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upočasnjenost gibov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tih, slabše razumljiv govor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depresivno razpoloženje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 bolečine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težave z spominom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l-SI" alt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2E383-117A-488C-BAD4-C541D554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KAKO UBLAŽITI BOLEZEN?</a:t>
            </a:r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5A65D4BA-80D4-4B26-A070-D51B1298F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Popolnoma  se ne da odstraniti, lahko pa jo ublažimo na različne načine: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Zdravilo selegilin(npr. Jumex in Azilect),ki upočasni napredovanje PB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Antioksidanti (npr. vitamin 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32772" name="Picture 2" descr="http://www.medicine-online.org/img/cms/JUMEX.jpg">
            <a:hlinkClick r:id="rId2"/>
            <a:extLst>
              <a:ext uri="{FF2B5EF4-FFF2-40B4-BE49-F238E27FC236}">
                <a16:creationId xmlns:a16="http://schemas.microsoft.com/office/drawing/2014/main" id="{EE9836ED-CD46-44F2-8F23-4994B579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3856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drugdiscovery.com/upimages/1379953151_Azilect.jpg">
            <a:hlinkClick r:id="rId4"/>
            <a:extLst>
              <a:ext uri="{FF2B5EF4-FFF2-40B4-BE49-F238E27FC236}">
                <a16:creationId xmlns:a16="http://schemas.microsoft.com/office/drawing/2014/main" id="{134403A6-D51A-4E42-A485-F3E52916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3790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Pravokotnik 5">
            <a:extLst>
              <a:ext uri="{FF2B5EF4-FFF2-40B4-BE49-F238E27FC236}">
                <a16:creationId xmlns:a16="http://schemas.microsoft.com/office/drawing/2014/main" id="{2D07D811-84BF-433B-A716-FB6D0323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429000"/>
            <a:ext cx="3600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400" i="1"/>
              <a:t>Antioksidanti- so hranila, ki preprečujejo in upočasnjujejo nastajanje oksidativne škode, zaužijemo pa jih z zelenjavo in sadjem.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www.vanguardia.com/sites/default/files/imagecache/Noticia_600x400/foto_grandes_400x300_noticia/2014/12/23/la_epilepsia_una_enfermedad_que_no_genera_discapacidad.jpg">
            <a:hlinkClick r:id="rId2"/>
            <a:extLst>
              <a:ext uri="{FF2B5EF4-FFF2-40B4-BE49-F238E27FC236}">
                <a16:creationId xmlns:a16="http://schemas.microsoft.com/office/drawing/2014/main" id="{0482A8B9-40C8-4AC1-962E-89960066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540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3.bp.blogspot.com/-yCDGBtjl0zM/UOFMGRZS-oI/AAAAAAAAAZM/u0XqOjVfgSM/s400/homem-com-convuls%C3%A3o2.jpg">
            <a:hlinkClick r:id="rId4"/>
            <a:extLst>
              <a:ext uri="{FF2B5EF4-FFF2-40B4-BE49-F238E27FC236}">
                <a16:creationId xmlns:a16="http://schemas.microsoft.com/office/drawing/2014/main" id="{756DFB0D-DE9A-41CD-963C-ADD5B544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37719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A6BD1BD-F28D-4CCE-8D31-A895B871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EPILEPSIJA ALI BOŽJAST</a:t>
            </a:r>
          </a:p>
        </p:txBody>
      </p:sp>
      <p:sp>
        <p:nvSpPr>
          <p:cNvPr id="33797" name="Ograda vsebine 2">
            <a:extLst>
              <a:ext uri="{FF2B5EF4-FFF2-40B4-BE49-F238E27FC236}">
                <a16:creationId xmlns:a16="http://schemas.microsoft.com/office/drawing/2014/main" id="{C8567563-1E53-4221-94FE-2FA73850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 skupina dolgotrajnih nevroloških motenj, za katere so značilni epileptični napadi </a:t>
            </a:r>
          </a:p>
        </p:txBody>
      </p:sp>
      <p:sp>
        <p:nvSpPr>
          <p:cNvPr id="33798" name="PoljeZBesedilom 4">
            <a:extLst>
              <a:ext uri="{FF2B5EF4-FFF2-40B4-BE49-F238E27FC236}">
                <a16:creationId xmlns:a16="http://schemas.microsoft.com/office/drawing/2014/main" id="{036C1591-F441-4285-9A92-70EE063A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5657850"/>
            <a:ext cx="287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800" i="1"/>
              <a:t>Epileptični napadi- sinhronizirana vzburjenja večjega števila možganskih nevronov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enfermedadysalud.es/wp-content/uploads/2015/10/Contracciones-de-los-m%C3%BAsculos.-S%C3%ADntomas-de-epilepsia.jpeg">
            <a:hlinkClick r:id="rId2"/>
            <a:extLst>
              <a:ext uri="{FF2B5EF4-FFF2-40B4-BE49-F238E27FC236}">
                <a16:creationId xmlns:a16="http://schemas.microsoft.com/office/drawing/2014/main" id="{2B92D2C1-C152-406D-B04F-6D0218E2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"/>
          <a:stretch>
            <a:fillRect/>
          </a:stretch>
        </p:blipFill>
        <p:spPr bwMode="auto">
          <a:xfrm>
            <a:off x="1692275" y="3789363"/>
            <a:ext cx="65532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A4E7910-55D2-424E-8A25-97047F21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/>
              <a:t>Simptomi </a:t>
            </a:r>
          </a:p>
        </p:txBody>
      </p:sp>
      <p:sp>
        <p:nvSpPr>
          <p:cNvPr id="34820" name="Ograda vsebine 2">
            <a:extLst>
              <a:ext uri="{FF2B5EF4-FFF2-40B4-BE49-F238E27FC236}">
                <a16:creationId xmlns:a16="http://schemas.microsoft.com/office/drawing/2014/main" id="{13BD3DBF-5788-4B2D-979D-CCAB180A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2276475"/>
            <a:ext cx="8115300" cy="4024313"/>
          </a:xfrm>
        </p:spPr>
        <p:txBody>
          <a:bodyPr/>
          <a:lstStyle/>
          <a:p>
            <a:pPr eaLnBrk="1" hangingPunct="1"/>
            <a:r>
              <a:rPr lang="sl-SI" altLang="sl-SI"/>
              <a:t>Simptomi epilepsije ali božjasti so: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 nekontrolirani krči telesa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bledikavost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motnje dihanjem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pena na ustih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7304F8-8BCB-4B8A-8E98-E28C439C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88D44A8-FB1F-40AF-AB31-DFD6BF06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Vzroki za epilepsijo in nastanek epileptičnih napadov so številni: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infekcije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tumorji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poškodbe glave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dednost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 err="1"/>
              <a:t>cerebrovaskularne</a:t>
            </a:r>
            <a:r>
              <a:rPr lang="sl-SI" dirty="0"/>
              <a:t> bolezni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bolezni možganov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prirojene nepravilnosti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razvojne nepravilnosti,…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5844" name="PoljeZBesedilom 3">
            <a:extLst>
              <a:ext uri="{FF2B5EF4-FFF2-40B4-BE49-F238E27FC236}">
                <a16:creationId xmlns:a16="http://schemas.microsoft.com/office/drawing/2014/main" id="{7273233A-9F32-40E1-93E2-9EF95E52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445125"/>
            <a:ext cx="24844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800" i="1"/>
              <a:t>Cerebrovaskularne bolezeni -so bolezni pri katerih pride do motenj/obolenj možganskih žil.</a:t>
            </a:r>
          </a:p>
        </p:txBody>
      </p:sp>
      <p:pic>
        <p:nvPicPr>
          <p:cNvPr id="35845" name="Picture 4" descr="http://3hk4u41uujx923f42e3550hn.wpengine.netdna-cdn.com/wp-content/uploads/2015/07/Understanding-Grand-Mal-Seizure-And-Associated-Injuries-Injuries-From-Grand-Mal-Seizure-Attack.jpg">
            <a:hlinkClick r:id="rId2"/>
            <a:extLst>
              <a:ext uri="{FF2B5EF4-FFF2-40B4-BE49-F238E27FC236}">
                <a16:creationId xmlns:a16="http://schemas.microsoft.com/office/drawing/2014/main" id="{10D5BDD6-22E9-43AB-BF12-FA7F68D1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40544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like1.planet-lepote.com/members_data/5cf8ebf754/images/350/ketonska-dieta-2.jpg">
            <a:hlinkClick r:id="rId2"/>
            <a:extLst>
              <a:ext uri="{FF2B5EF4-FFF2-40B4-BE49-F238E27FC236}">
                <a16:creationId xmlns:a16="http://schemas.microsoft.com/office/drawing/2014/main" id="{8ADF35BF-CA5E-4A3B-8710-63A927C6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08312"/>
            <a:ext cx="3816424" cy="264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8DEF5F6-F056-46CF-AE84-F42300C5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/>
              <a:t>Zdravljene </a:t>
            </a:r>
          </a:p>
        </p:txBody>
      </p:sp>
      <p:sp>
        <p:nvSpPr>
          <p:cNvPr id="36868" name="Ograda vsebine 2">
            <a:extLst>
              <a:ext uri="{FF2B5EF4-FFF2-40B4-BE49-F238E27FC236}">
                <a16:creationId xmlns:a16="http://schemas.microsoft.com/office/drawing/2014/main" id="{4C60AFF4-5892-4C21-A803-257A2ADDA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Ker sami epileptični napadi poškodujejo možgane in med njimi lahko pride tudi do nesreče, je epilepsijo nujno potrebno zdraviti</a:t>
            </a:r>
          </a:p>
          <a:p>
            <a:pPr eaLnBrk="1" hangingPunct="1"/>
            <a:r>
              <a:rPr lang="sl-SI" altLang="sl-SI"/>
              <a:t>Za zdravljenje pridejo v poštev antiepileptiki, možno pa je tudi kirurško zdravljenje, ketogena dieta,…</a:t>
            </a:r>
          </a:p>
        </p:txBody>
      </p:sp>
      <p:pic>
        <p:nvPicPr>
          <p:cNvPr id="36869" name="Picture 2" descr="http://saglam.az/uploads/drugs/549_18561b2be4645248d893c399fb602b21">
            <a:hlinkClick r:id="rId4"/>
            <a:extLst>
              <a:ext uri="{FF2B5EF4-FFF2-40B4-BE49-F238E27FC236}">
                <a16:creationId xmlns:a16="http://schemas.microsoft.com/office/drawing/2014/main" id="{E92EEB86-EFAC-487D-B085-7EF702FE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30781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Pravokotnik 4">
            <a:extLst>
              <a:ext uri="{FF2B5EF4-FFF2-40B4-BE49-F238E27FC236}">
                <a16:creationId xmlns:a16="http://schemas.microsoft.com/office/drawing/2014/main" id="{4BEF0A97-4326-4EB1-BA9B-E9D64C84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797425"/>
            <a:ext cx="29162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600" b="1" i="1"/>
              <a:t>Za ketogeno dieto je značilna večja vsebnost maščob, ter izogibanje ogljikovim hidratom kot so kruh, keksi, testo, žita in žitni izdelki, riž, polenta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24437E-AE70-476A-9AD9-D46F2B60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763588"/>
            <a:ext cx="8018462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Glavobol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42761435-2EF7-4730-A32F-CAAF6DAD3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Glavobol je bolečina v glavi in je lahko trenutna ali trajna</a:t>
            </a:r>
          </a:p>
          <a:p>
            <a:pPr eaLnBrk="1" hangingPunct="1"/>
            <a:r>
              <a:rPr lang="sl-SI" altLang="sl-SI"/>
              <a:t>Je eden izmed najpogostejših vzrokov za obisk pri zdravniku</a:t>
            </a:r>
          </a:p>
        </p:txBody>
      </p:sp>
      <p:pic>
        <p:nvPicPr>
          <p:cNvPr id="10244" name="Picture 2" descr="http://ritchiechirohealth.com/wp-content/uploads/2014/09/headache.jpg">
            <a:extLst>
              <a:ext uri="{FF2B5EF4-FFF2-40B4-BE49-F238E27FC236}">
                <a16:creationId xmlns:a16="http://schemas.microsoft.com/office/drawing/2014/main" id="{0BF18B65-F9EF-442A-91FE-8E3D7899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r="15877"/>
          <a:stretch>
            <a:fillRect/>
          </a:stretch>
        </p:blipFill>
        <p:spPr bwMode="auto">
          <a:xfrm>
            <a:off x="4787900" y="3284538"/>
            <a:ext cx="3600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coloradoactivehealth.com/headaches%20-%20Dr.%20Hamilton%20Active%20Health%20Chiropractic-1.jpg">
            <a:hlinkClick r:id="rId3"/>
            <a:extLst>
              <a:ext uri="{FF2B5EF4-FFF2-40B4-BE49-F238E27FC236}">
                <a16:creationId xmlns:a16="http://schemas.microsoft.com/office/drawing/2014/main" id="{B85A7BB3-B6D2-485E-947C-E733C1FC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102503-0AFF-4130-9FC5-87CDA1CC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Nespečnost </a:t>
            </a:r>
          </a:p>
        </p:txBody>
      </p:sp>
      <p:sp>
        <p:nvSpPr>
          <p:cNvPr id="37891" name="Ograda vsebine 2">
            <a:extLst>
              <a:ext uri="{FF2B5EF4-FFF2-40B4-BE49-F238E27FC236}">
                <a16:creationId xmlns:a16="http://schemas.microsoft.com/office/drawing/2014/main" id="{9BE75E6E-D953-4E3F-B30F-D4FB305F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Prizadeta oseba težko zaspi ali pa je neprespana zaradi pogostega zbujanja.</a:t>
            </a:r>
          </a:p>
          <a:p>
            <a:pPr eaLnBrk="1" hangingPunct="1"/>
            <a:r>
              <a:rPr lang="sl-SI" altLang="sl-SI"/>
              <a:t> Količina potrebnega spanca se med  posamezniki močno razlikuje</a:t>
            </a:r>
          </a:p>
        </p:txBody>
      </p:sp>
      <p:pic>
        <p:nvPicPr>
          <p:cNvPr id="37892" name="Picture 2" descr="http://ww1.prweb.com/prfiles/2012/08/09/9784666/insomnia.jpg">
            <a:hlinkClick r:id="rId2"/>
            <a:extLst>
              <a:ext uri="{FF2B5EF4-FFF2-40B4-BE49-F238E27FC236}">
                <a16:creationId xmlns:a16="http://schemas.microsoft.com/office/drawing/2014/main" id="{81AF4FE8-1455-434D-ABEE-887ACF64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41052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6" descr="data:image/jpeg;base64,/9j/4AAQSkZJRgABAQAAAQABAAD/2wCEAAkGBxISEBUSEhIWFRUWFRcVFxgVFRYVFhUVFRUWFhcYFRUaHSggGBolHRUVITEhJSkrLi4uFx8zODMtNygtLisBCgoKDg0OGxAQGy0lICUtKy0rLS0tLS0tLS0tLS0tLS0rLS0tLS0tLS0tLS0tLS0tLS0tLS0tLS0tLS0tLS04Lf/AABEIAOEA4QMBIgACEQEDEQH/xAAcAAABBAMBAAAAAAAAAAAAAAAAAQQFBgIDBwj/xABHEAABAwEEAwoMBAYBBAMAAAABAAIDEQQFEiExQVEGEyIyUmFxkZKhFRcYU2WBpLHB0dPjBxRC0iNicpPh8DM0o7LCFnOC/8QAGgEAAgMBAQAAAAAAAAAAAAAAAAQBAwUCBv/EAC4RAAICAQMDAgUEAgMAAAAAAAABAgMRBBIhEzFRIkEFFDJxkSNSYcFC0TOhsf/aAAwDAQACEQMRAD8Am/H1dvmLX2Ifqo8fV2+YtfYh+quAeC5eQe5J4Ll5B7kZR1sl4PQHj6u3zFr7EP1UePq7fMWvsQ/VXn/wZLyD3I8GS8g9yMonZLwegPH1dvmLX2Ifqo8fN2+Ytf8Abh+qvP8A4Ml5B7kvguXkFGUGyXg7/wCPm7fMWv8Atw/VR4+bt8xa/wC3D9VcA8Fy8g9yTwXLyD3IyiNkvB6A8fN2+Ytf9uH6qPH1dvmLX2Ifqrz/AODJeQe5HgyXkHuRlE7JeD0B4+rt8xa+xD9VHj6u3zFr7EP1V5/8GS8g9yXwZLyD3KSNkvB3/wAfV2+YtfYh+qjx9Xb5i19iH6q4B4Ml5B7keC5eQe5QGyXg7/4+rt8xa+xD9VHj6u3zFr7EP1VwDwXLyD3JPBkvIPcgNkvB6A8fV2+YtfYh+qjx9Xb5i19iH6q4B4Ll5B7kngyXkHuRlE7JeD0B4+rt8xa+xD9VHj6u3zFr7EP1V5/8GS8g93zR4Ml5B7kZQbJeD0B4+rt8xa+xD9VHj6u3zFr7EP1V5/8ABkvIPcjwZLyD3IDZLwegPH1dvmLX2Ifqo8fV2+Ytf9uH6q4ALrl5B7keC5eQe5HAbJeDv/j6u3zFr7EP1UePq7fMWvsQ/VXn/wAGS8g9yPBkvIPcgjZLwegPH1dvmLX2Ifqo8fV2+YtfYh+qvP8A4Ml5B7kvgyXkHuQGyXg7/wCPq7fMWvsQ/VQuAeDJeQe5CA2S8DOqMSRCk5yLiRVIhAZFxIqkSIDJliRVIhAZFxLZCeEOlallEcwu6/qQPsSuAbB1ILBsHUsgkK9EoRx2EtzMcA2DqRgGwdSyQAocYr2QZYjYqmgAJOjJT1gupjRVzQSdoBA9S23bYQxtSOEdPNzBPgFmai1SeEh6mtpZZo/Jx+bZ2B8koskfm2dlvyW6iVK4ReMprNHjYN6YQHY3DCBVrdXWdHMs90cUUjAYogzBmTga0u5qDUFtszC+R2FpJ4oA2N0muoVK22iBzase0tqNehw0GhGlLzUHPvya+n09O1ZfqKvapGPIIY0UGdGgZ61o3sbB1JSzC5zTqJWS9BRGLrTSPM6hShY0/JNXWI3soY2Ym6eA3PYU8dYoyKb2zshQFhtGB4OrQehWZpqKpDUVbJ5SGaLN0eSvXhdODhNALegVCj97GwdSuRCgb2sOA4m8U6eY/JMaa6MvTJIqura5RF72Ng6kYG8kdSzokKe2R8C2WJgbsHUELJCNkfAZfkg0IQvMjgIQhBAIQhBIJEqEACVmlIlapj3QEuClSM0JSvSp+lCL7iJ7dMGKSupufyTNWC54MMYOs5/JL6mzbAuohmQ/CEJQsg0DCWUNFXGgUZNfIB4LSek0Ti9LOxzauOEjQSe6ihbBFjlaNVan1J2uqHTcmUw3TujBeS03ROYSHUxVbRwrTOuKoPSU4t9sMpHBwtbWgqCSTrOzoWqyWZ0jsLaZCria0FdA21W62WJ8dCaOaTSoqKHYQVjN1dX+T1EY6eNq/cVK+osM1eV8U2UzuggqwO2ZdahWmoqtzQWcOJ574zTsu3eQTmz2yRmQdlsOa0IT8oqXcyIya7Emy+na2g9BonHhSJ4o4EA7RVQaRUPTwzlFqvl7my0MDXUa4OGojYtRWQjNK0NNv+Vir49itglQhBBBlCCheZHgQhCCAQhCABCEIAEBIlCldySXhPBHQsisLPxR0LMr0cH6UJS7myzMxPa3aVamtooG5I6yE7B71YAs7VyzLA7p44jkEEZIosZmupwTn7+bmSeccjGMkBeNkkacTiXDlfA7FuuFgxOdUcke8p8aO0jENYfU5jUW6AuiXXBZbNZIRMIWAtBJkDBic7M6dOZQviDtjswdVRWltVr5Kld1r3snLE12ZppBGVRtW28bfvgDWggVBJdSppoAA0BXZtz2KVocIYnNOYcwAA9Bam8+5OympGOOmktkyHbqEp0Yb9+OR2Ou07s6ji8lAtcWKNw5u8ZqpsyJH+5rrDtyGIEw2lkg/mAPW6M07lzu/wC47RZpnNkjyGdWHEC0moNafBO6e+NVmX2D4nbVqq/0+5GpVjHIDoKyqt2M4yWUzzUotPkRIt8Fnc80a2vwT2K5nHS4DvVc7YR4bOo1yl2Hlle2WEtyrShHPtUARQ0Kn7NdeA4hI6vNQD1qLvOz4JDnWudVRp5xcmky66L2rIzSoQnRbggihZSDMrFeYfDHwQhCgAQhCABCEIARKEIUgStlPBC2labHxAtxXoavoQlLuybuKKjCdp9ykLRIWsLgK0zotN1MpE3oqt9oc0NOI0FDpWZL1WmhH0wGkF7RnTVvTo607c8ltWZ9GfUqqQn10Wd0kmFshZwSagV0cyYu0kXHh4Kar5N4J66IA+ZoPEridtLWAvfiOo0bRUvdBfMlrndNIdJ4LdTGfpaBqoFf9yVxyC2fxHhzXxSAkVqSWhubTro45qv2v8OLcyRwwsMQz34yNbGGcp1TiHRSqx+gqW1nIzZN2NLBZPwYmeY52GuAOaRsDiM6dQVU3f7p5LXaHsDiII3FrGDIHCaFzuUSRVdB3DWiw2eMWWOUmRxJc9zCwSvOXBJ1bAaLj97WN0M8sTwQ5j3NIPMflRGUyuVcoP1LAl13nLZ5GywvLHtNQRoPMRrHMusX1eAtVnstqGW+NLCBqcMyPUQ5ccAXWLPYHRXRZGvHCMpeBrAkZI6lOjNU6hZrZZp3ixEBaLDFLUuABH6xwTz11KAtPAfhY/fRtApTpOtWO1ujAcJHtAcKUPv6VWLORmBmATQ00hX/AAlTc+Wy34htUeET+591Q4c4UvRViw2sxurSoORVignD24mnJaWqqkpZ9hXTzTjg2lRN/M4LXbDTrUsU1vGPFE4c1er/AEqqiW2xHdyzBlaokRVC2d6MvaQ0/GPSVrQSheak8vJoAhIhQAJUiEAKhCEACEIQBJWLipwU1sPF9acr0FEv0kKSXqLXZBRjege5Q97wua6pJIOiurmUu0Eso00NMjzqr221OxUcau0Z6kpRhScmM2cxSRk1zcTcVQ2tHFtKgc1VdLrsELAHx8Ko4xNSQe4alRLNA+V4Y3MnqHP0LoF12JsMYYM9ZO1x0ldWWOTGKKtizgzui1ym8WRseGAGhqBw2kAuHSdAVq3YXHNbI2RxzNjAcS4OxcLRh0bKaOdc/v8AicZWcLAKDC6hIaQSTWnq6Fute6aWCIPhvMTA0/h4RvjeYh7TkKaarHtzueRu6tboyTS4NV4bjbc2URtY9+gNew1j5nF2RaRpoRXJXDdXuQslojbJaZRBKxgBlq0Y8IA4bTxukZqvzXzaXQ76+9YQ0sc4NbMwPNBXBgYwHFqptVQsN+xvtLDag4x1/iEEukpTlHPTTQqo59kc29OWHOX4LBdFzXTBMHSzTWjCagCHBFlrIJxOHRkpz8VbcySxWd0LwWumJBaaZCNwpzadCpe7K+7LNgjscZZGxznYiKF1WtGsl36Sc9qV7Xvs9nidWjrTl62NDqc+YTOn/wCRKXKF7IwcXKGeCMZEBqqdpzKzAUrelySRVc2r49oHCb/UPiO5RXQvQV7MelGdYpp+oKLbZbS6N1W+saitSzgixODagV26F1NJrk4jlPgslktbZBVp6RrC3EVqNqa2G72x51q7b8gngWLPG/0mlHLjyQH5BCmt6Qr+oyvpnN0IQs0gAFsZA46isArxdR/gM/p+Kvoq6jwX0U9R4yUh0ZGlYq33vdrXNLmijhppr/yqq6E1oBVTdQ4diLaXB4NSE4lsb26WkdIotGEqlwkvYqaa7iIWYiOxZizldKmb7I5yi2/h/cMVqE2+4qNw0wuwmuvpV1k3CWQuBGNoxYiA7IilMA2CufrTX8JLlkNlklbTOQjPPFgAyaBnr1q42JkkjixsZDm8fEQ0MOppPK5gsDXz10LsVt4H6VS4eopF+XCbNAZBNUAUo4Zl5dRobQ5ZbdioRsm+OpWlMyf91roG7+8gWRxAhpJc8h+Jpy4LdXOSNqr1hskYjzIJ0kg6PXzLW0F1vy2LH6mX1aSNtuX9KIeOB8LqseQaaW1CkLDfM+/MY5+IOIBqBo6VGS2slx155fBWjc5uPnkaLQ/+G4OaY2PFMbdZOtuWhacMqC3dzm+VUeIErLE17cLhUHrB2g6lEwXWbPIZIo45agtIkbmAdmYFVPWy6rY1zcETHNqMZEgxUrnhaaZrB4LThcC07HAg+qun1LmVcZlcLYvh8nOb1up2+ucGYA41Dc+DXUKjMK233NYJLGLPZ4nBzWjCRGBSQEVcSczUYq+rYpnGK4a56aVzptos2qv5b+Q2V57FNuHcxicC9zYxXN0gdl/SwAuceoK13vdkJfZGWdxMUAe5znNIL5HEUyIFSeoUTkJGyAk0IJGmhBI6VZXQoPOQniWEuEarVbGRNxPcGjvPQNJVJva2RSy1ijwD9R0YuctGQKXdW4/mn9Df/EKKgfQ0Og6E5VxIW1PMOw5SFKhP9zKJO7b0pRjzlqOzpU2CqeVI3ZeODguPB1fy/wCEhfpf8ojdN+OJE/VCbfno+W3rSpTpz8DO+Pk50lDSpBsLdiyDQrFoH7sUdyGAidsVsuCWsQbrbkfeFBFOrrnwSjY7I/BXV6dVPKGNJqNtiLMomwWTDM48nR61KVWo5P6W97T8irJLJtSgm02bXxhwo4VHOq5et272cTeL7uYqyBJNGHNLToKJRyc3Uxsjgp7X16VkGOOpbpWGN5HqWRmNFnajV2wltihOjQ0tNzZ038OZXssJbG8sq52L9Ra7Krm8iuStV3zPhJLCHYqFwfU1dysVa+/QuHXfeM0Lt8idh05HiuqKUc3WFeLFu8gZA1oheHtbTCAAytNtdFVian4f8Qc1ZDLz/wBEu3TpuPsRH4jTyOtznyEEua0CgoAG1FAFVXyH4ZLKdz3EvcS4kkmpJpU1y5lI7mGRm0xvmB3thxGgrUji1bpIr7k98tZp5R6iLY6uDqe1l43FbkGwtE87QZTm1pFRGD73e5XOibWG8YpRWN4dtppHSNITjEn87uTKctzFWMsbXjC5ocNjgCOorIJQgEV607j4TLv8JMclKEEl8bgdWEmrfUfUq9u2sk0EcdJWjG5wOAOBo0A8YnnXRAud/iVawbRFHXiRlxHO85dze9dwWXgY073Sw+xCWPdI6NhbKMRDeC4azqDvmoSyiV7y9rqOJqTUjMrO0Uw+5TFhu1zYxQ5kVoR8VXq5ShH0mrptLGyzD7FfvV8uPFIS4kcaukDJR751YL4AcAzQanpFNPwUX+QbtK600brYZM34htptcE+DZZ31aCtixjjwigW6zxYnNbtNFrp7Y8mPjMuDWkIVhZdMY1E9JW5tgjH6AlnrIewwtPLBV6IVq/Jx+bb1BIj5peA+XZTaoQNik7JcMzxWgYNrtPVpVzkkU4IwqW3MXA+2SPYxzWuYwPGLQTipQnV0qSsu5pgze4u5hwR81aNzA3q0NEUYNWPBa0hvBFHVBORdUCgO1LXXYjwdQ7lVtJkgeY7TGY3fzAgO5xtHOKhZTnIO2EH1aD3FWb8Qr5s01mEbSd+ZKBvb2OZI0EEHIihGjQSFW2N4IB2UPUu1LdBSNvR3SsTUvY2BZVWmzngjboPSDT4LapNAiL+g0P8AUfgoYuoOgqyXqKxO5s+pQt2zBpeS0O4oFRWlapLU1ttNdzO1M1Xnwydvnc6IbNHM6Ssj8NGAcENcK6dJPcoFsdPkM07td4zSNEb5HOa0gtBpRtMhTWt+56SJstJtfFJ0V/mWroYXV1/rPLMW6UW8wQwcTWlOvJSd15sz1EgK2267ophR7c9Thxh0FV+SwugIY7Np4jgKBx00Ox2lJfGYynUsIpqmmzJji0hwJDhoINCrFdm6tzeDOC8ctoAcOluh3qVae3nosC5w0io2j5LzVds4dhiLfsdPsd6Qy5RysceTWjuyc09XGZrawUIcHaDQDP1HUnMG6q1MyjkLW7HUkPSMXF9Sehq/3Ido01tj4R1i22yOGMySuDWgaSQK8w2k7FxG9bW60zyTuyL3VpsGho9Qolt1vfK7FK90jtrjXqGgepNjIuJaub+ng1KdFCv6nkWKKjgScqq02a2aGu16CNB5iNSqYOanHGjK7G16tCq603JZNPTKMIyaGt8TAzu5gG12kaU1WkT4syczma7SsqDUvU0rbBI8XqrHZbKX8mScXdnKzp+BTR1elPLncN+FTTI6VN0sQZxUvWiy1SIqhYhpiVQkQrMkYNtju2KLiMAO3SespyiqQlMtmaCdXTeEcE7ZZThYA5rncnFShPNUZ9KZ1W+7wwzwiSmAvo7FxeExzQDzEkBcSWVySu5Z901zwW2zOeC1zmsc6OVhBOQrhJHGaaZg9OS5jdchczPOmvmpVXC9NyE9lD5LulcxpDscVamlKGlcnClcjnzql2J7RBVmVB66/wC0V9WFDh5NLQP1Mdw5Fw5/eKrYRUtHKexpplk57Wmh6CoaWKaMl4diB0/5CcWe82uydwTp9YzBB1I3cYNCVmU0+C6X9+GkrcX5STGwjNj3APHQeK7pyKpLLqnssj2zQurkCMJypX1HTqK6Ncf4iRNY1tsdnoEzG1a7+tgza7aRkm9rvqCeZ74pmOBcaUdQ0yAyOa5rj1nstMHUysr4fJz6YRHMse081B7ytMrIsJo1xdqJLdPqK6K5xWFBsHUE3HRRj2kxJXfwRO5m2b5FQmpYcPPSmSlZ4WyNLHioOn4EbClH+/6Frc19ah4A2Fte+tU5JJrDKm+cohZbmlaDR2+bKUDgBoq0ijj6woC1B9KucXNBoci3Cdj2fpPWugAqo3y4mO0nbOB1YfksnW6GlQcorBo/D9TKNiWMkE6QagtbnVSJQF5o9c3kxolAWSSqDnCMi1uGuLhYiMNDo210KSvgYImgGoeBT4hRD3gLXvhcAXEmgoKmtBzbFoaPT9SWX7CGr1nSg4x9wKNCE8sV1yy5tblyjkP8rcbSPPDUTHWpa4XtLnV2Uz0E7M8ipOxbnY25ycM7NDfmVLCMAYaCmygp1KiyeYtImMsPIx3gaqt6NHUirhqB6Mj1H5pw6xj9JLejMdk5dVFqMbxpAcNrcj2T8Ck+m0OK+LNP5ocl/Z/yhNd+f5t/ZKFd0w6i8k6iqj/DEex3XH+9J4Xj2O64/wB6569fkX6E/BILFwBFCKg6imHhiPY7rj/ejwvHyXdcf71HXr8h0J+Cch3UTwNEJaJWljg0vc4PFBShdmHAA681U4rPgiLa1yqs72tokYMAOIOBqXRimR140wbapncFwY0HIuDmk06MS6jfVBYTNLSuNa9S5JcBYWeBjZ4pKUwysrlkWlwDqjoJTeG1gNAINQM+FH+9a7XacTHNaMyKZuj/AHLqd9TXccslCUWXDdR+G9MctmcBGKuMbnYXMy/S6hDhsrQ86rNn3LyAYTQCtaFxdn0NCd3TuwtUVnMEoEzC3C0ue0PYNgdXhDmI9aHbpjqg65Y/mrdPq6Uv1GsmBbVdn09hzY7kwUJmk6GOLG9WalwqxJujmpwYmN2Ve13/ALBObHfYArI57ydQbE1rejh1PrTa19Ge5RLS3PuieqsGxmtcZ6KNp7qqM/8AkEXJf/2/qLXFfcYNS6V3N/BDeoP+Kl66j9xz8rb4JHDLvpzcGgjCBgMbgRwsX6gRzKtXw7+FLz2kjqPfoU0N0MWx/wD2/qKt3lNvkZDQQTKX5ujGRrrxac0rqNRTODipdxnT1WQsUnHsRRcAsDONWfQs/wAk7YO2z9yX8q/YO2z9yyYaalfVM1p6y7/GODUZCdSC2rHZmozW38s/YO2z9yUWaQHIDts/cnILSwQpKzUTfJGQP4WaeIhu12LhUArqcw92JWexS2aMDDGSeUd7J735KNPqIVxw2U2VTb7Bueu2MsEjm1dU8bQKaKBT4ao03zHsd1x/vWMl9Mpk1xOzFGO/GpeohJ9yt0T8EmStUs7WCr3Bo5zRVu2XtaH5NDWDmewnrLlFSQyuNXZnaZGE+9TG2r3kCon4LFat0cbcmAvPZHWdKhbZfU0lRiwjY3LrOkpqbI/YO2z5pPyj9g7bPmrVdQvcnoT8GrG7aesoWz8o/YO2z5oXfzNPkOjZ4IlCRKsctMmCqmLTZGWdrcbccjhWlaBo56aTzJhdYG/MroxD3p9uor+Zd/S2nV86qpvM9o9XWo6eVvvlILvdDI7C+MNJBoWk0rTIEFRJCSpBTq7bNvkjW6tJOwDSepd4xyL7nZiI/bdQNlMn6xwqfyZj5n1KKs72tcC5ocNlSO8KzXc5+/uxACN4wgVGQAo0Ur/tVXrfZjHI5mwmnRqKrhJ5cWN6muKrhbBfw/uv9kteN1sdCJYm04NXNrXI6wo66GNdK1jmghxppI9ykHW90L4TpaYmhw2jE5b/AMgBPFNFnG9wP9J2FcqTisMvsrjbJWVrlY3L+/sNLDDE8TkspgaS2hOVDT5LQ2WGrGiIO4oc7E7MnTQd3qTQzOaXgGmKrTzitfgFhZP+Rv8AUFZt4E1bmUYpff8AJMXuIYZcIhBFAeM4HNRFtwb4cHF1a6DZXWpLdZ/1H/4b8VDIr7JhrXi6UV2TJexWJos7pnNxUIAboHOXU1JLOYZGvDmBrgxxbQmhIGggpLovQw5EYmO0j5J/aLuimYZLOaECpbo6Vw20/V+RmFUba06sZS5i+/3RouKzxyMkxsqWNLgakVoCVCyuBNQKcyndzPFn/wDrPuKgF1D6mUahLo1te6f/AKSdwQsklDHtBBrrIKLVLEyRzRC0hriOM7UelZbmP+ob0H3LZM+AWh2Nr/8AkzzbTT0KM+t/YsUV8tB8J7mNrQ6LfGljRhLRVtSaO1iqfX2yKGQNEQILQ7NztpHwUS6m+EjRiNOipU5uldGJRjDicA4pAFKnaEP6kFaT085cZyufyRVokidG1zWBrg6hGImraVGno71IWiGJtmZLvQJcaEYnAa/koy8nMxN3vJuBumla0zrTWpifB+SixkgYtQB2qJexNGJK3OOI/wBjSSwRyWczRgtLOM0mooNYKhSpia82NhMMQNHcZzqVI2ABQzlZBP3F9VKtuOzws/cKoqkQuxQWqEiEACEIQBnG6hqpy0WqK0taZH73I0UqQS1w9WhQKWq5cU+S6u+UE490+6JExxR5l4kOoNrTpcdnQtlncxsD+GBI/KmeTa1I0aTQKKxIxI2kK3HZG6zuo5prShGexS9/SQylr2SDFQB2RFefQoKqMShxy8nUL3Gt1+z/AKJO9XMIjwvDi1gaaV0gk6+lbbivTenYX8QnsnUVDVTmwWZ0srIm0xSPbGK6MT3BorzVKHFNYZMdRONnUjwzVMaknnPvW2wgY2lzgACDU9Kssm5BjmuMNqa/A/A9z43RMYGtmMjnHMkDehTCCTjGQOS1HcJbAHOpHhaC4nHlhbvmJwNMwBHU7BJHylOMrBTGeJbiO3RzMkkD2PDhhApmDl0qHVitm5K0RzsgJY57xKW727EC6DGJI9FcYLCKUoSQn7NwcrS4Tva0gEgxkPBAinkB1VBMNARXXsFSKwsHVtjtm5vuyCs+9OgwOdheHEg0JFKCtVuu+dlnDn4w5xaQGtqRU6ydQUidxM75rSyEhzbO/BifwMbsLnBopUBxDXaSBz5hJbNxUsMD55ZY2tbG2Rn/ACHfCXhjmCrQQ4VGZGE1FCo2ncdQ4tNLlcZGdxWiONsmN4Be0tGk6RryTOKyRV4U7KdDieqilYdxdodE2UPh4TA9rN8OM1iM7WYcPHLGuIFacHTmKst0O5yexCPfsI3wGga6uFzaYmOy0jE3MVB1E0QoY5OnqXKMYtL0mywWmJtpMmINYBhbkakAUB0a02tcMb5HOEzKOcT+rX6lF4kYkbOckPUNwUGljOfySloMVY2MeKNFXOoc3HVorQBO77fFNIHNmaKNAzDtRJ2KAxIxI2c5J+ZexwwsNp/glHtiZEQ14c9xAyBo1oNSakdCdWyeI2VkQkGJprr59BpzqBxIxI2AtS4ppJcrAFIhC7FhEIQgAQhCABC7j5PfpL2X7yPJ79Jey/eQBw5C7j5PfpL2X7yPJ79Jey/eQBw5C7j5PfpL2X7yTyfPSXsv3kAcPQu4+T36S9l+8jye/SXsv3kAcOWcTy0ggkEEEEZEEaCCNBXbvJ79Jey/eR5PfpL2X7yAOWv3XWwuDjOSR/IyhyeDVuGhrvj61GZcSapvJujtTq1neaiVprTNs9N9GjQ7C3LmC615PnpL2X7yPJ89Jey/eUAclO6K076ybfnb5G972OFAWulcXvIy1ucT60ke6C0taGiZ1GsEYGRoxola1oqNAE0vbK635PnpL2X7yPJ89Jey/eUgclZuitAMp30kzHFJVrXVdQjEARRrqE5ihzWy1bqbVIC2SYua5jmOBYzCQ8tc4kAcYlrTi01zqureT56S9l+8jyfPSXsv3kAcki3Q2loaGzOGHDhyblhidC3V5txb61heF+TTNwyODsqVLGBxzBqXBtSchUk1K695PnpL2X7yPJ89Jey/eQBw8pF3Hye/SXsv3keT36S9l+8gDhyF3Hye/SXsv3keT36S9l+8gDhyF3Hye/SXsv3keT36S9l+8gDhyF3Hye/SXsv3keT36S9l+8gDhyF3Hye/SXsv3keT36S9l+8gDhyF3Hye/SXsv3kIA7ihCEACEIQAIQhAAhCEACEIQAIQhAAhCEACEIQAIQhAAhCEACEIQAIQhAAhCEACEIQAIQhAH//Z">
            <a:hlinkClick r:id="rId4"/>
            <a:extLst>
              <a:ext uri="{FF2B5EF4-FFF2-40B4-BE49-F238E27FC236}">
                <a16:creationId xmlns:a16="http://schemas.microsoft.com/office/drawing/2014/main" id="{5198C93F-9570-4965-B7AA-3CCA2E043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00" y="-1462088"/>
            <a:ext cx="30480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37894" name="AutoShape 8" descr="data:image/jpeg;base64,/9j/4AAQSkZJRgABAQAAAQABAAD/2wCEAAkGBxISEBUSEhIWFRUWFRcVFxgVFRYVFhUVFRUWFhcYFRUaHSggGBolHRUVITEhJSkrLi4uFx8zODMtNygtLisBCgoKDg0OGxAQGy0lICUtKy0rLS0tLS0tLS0tLS0tLS0rLS0tLS0tLS0tLS0tLS0tLS0tLS0tLS0tLS0tLS04Lf/AABEIAOEA4QMBIgACEQEDEQH/xAAcAAABBAMBAAAAAAAAAAAAAAAAAQQFBgIDBwj/xABHEAABAwEEAwoMBAYBBAMAAAABAAIDEQQFEiExQVEGEyIyUmFxkZKhFRcYU2WBpLHB0dPjBxRC0iNicpPh8DM0o7LCFnOC/8QAGgEAAgMBAQAAAAAAAAAAAAAAAAQBAwUCBv/EAC4RAAICAQMDAgUEAgMAAAAAAAABAgMRBBIhEzFRIkEFFDJxkSNSYcFC0TOhsf/aAAwDAQACEQMRAD8Am/H1dvmLX2Ifqo8fV2+YtfYh+quAeC5eQe5J4Ll5B7kZR1sl4PQHj6u3zFr7EP1UePq7fMWvsQ/VXn/wZLyD3I8GS8g9yMonZLwegPH1dvmLX2Ifqo8fN2+Ytf8Abh+qvP8A4Ml5B7kvguXkFGUGyXg7/wCPm7fMWv8Atw/VR4+bt8xa/wC3D9VcA8Fy8g9yTwXLyD3IyiNkvB6A8fN2+Ytf9uH6qPH1dvmLX2Ifqrz/AODJeQe5HgyXkHuRlE7JeD0B4+rt8xa+xD9VHj6u3zFr7EP1V5/8GS8g9yXwZLyD3KSNkvB3/wAfV2+YtfYh+qjx9Xb5i19iH6q4B4Ml5B7keC5eQe5QGyXg7/4+rt8xa+xD9VHj6u3zFr7EP1VwDwXLyD3JPBkvIPcgNkvB6A8fV2+YtfYh+qjx9Xb5i19iH6q4B4Ll5B7kngyXkHuRlE7JeD0B4+rt8xa+xD9VHj6u3zFr7EP1V5/8GS8g93zR4Ml5B7kZQbJeD0B4+rt8xa+xD9VHj6u3zFr7EP1V5/8ABkvIPcjwZLyD3IDZLwegPH1dvmLX2Ifqo8fV2+Ytf9uH6q4ALrl5B7keC5eQe5HAbJeDv/j6u3zFr7EP1UePq7fMWvsQ/VXn/wAGS8g9yPBkvIPcgjZLwegPH1dvmLX2Ifqo8fV2+YtfYh+qvP8A4Ml5B7kvgyXkHuQGyXg7/wCPq7fMWvsQ/VQuAeDJeQe5CA2S8DOqMSRCk5yLiRVIhAZFxIqkSIDJliRVIhAZFxLZCeEOlallEcwu6/qQPsSuAbB1ILBsHUsgkK9EoRx2EtzMcA2DqRgGwdSyQAocYr2QZYjYqmgAJOjJT1gupjRVzQSdoBA9S23bYQxtSOEdPNzBPgFmai1SeEh6mtpZZo/Jx+bZ2B8koskfm2dlvyW6iVK4ReMprNHjYN6YQHY3DCBVrdXWdHMs90cUUjAYogzBmTga0u5qDUFtszC+R2FpJ4oA2N0muoVK22iBzase0tqNehw0GhGlLzUHPvya+n09O1ZfqKvapGPIIY0UGdGgZ61o3sbB1JSzC5zTqJWS9BRGLrTSPM6hShY0/JNXWI3soY2Ym6eA3PYU8dYoyKb2zshQFhtGB4OrQehWZpqKpDUVbJ5SGaLN0eSvXhdODhNALegVCj97GwdSuRCgb2sOA4m8U6eY/JMaa6MvTJIqura5RF72Ng6kYG8kdSzokKe2R8C2WJgbsHUELJCNkfAZfkg0IQvMjgIQhBAIQhBIJEqEACVmlIlapj3QEuClSM0JSvSp+lCL7iJ7dMGKSupufyTNWC54MMYOs5/JL6mzbAuohmQ/CEJQsg0DCWUNFXGgUZNfIB4LSek0Ti9LOxzauOEjQSe6ihbBFjlaNVan1J2uqHTcmUw3TujBeS03ROYSHUxVbRwrTOuKoPSU4t9sMpHBwtbWgqCSTrOzoWqyWZ0jsLaZCria0FdA21W62WJ8dCaOaTSoqKHYQVjN1dX+T1EY6eNq/cVK+osM1eV8U2UzuggqwO2ZdahWmoqtzQWcOJ574zTsu3eQTmz2yRmQdlsOa0IT8oqXcyIya7Emy+na2g9BonHhSJ4o4EA7RVQaRUPTwzlFqvl7my0MDXUa4OGojYtRWQjNK0NNv+Vir49itglQhBBBlCCheZHgQhCCAQhCABCEIAEBIlCldySXhPBHQsisLPxR0LMr0cH6UJS7myzMxPa3aVamtooG5I6yE7B71YAs7VyzLA7p44jkEEZIosZmupwTn7+bmSeccjGMkBeNkkacTiXDlfA7FuuFgxOdUcke8p8aO0jENYfU5jUW6AuiXXBZbNZIRMIWAtBJkDBic7M6dOZQviDtjswdVRWltVr5Kld1r3snLE12ZppBGVRtW28bfvgDWggVBJdSppoAA0BXZtz2KVocIYnNOYcwAA9Bam8+5OympGOOmktkyHbqEp0Yb9+OR2Ou07s6ji8lAtcWKNw5u8ZqpsyJH+5rrDtyGIEw2lkg/mAPW6M07lzu/wC47RZpnNkjyGdWHEC0moNafBO6e+NVmX2D4nbVqq/0+5GpVjHIDoKyqt2M4yWUzzUotPkRIt8Fnc80a2vwT2K5nHS4DvVc7YR4bOo1yl2Hlle2WEtyrShHPtUARQ0Kn7NdeA4hI6vNQD1qLvOz4JDnWudVRp5xcmky66L2rIzSoQnRbggihZSDMrFeYfDHwQhCgAQhCABCEIARKEIUgStlPBC2labHxAtxXoavoQlLuybuKKjCdp9ykLRIWsLgK0zotN1MpE3oqt9oc0NOI0FDpWZL1WmhH0wGkF7RnTVvTo607c8ltWZ9GfUqqQn10Wd0kmFshZwSagV0cyYu0kXHh4Kar5N4J66IA+ZoPEridtLWAvfiOo0bRUvdBfMlrndNIdJ4LdTGfpaBqoFf9yVxyC2fxHhzXxSAkVqSWhubTro45qv2v8OLcyRwwsMQz34yNbGGcp1TiHRSqx+gqW1nIzZN2NLBZPwYmeY52GuAOaRsDiM6dQVU3f7p5LXaHsDiII3FrGDIHCaFzuUSRVdB3DWiw2eMWWOUmRxJc9zCwSvOXBJ1bAaLj97WN0M8sTwQ5j3NIPMflRGUyuVcoP1LAl13nLZ5GywvLHtNQRoPMRrHMusX1eAtVnstqGW+NLCBqcMyPUQ5ccAXWLPYHRXRZGvHCMpeBrAkZI6lOjNU6hZrZZp3ixEBaLDFLUuABH6xwTz11KAtPAfhY/fRtApTpOtWO1ujAcJHtAcKUPv6VWLORmBmATQ00hX/AAlTc+Wy34htUeET+591Q4c4UvRViw2sxurSoORVignD24mnJaWqqkpZ9hXTzTjg2lRN/M4LXbDTrUsU1vGPFE4c1er/AEqqiW2xHdyzBlaokRVC2d6MvaQ0/GPSVrQSheak8vJoAhIhQAJUiEAKhCEACEIQBJWLipwU1sPF9acr0FEv0kKSXqLXZBRjege5Q97wua6pJIOiurmUu0Eso00NMjzqr221OxUcau0Z6kpRhScmM2cxSRk1zcTcVQ2tHFtKgc1VdLrsELAHx8Ko4xNSQe4alRLNA+V4Y3MnqHP0LoF12JsMYYM9ZO1x0ldWWOTGKKtizgzui1ym8WRseGAGhqBw2kAuHSdAVq3YXHNbI2RxzNjAcS4OxcLRh0bKaOdc/v8AicZWcLAKDC6hIaQSTWnq6Fute6aWCIPhvMTA0/h4RvjeYh7TkKaarHtzueRu6tboyTS4NV4bjbc2URtY9+gNew1j5nF2RaRpoRXJXDdXuQslojbJaZRBKxgBlq0Y8IA4bTxukZqvzXzaXQ76+9YQ0sc4NbMwPNBXBgYwHFqptVQsN+xvtLDag4x1/iEEukpTlHPTTQqo59kc29OWHOX4LBdFzXTBMHSzTWjCagCHBFlrIJxOHRkpz8VbcySxWd0LwWumJBaaZCNwpzadCpe7K+7LNgjscZZGxznYiKF1WtGsl36Sc9qV7Xvs9nidWjrTl62NDqc+YTOn/wCRKXKF7IwcXKGeCMZEBqqdpzKzAUrelySRVc2r49oHCb/UPiO5RXQvQV7MelGdYpp+oKLbZbS6N1W+saitSzgixODagV26F1NJrk4jlPgslktbZBVp6RrC3EVqNqa2G72x51q7b8gngWLPG/0mlHLjyQH5BCmt6Qr+oyvpnN0IQs0gAFsZA46isArxdR/gM/p+Kvoq6jwX0U9R4yUh0ZGlYq33vdrXNLmijhppr/yqq6E1oBVTdQ4diLaXB4NSE4lsb26WkdIotGEqlwkvYqaa7iIWYiOxZizldKmb7I5yi2/h/cMVqE2+4qNw0wuwmuvpV1k3CWQuBGNoxYiA7IilMA2CufrTX8JLlkNlklbTOQjPPFgAyaBnr1q42JkkjixsZDm8fEQ0MOppPK5gsDXz10LsVt4H6VS4eopF+XCbNAZBNUAUo4Zl5dRobQ5ZbdioRsm+OpWlMyf91roG7+8gWRxAhpJc8h+Jpy4LdXOSNqr1hskYjzIJ0kg6PXzLW0F1vy2LH6mX1aSNtuX9KIeOB8LqseQaaW1CkLDfM+/MY5+IOIBqBo6VGS2slx155fBWjc5uPnkaLQ/+G4OaY2PFMbdZOtuWhacMqC3dzm+VUeIErLE17cLhUHrB2g6lEwXWbPIZIo45agtIkbmAdmYFVPWy6rY1zcETHNqMZEgxUrnhaaZrB4LThcC07HAg+qun1LmVcZlcLYvh8nOb1up2+ucGYA41Dc+DXUKjMK233NYJLGLPZ4nBzWjCRGBSQEVcSczUYq+rYpnGK4a56aVzptos2qv5b+Q2V57FNuHcxicC9zYxXN0gdl/SwAuceoK13vdkJfZGWdxMUAe5znNIL5HEUyIFSeoUTkJGyAk0IJGmhBI6VZXQoPOQniWEuEarVbGRNxPcGjvPQNJVJva2RSy1ijwD9R0YuctGQKXdW4/mn9Df/EKKgfQ0Og6E5VxIW1PMOw5SFKhP9zKJO7b0pRjzlqOzpU2CqeVI3ZeODguPB1fy/wCEhfpf8ojdN+OJE/VCbfno+W3rSpTpz8DO+Pk50lDSpBsLdiyDQrFoH7sUdyGAidsVsuCWsQbrbkfeFBFOrrnwSjY7I/BXV6dVPKGNJqNtiLMomwWTDM48nR61KVWo5P6W97T8irJLJtSgm02bXxhwo4VHOq5et272cTeL7uYqyBJNGHNLToKJRyc3Uxsjgp7X16VkGOOpbpWGN5HqWRmNFnajV2wltihOjQ0tNzZ038OZXssJbG8sq52L9Ra7Krm8iuStV3zPhJLCHYqFwfU1dysVa+/QuHXfeM0Lt8idh05HiuqKUc3WFeLFu8gZA1oheHtbTCAAytNtdFVian4f8Qc1ZDLz/wBEu3TpuPsRH4jTyOtznyEEua0CgoAG1FAFVXyH4ZLKdz3EvcS4kkmpJpU1y5lI7mGRm0xvmB3thxGgrUji1bpIr7k98tZp5R6iLY6uDqe1l43FbkGwtE87QZTm1pFRGD73e5XOibWG8YpRWN4dtppHSNITjEn87uTKctzFWMsbXjC5ocNjgCOorIJQgEV607j4TLv8JMclKEEl8bgdWEmrfUfUq9u2sk0EcdJWjG5wOAOBo0A8YnnXRAud/iVawbRFHXiRlxHO85dze9dwWXgY073Sw+xCWPdI6NhbKMRDeC4azqDvmoSyiV7y9rqOJqTUjMrO0Uw+5TFhu1zYxQ5kVoR8VXq5ShH0mrptLGyzD7FfvV8uPFIS4kcaukDJR751YL4AcAzQanpFNPwUX+QbtK600brYZM34htptcE+DZZ31aCtixjjwigW6zxYnNbtNFrp7Y8mPjMuDWkIVhZdMY1E9JW5tgjH6AlnrIewwtPLBV6IVq/Jx+bb1BIj5peA+XZTaoQNik7JcMzxWgYNrtPVpVzkkU4IwqW3MXA+2SPYxzWuYwPGLQTipQnV0qSsu5pgze4u5hwR81aNzA3q0NEUYNWPBa0hvBFHVBORdUCgO1LXXYjwdQ7lVtJkgeY7TGY3fzAgO5xtHOKhZTnIO2EH1aD3FWb8Qr5s01mEbSd+ZKBvb2OZI0EEHIihGjQSFW2N4IB2UPUu1LdBSNvR3SsTUvY2BZVWmzngjboPSDT4LapNAiL+g0P8AUfgoYuoOgqyXqKxO5s+pQt2zBpeS0O4oFRWlapLU1ttNdzO1M1Xnwydvnc6IbNHM6Ssj8NGAcENcK6dJPcoFsdPkM07td4zSNEb5HOa0gtBpRtMhTWt+56SJstJtfFJ0V/mWroYXV1/rPLMW6UW8wQwcTWlOvJSd15sz1EgK2267ophR7c9Thxh0FV+SwugIY7Np4jgKBx00Ox2lJfGYynUsIpqmmzJji0hwJDhoINCrFdm6tzeDOC8ctoAcOluh3qVae3nosC5w0io2j5LzVds4dhiLfsdPsd6Qy5RysceTWjuyc09XGZrawUIcHaDQDP1HUnMG6q1MyjkLW7HUkPSMXF9Sehq/3Ido01tj4R1i22yOGMySuDWgaSQK8w2k7FxG9bW60zyTuyL3VpsGho9Qolt1vfK7FK90jtrjXqGgepNjIuJaub+ng1KdFCv6nkWKKjgScqq02a2aGu16CNB5iNSqYOanHGjK7G16tCq603JZNPTKMIyaGt8TAzu5gG12kaU1WkT4syczma7SsqDUvU0rbBI8XqrHZbKX8mScXdnKzp+BTR1elPLncN+FTTI6VN0sQZxUvWiy1SIqhYhpiVQkQrMkYNtju2KLiMAO3SespyiqQlMtmaCdXTeEcE7ZZThYA5rncnFShPNUZ9KZ1W+7wwzwiSmAvo7FxeExzQDzEkBcSWVySu5Z901zwW2zOeC1zmsc6OVhBOQrhJHGaaZg9OS5jdchczPOmvmpVXC9NyE9lD5LulcxpDscVamlKGlcnClcjnzql2J7RBVmVB66/wC0V9WFDh5NLQP1Mdw5Fw5/eKrYRUtHKexpplk57Wmh6CoaWKaMl4diB0/5CcWe82uydwTp9YzBB1I3cYNCVmU0+C6X9+GkrcX5STGwjNj3APHQeK7pyKpLLqnssj2zQurkCMJypX1HTqK6Ncf4iRNY1tsdnoEzG1a7+tgza7aRkm9rvqCeZ74pmOBcaUdQ0yAyOa5rj1nstMHUysr4fJz6YRHMse081B7ytMrIsJo1xdqJLdPqK6K5xWFBsHUE3HRRj2kxJXfwRO5m2b5FQmpYcPPSmSlZ4WyNLHioOn4EbClH+/6Frc19ah4A2Fte+tU5JJrDKm+cohZbmlaDR2+bKUDgBoq0ijj6woC1B9KucXNBoci3Cdj2fpPWugAqo3y4mO0nbOB1YfksnW6GlQcorBo/D9TKNiWMkE6QagtbnVSJQF5o9c3kxolAWSSqDnCMi1uGuLhYiMNDo210KSvgYImgGoeBT4hRD3gLXvhcAXEmgoKmtBzbFoaPT9SWX7CGr1nSg4x9wKNCE8sV1yy5tblyjkP8rcbSPPDUTHWpa4XtLnV2Uz0E7M8ipOxbnY25ycM7NDfmVLCMAYaCmygp1KiyeYtImMsPIx3gaqt6NHUirhqB6Mj1H5pw6xj9JLejMdk5dVFqMbxpAcNrcj2T8Ck+m0OK+LNP5ocl/Z/yhNd+f5t/ZKFd0w6i8k6iqj/DEex3XH+9J4Xj2O64/wB6569fkX6E/BILFwBFCKg6imHhiPY7rj/ejwvHyXdcf71HXr8h0J+Cch3UTwNEJaJWljg0vc4PFBShdmHAA681U4rPgiLa1yqs72tokYMAOIOBqXRimR140wbapncFwY0HIuDmk06MS6jfVBYTNLSuNa9S5JcBYWeBjZ4pKUwysrlkWlwDqjoJTeG1gNAINQM+FH+9a7XacTHNaMyKZuj/AHLqd9TXccslCUWXDdR+G9MctmcBGKuMbnYXMy/S6hDhsrQ86rNn3LyAYTQCtaFxdn0NCd3TuwtUVnMEoEzC3C0ue0PYNgdXhDmI9aHbpjqg65Y/mrdPq6Uv1GsmBbVdn09hzY7kwUJmk6GOLG9WalwqxJujmpwYmN2Ve13/ALBObHfYArI57ydQbE1rejh1PrTa19Ge5RLS3PuieqsGxmtcZ6KNp7qqM/8AkEXJf/2/qLXFfcYNS6V3N/BDeoP+Kl66j9xz8rb4JHDLvpzcGgjCBgMbgRwsX6gRzKtXw7+FLz2kjqPfoU0N0MWx/wD2/qKt3lNvkZDQQTKX5ujGRrrxac0rqNRTODipdxnT1WQsUnHsRRcAsDONWfQs/wAk7YO2z9yX8q/YO2z9yyYaalfVM1p6y7/GODUZCdSC2rHZmozW38s/YO2z9yUWaQHIDts/cnILSwQpKzUTfJGQP4WaeIhu12LhUArqcw92JWexS2aMDDGSeUd7J735KNPqIVxw2U2VTb7Bueu2MsEjm1dU8bQKaKBT4ao03zHsd1x/vWMl9Mpk1xOzFGO/GpeohJ9yt0T8EmStUs7WCr3Bo5zRVu2XtaH5NDWDmewnrLlFSQyuNXZnaZGE+9TG2r3kCon4LFat0cbcmAvPZHWdKhbZfU0lRiwjY3LrOkpqbI/YO2z5pPyj9g7bPmrVdQvcnoT8GrG7aesoWz8o/YO2z5oXfzNPkOjZ4IlCRKsctMmCqmLTZGWdrcbccjhWlaBo56aTzJhdYG/MroxD3p9uor+Zd/S2nV86qpvM9o9XWo6eVvvlILvdDI7C+MNJBoWk0rTIEFRJCSpBTq7bNvkjW6tJOwDSepd4xyL7nZiI/bdQNlMn6xwqfyZj5n1KKs72tcC5ocNlSO8KzXc5+/uxACN4wgVGQAo0Ur/tVXrfZjHI5mwmnRqKrhJ5cWN6muKrhbBfw/uv9kteN1sdCJYm04NXNrXI6wo66GNdK1jmghxppI9ykHW90L4TpaYmhw2jE5b/AMgBPFNFnG9wP9J2FcqTisMvsrjbJWVrlY3L+/sNLDDE8TkspgaS2hOVDT5LQ2WGrGiIO4oc7E7MnTQd3qTQzOaXgGmKrTzitfgFhZP+Rv8AUFZt4E1bmUYpff8AJMXuIYZcIhBFAeM4HNRFtwb4cHF1a6DZXWpLdZ/1H/4b8VDIr7JhrXi6UV2TJexWJos7pnNxUIAboHOXU1JLOYZGvDmBrgxxbQmhIGggpLovQw5EYmO0j5J/aLuimYZLOaECpbo6Vw20/V+RmFUba06sZS5i+/3RouKzxyMkxsqWNLgakVoCVCyuBNQKcyndzPFn/wDrPuKgF1D6mUahLo1te6f/AKSdwQsklDHtBBrrIKLVLEyRzRC0hriOM7UelZbmP+ob0H3LZM+AWh2Nr/8AkzzbTT0KM+t/YsUV8tB8J7mNrQ6LfGljRhLRVtSaO1iqfX2yKGQNEQILQ7NztpHwUS6m+EjRiNOipU5uldGJRjDicA4pAFKnaEP6kFaT085cZyufyRVokidG1zWBrg6hGImraVGno71IWiGJtmZLvQJcaEYnAa/koy8nMxN3vJuBumla0zrTWpifB+SixkgYtQB2qJexNGJK3OOI/wBjSSwRyWczRgtLOM0mooNYKhSpia82NhMMQNHcZzqVI2ABQzlZBP3F9VKtuOzws/cKoqkQuxQWqEiEACEIQBnG6hqpy0WqK0taZH73I0UqQS1w9WhQKWq5cU+S6u+UE490+6JExxR5l4kOoNrTpcdnQtlncxsD+GBI/KmeTa1I0aTQKKxIxI2kK3HZG6zuo5prShGexS9/SQylr2SDFQB2RFefQoKqMShxy8nUL3Gt1+z/AKJO9XMIjwvDi1gaaV0gk6+lbbivTenYX8QnsnUVDVTmwWZ0srIm0xSPbGK6MT3BorzVKHFNYZMdRONnUjwzVMaknnPvW2wgY2lzgACDU9Kssm5BjmuMNqa/A/A9z43RMYGtmMjnHMkDehTCCTjGQOS1HcJbAHOpHhaC4nHlhbvmJwNMwBHU7BJHylOMrBTGeJbiO3RzMkkD2PDhhApmDl0qHVitm5K0RzsgJY57xKW727EC6DGJI9FcYLCKUoSQn7NwcrS4Tva0gEgxkPBAinkB1VBMNARXXsFSKwsHVtjtm5vuyCs+9OgwOdheHEg0JFKCtVuu+dlnDn4w5xaQGtqRU6ydQUidxM75rSyEhzbO/BifwMbsLnBopUBxDXaSBz5hJbNxUsMD55ZY2tbG2Rn/ACHfCXhjmCrQQ4VGZGE1FCo2ncdQ4tNLlcZGdxWiONsmN4Be0tGk6RryTOKyRV4U7KdDieqilYdxdodE2UPh4TA9rN8OM1iM7WYcPHLGuIFacHTmKst0O5yexCPfsI3wGga6uFzaYmOy0jE3MVB1E0QoY5OnqXKMYtL0mywWmJtpMmINYBhbkakAUB0a02tcMb5HOEzKOcT+rX6lF4kYkbOckPUNwUGljOfySloMVY2MeKNFXOoc3HVorQBO77fFNIHNmaKNAzDtRJ2KAxIxI2c5J+ZexwwsNp/glHtiZEQ14c9xAyBo1oNSakdCdWyeI2VkQkGJprr59BpzqBxIxI2AtS4ppJcrAFIhC7FhEIQgAQhCABC7j5PfpL2X7yPJ79Jey/eQBw5C7j5PfpL2X7yPJ79Jey/eQBw5C7j5PfpL2X7yTyfPSXsv3kAcPQu4+T36S9l+8jye/SXsv3kAcOWcTy0ggkEEEEZEEaCCNBXbvJ79Jey/eR5PfpL2X7yAOWv3XWwuDjOSR/IyhyeDVuGhrvj61GZcSapvJujtTq1neaiVprTNs9N9GjQ7C3LmC615PnpL2X7yPJ89Jey/eUAclO6K076ybfnb5G972OFAWulcXvIy1ucT60ke6C0taGiZ1GsEYGRoxola1oqNAE0vbK635PnpL2X7yPJ89Jey/eUgclZuitAMp30kzHFJVrXVdQjEARRrqE5ihzWy1bqbVIC2SYua5jmOBYzCQ8tc4kAcYlrTi01zqureT56S9l+8jyfPSXsv3kAcki3Q2loaGzOGHDhyblhidC3V5txb61heF+TTNwyODsqVLGBxzBqXBtSchUk1K695PnpL2X7yPJ89Jey/eQBw8pF3Hye/SXsv3keT36S9l+8gDhyF3Hye/SXsv3keT36S9l+8gDhyF3Hye/SXsv3keT36S9l+8gDhyF3Hye/SXsv3keT36S9l+8gDhyF3Hye/SXsv3keT36S9l+8gDhyF3Hye/SXsv3kIA7ihCEACEIQAIQhAAhCEACEIQAIQhAAhCEACEIQAIQhAAhCEACEIQAIQhAAhCEACEIQAIQhAH//Z">
            <a:hlinkClick r:id="rId4"/>
            <a:extLst>
              <a:ext uri="{FF2B5EF4-FFF2-40B4-BE49-F238E27FC236}">
                <a16:creationId xmlns:a16="http://schemas.microsoft.com/office/drawing/2014/main" id="{CA3D36EB-E518-449B-BCEA-973F250ED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00" y="-1462088"/>
            <a:ext cx="30480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37895" name="Picture 10" descr="https://c1.staticflickr.com/9/8007/7675401968_da3bab76aa_z.jpg">
            <a:extLst>
              <a:ext uri="{FF2B5EF4-FFF2-40B4-BE49-F238E27FC236}">
                <a16:creationId xmlns:a16="http://schemas.microsoft.com/office/drawing/2014/main" id="{F0F5653B-9001-4710-9AE8-458E378F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dn.psychologytoday.com/sites/default/files/styles/article-inline-half/public/blogs/84335/2013/12/140000-140554.jpg?itok=2LeC3JZ8">
            <a:hlinkClick r:id="rId2"/>
            <a:extLst>
              <a:ext uri="{FF2B5EF4-FFF2-40B4-BE49-F238E27FC236}">
                <a16:creationId xmlns:a16="http://schemas.microsoft.com/office/drawing/2014/main" id="{21B0F38D-E7BE-4CFC-86F9-EC10EBA19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89313"/>
            <a:ext cx="35512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B22D38F-5AA3-4AD6-9CB9-80C53E98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38916" name="Ograda vsebine 2">
            <a:extLst>
              <a:ext uri="{FF2B5EF4-FFF2-40B4-BE49-F238E27FC236}">
                <a16:creationId xmlns:a16="http://schemas.microsoft.com/office/drawing/2014/main" id="{00D65C02-FA76-428A-8145-56638BC7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Najpogostejši vzrok nespečnosti: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Zaskrbljenost zaradi neke težave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Nekatera bolezenska stanja (npr. apneja med spanjem ali sindrom nemirnih nog)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Dejavniki okolja (npr. Hrup in svetloba)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Kajenje in popivanje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Jeza in nezadovoljstvo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Depresija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4D8F77-9B23-4315-ACDD-C9330156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3B0688-3243-4B2C-8D66-7F37C5C1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44675"/>
            <a:ext cx="8115300" cy="48974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Vsiljene spremembe ritma spanja: nočno delo, potovanje z letalom preko več časovnih območij - </a:t>
            </a:r>
            <a:r>
              <a:rPr lang="sl-SI" sz="2600" dirty="0" err="1"/>
              <a:t>jet</a:t>
            </a:r>
            <a:r>
              <a:rPr lang="sl-SI" sz="2600" dirty="0"/>
              <a:t> </a:t>
            </a:r>
            <a:r>
              <a:rPr lang="sl-SI" sz="2600" dirty="0" err="1"/>
              <a:t>lag</a:t>
            </a:r>
            <a:r>
              <a:rPr lang="sl-SI" sz="2600" dirty="0"/>
              <a:t>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Telesne bolezni: </a:t>
            </a:r>
            <a:r>
              <a:rPr lang="sl-SI" sz="2600" dirty="0" err="1"/>
              <a:t>bolezni</a:t>
            </a:r>
            <a:r>
              <a:rPr lang="sl-SI" sz="2600" dirty="0"/>
              <a:t> dihal (zlasti astma), bolezni srca in ožilja (npr. srčno popuščanje), bolezni žlez z notranjim izločanjem, bolezni prebavil (npr. </a:t>
            </a:r>
            <a:r>
              <a:rPr lang="sl-SI" sz="2600" dirty="0" err="1"/>
              <a:t>refluksna</a:t>
            </a:r>
            <a:r>
              <a:rPr lang="sl-SI" sz="2600" dirty="0"/>
              <a:t> bolezen) in nevrološke bolezni.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Zdravila: stimulansi (npr. zdravila za hujšanje in amfetamini), nekateri antidepresivi, kortikosteroidi, diuretiki, </a:t>
            </a:r>
            <a:r>
              <a:rPr lang="sl-SI" sz="2600" dirty="0" err="1"/>
              <a:t>antiepileptična</a:t>
            </a:r>
            <a:r>
              <a:rPr lang="sl-SI" sz="2600" dirty="0"/>
              <a:t> zdravila, nekatera zdravila za zdravljenje povišanega krvnega tlaka.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Duševne motnje: tesnoba, depresija, psihotične motnje.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Stresne situacije: pomembni dogodki, težave na delovnem mestu, finančne težave.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Zloraba psihoaktivnih snovi: npr. zloraba poživil in nenadna odtegnitev alkohola ali uspaval.</a:t>
            </a:r>
            <a:br>
              <a:rPr lang="sl-SI" sz="2600" dirty="0"/>
            </a:br>
            <a:r>
              <a:rPr lang="sl-SI" sz="26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2600" dirty="0"/>
              <a:t>Razvade: pitje alkohola, kajenje, uživanje pijač, ki vsebujejo kofein (kava, čaj, nekatere brezalkoholne pijače).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56FA00-DD82-4878-BEFF-67A3DEF5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Zdravljene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C018F9-F5E4-4F15-897F-1B1D5ACA4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73238"/>
            <a:ext cx="8655050" cy="5084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 Vedenjske terapije: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stalna ura uspavanja in prebujanja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izogibanje fizičnim dejavnostim in vroči kopeli tik pred spanjem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fizična dejavnost v popoldanskih urah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srednja temperatura in vlažnost spalnega prostora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popolna tema med spanjem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izogibanje težkemu ali prelahkemu večernemu obroku, pitju alkoholnih in poživljajočih pijač zvečer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dovoljeno je le kratkotrajno spanje zgodaj popoldan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ob nočnem ali jutranjem prebujanju je treba zapustiti posteljo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postelja je namenjena le spanju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izogibanje hrupu v spalnem prostoru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čez dan se je treba udejstvovati na sončni svetlobi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tiho, sproščeno in ne presvetlo okolje zvečer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7BCF0-1417-4649-BD67-B63B0B27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Stres </a:t>
            </a:r>
          </a:p>
        </p:txBody>
      </p:sp>
      <p:sp>
        <p:nvSpPr>
          <p:cNvPr id="41987" name="Ograda vsebine 2">
            <a:extLst>
              <a:ext uri="{FF2B5EF4-FFF2-40B4-BE49-F238E27FC236}">
                <a16:creationId xmlns:a16="http://schemas.microsoft.com/office/drawing/2014/main" id="{546DEB44-0539-427D-A07E-2F876B94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Stres je v bistvu reakcija telesa na zahteve naše okolice, povzročajo pa ga dogodki ali stanja</a:t>
            </a:r>
          </a:p>
        </p:txBody>
      </p:sp>
      <p:pic>
        <p:nvPicPr>
          <p:cNvPr id="41988" name="Picture 4" descr="http://thumbs.dreamstime.com/z/work-stress-concept-small-people-shouting-megaphone-44098030.jpg">
            <a:hlinkClick r:id="rId2"/>
            <a:extLst>
              <a:ext uri="{FF2B5EF4-FFF2-40B4-BE49-F238E27FC236}">
                <a16:creationId xmlns:a16="http://schemas.microsoft.com/office/drawing/2014/main" id="{FBE5932A-FDEE-4FBF-AA23-06B464B5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4"/>
          <a:stretch>
            <a:fillRect/>
          </a:stretch>
        </p:blipFill>
        <p:spPr bwMode="auto">
          <a:xfrm>
            <a:off x="5148263" y="2924175"/>
            <a:ext cx="3949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www.healthaim.com/wp-content/uploads/2015/11/stress3.jpg">
            <a:hlinkClick r:id="rId4"/>
            <a:extLst>
              <a:ext uri="{FF2B5EF4-FFF2-40B4-BE49-F238E27FC236}">
                <a16:creationId xmlns:a16="http://schemas.microsoft.com/office/drawing/2014/main" id="{E4B0E1BB-ADF6-49BD-B840-A0B1AA12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55086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E4A8F-DF9D-47A7-88EE-352288BB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vzroki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D392C4-0899-46F2-BA3D-7A020C30D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3925"/>
            <a:ext cx="8115300" cy="42592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Vzroki za stres so: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hrana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stanovanje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zdravje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svoboda ali mobilnost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družben poraz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konflikti v razmerju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prevare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šola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smrti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poroke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razveze,…</a:t>
            </a:r>
          </a:p>
        </p:txBody>
      </p:sp>
      <p:pic>
        <p:nvPicPr>
          <p:cNvPr id="43012" name="Picture 2" descr="http://cdn1.medicalnewstoday.com/content/images/articles/145855-work-stress.jpg">
            <a:hlinkClick r:id="rId2"/>
            <a:extLst>
              <a:ext uri="{FF2B5EF4-FFF2-40B4-BE49-F238E27FC236}">
                <a16:creationId xmlns:a16="http://schemas.microsoft.com/office/drawing/2014/main" id="{039315F8-8A8D-4B9C-B0ED-87AA51A3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40735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custress.com/wp-content/uploads/2015/11/How-to-get-rid-of-stress-at-school.jpg">
            <a:hlinkClick r:id="rId4"/>
            <a:extLst>
              <a:ext uri="{FF2B5EF4-FFF2-40B4-BE49-F238E27FC236}">
                <a16:creationId xmlns:a16="http://schemas.microsoft.com/office/drawing/2014/main" id="{B4C9AA86-F58F-4F91-80AC-B5625CE2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44675"/>
            <a:ext cx="35734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herbexhealth.com/wp-content/uploads/2013/07/stress-assessment-wheel.png">
            <a:extLst>
              <a:ext uri="{FF2B5EF4-FFF2-40B4-BE49-F238E27FC236}">
                <a16:creationId xmlns:a16="http://schemas.microsoft.com/office/drawing/2014/main" id="{9965B352-6735-4FBF-BEBD-F20AD915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5052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2CD41D8-91B7-445B-B7A1-9413AAB8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</a:t>
            </a:r>
          </a:p>
        </p:txBody>
      </p:sp>
      <p:sp>
        <p:nvSpPr>
          <p:cNvPr id="44036" name="Ograda vsebine 2">
            <a:extLst>
              <a:ext uri="{FF2B5EF4-FFF2-40B4-BE49-F238E27FC236}">
                <a16:creationId xmlns:a16="http://schemas.microsoft.com/office/drawing/2014/main" id="{DA60176A-943B-41BA-8431-417F206A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Simptomi stresa so: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izločanje adrealina,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povečata se krvni tlak in mišična prekrvavitev,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pospeši se delovanje srca in dihanje,</a:t>
            </a:r>
          </a:p>
          <a:p>
            <a:pPr eaLnBrk="1" hangingPunct="1"/>
            <a:r>
              <a:rPr lang="sl-SI" altLang="sl-SI"/>
              <a:t>povečajo se: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budnost,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previdnost in pozornost,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nezmožnost koncentriranja,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/>
              <a:t>glavobol,…</a:t>
            </a:r>
          </a:p>
        </p:txBody>
      </p:sp>
      <p:sp>
        <p:nvSpPr>
          <p:cNvPr id="44037" name="AutoShape 2" descr="http://herbexhealth.com/wp-content/uploads/2013/07/stress-assessment-wheel.png">
            <a:extLst>
              <a:ext uri="{FF2B5EF4-FFF2-40B4-BE49-F238E27FC236}">
                <a16:creationId xmlns:a16="http://schemas.microsoft.com/office/drawing/2014/main" id="{6C9148BD-B77B-46AE-9275-B24B32095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0BBCBD1-D76F-49DE-915D-7D9371A80AB6}"/>
              </a:ext>
            </a:extLst>
          </p:cNvPr>
          <p:cNvSpPr/>
          <p:nvPr/>
        </p:nvSpPr>
        <p:spPr>
          <a:xfrm>
            <a:off x="7740650" y="5589588"/>
            <a:ext cx="792163" cy="142875"/>
          </a:xfrm>
          <a:prstGeom prst="rect">
            <a:avLst/>
          </a:prstGeom>
          <a:solidFill>
            <a:srgbClr val="D1E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037D7-54A5-40A6-9C6A-9822D87A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63588"/>
            <a:ext cx="8089900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zdravljenje</a:t>
            </a:r>
          </a:p>
        </p:txBody>
      </p:sp>
      <p:sp>
        <p:nvSpPr>
          <p:cNvPr id="45059" name="Ograda vsebine 2">
            <a:extLst>
              <a:ext uri="{FF2B5EF4-FFF2-40B4-BE49-F238E27FC236}">
                <a16:creationId xmlns:a16="http://schemas.microsoft.com/office/drawing/2014/main" id="{FAC69104-E6EF-4EC6-9792-4CA6D992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Zdravljenje stresa je odvisno v veliki meri od vrste simptomov,ki ste jih izukusili in kako hude so</a:t>
            </a:r>
          </a:p>
          <a:p>
            <a:pPr eaLnBrk="1" hangingPunct="1"/>
            <a:r>
              <a:rPr lang="sl-SI" altLang="sl-SI"/>
              <a:t>Obstajajo antidepresivna zdravila,ampak imajo dolg seznam možnih stranskih učinkov</a:t>
            </a:r>
          </a:p>
        </p:txBody>
      </p:sp>
      <p:pic>
        <p:nvPicPr>
          <p:cNvPr id="45060" name="Picture 2" descr="http://cdn.sheknows.com/articles/2012/05/antidepressant-medication.jpg">
            <a:hlinkClick r:id="rId2"/>
            <a:extLst>
              <a:ext uri="{FF2B5EF4-FFF2-40B4-BE49-F238E27FC236}">
                <a16:creationId xmlns:a16="http://schemas.microsoft.com/office/drawing/2014/main" id="{F658A8CB-2DC4-4AE2-997D-53869C90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7228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http://imgfave-herokuapp-com.global.ssl.fastly.net/image_cache/1349912890145025.jpg">
            <a:hlinkClick r:id="rId4"/>
            <a:extLst>
              <a:ext uri="{FF2B5EF4-FFF2-40B4-BE49-F238E27FC236}">
                <a16:creationId xmlns:a16="http://schemas.microsoft.com/office/drawing/2014/main" id="{5E997494-4B21-4E5E-A7E9-269A6476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 b="12595"/>
          <a:stretch>
            <a:fillRect/>
          </a:stretch>
        </p:blipFill>
        <p:spPr bwMode="auto">
          <a:xfrm>
            <a:off x="4500563" y="3644900"/>
            <a:ext cx="46434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6FF68-8F09-4B50-906B-95F24630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15888"/>
            <a:ext cx="7764462" cy="1327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Viri in 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7A369CD-6B97-46D7-AD64-A16FEB70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>
                <a:hlinkClick r:id="rId2"/>
              </a:rPr>
              <a:t>www.livescience.com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http://ritchiechirohealth.com/wpcontent/uploads/2014/09/headache.jpg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>
                <a:hlinkClick r:id="rId4"/>
              </a:rPr>
              <a:t>www.coloradoactivehealth.com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>
                <a:hlinkClick r:id="rId5"/>
              </a:rPr>
              <a:t>quotesgram.com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http://www.nalgesin.si/si/bolecina/glavobol-in-migrena/?gclid=Cj0KEQiA496zBRDoi5OY3p2xmaUBEiQArLNnK4jhc9-whj0nUYsJvTU6DZ_TeBN6NqfVvOStrZnWIwwaAtLc8P8HAQ#acc1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7"/>
              </a:rPr>
              <a:t>http://www.physicianoneurgentcare.com/blog/wp-content/uploads/2015/11/migraine.jpg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8"/>
              </a:rPr>
              <a:t>http://jakleczyc.pl/wp-content/uploads/2014/05/przyczyny-migreny.png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9"/>
              </a:rPr>
              <a:t>http://glavobol.com/kako_si_lahko_pomagamo_sami/vodic_za_ucinkovito_obvladovanje_migrene/</a:t>
            </a: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hlinkClick r:id="rId10"/>
              </a:rPr>
              <a:t>https://www.google.si/search?q=zdravila+z+acetilsalicilno+kislino&amp;biw=1231&amp;bih=600&amp;source=lnms&amp;tbm=isch&amp;sa=X&amp;ved=0ahUKEwjGs8Dv0NTLAhXBZpoKHUcaDGwQ_AUIBigB#imgrc=zj5TxiTprr8WrM%3A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besedila 4">
            <a:extLst>
              <a:ext uri="{FF2B5EF4-FFF2-40B4-BE49-F238E27FC236}">
                <a16:creationId xmlns:a16="http://schemas.microsoft.com/office/drawing/2014/main" id="{3F4367AD-02F7-493A-B909-57D2900E2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2"/>
              </a:rPr>
              <a:t>http://img2.timeinc.net/health/images/slides/migraine-men-pain-400x400.jpg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err="1">
                <a:hlinkClick r:id="rId3"/>
              </a:rPr>
              <a:t>americanpregnancy.org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4"/>
              </a:rPr>
              <a:t>http://www.aktivni.si/zdravje/preventiva/nove-oblike-boja-proti-migreni/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5"/>
              </a:rPr>
              <a:t>http://img.webmd.com/dtmcms/live/webmd/consumer_assets/site_images/media/medical/hw/h9991347_001.jpg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6"/>
              </a:rPr>
              <a:t>http://www.dijaski.net/gradivo/bio_ref_bolezni_zivcevja_v_sodobnem_casu_01__predstavitev#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7"/>
              </a:rPr>
              <a:t>https://sl.wikipedia.org/wiki/Meningitis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8"/>
              </a:rPr>
              <a:t>https://healthy.kaiserpermanente.org/static/health-encyclopedia/es-us/kb/media/medical/hw/s_h9991203.jpg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9"/>
              </a:rPr>
              <a:t>https://en.wikipedia.org/wiki/Eastern_equine_encephalitis_virus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0"/>
              </a:rPr>
              <a:t>https://sl.wikipedia.org/wiki/Mo%C5%BEganska_kap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1"/>
              </a:rPr>
              <a:t>alternativno-</a:t>
            </a:r>
            <a:r>
              <a:rPr lang="sl-SI" dirty="0" err="1">
                <a:hlinkClick r:id="rId11"/>
              </a:rPr>
              <a:t>zdravljenje.si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2"/>
              </a:rPr>
              <a:t>http://mss.svarog.si/biologija/MSS/econtent/images/66/11215/parkinsonova_bolezen_11215.jpg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3"/>
              </a:rPr>
              <a:t>http://images0.zurnal24.si/slika-_original-1308042391-74743.jpg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/>
              <a:t>---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err="1">
                <a:hlinkClick r:id="rId14"/>
              </a:rPr>
              <a:t>www.zdravje.si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5"/>
              </a:rPr>
              <a:t>http://www.trepetlika.si/upload/pdf/1270654447.pdf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hlinkClick r:id="rId16"/>
              </a:rPr>
              <a:t>https://www.google.si</a:t>
            </a:r>
            <a:r>
              <a:rPr lang="sl-SI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err="1">
                <a:hlinkClick r:id="rId17"/>
              </a:rPr>
              <a:t>autism.lovetoknow.com</a:t>
            </a: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err="1">
                <a:hlinkClick r:id="rId18"/>
              </a:rPr>
              <a:t>www.windsorhealthcare.org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8815A-5BD2-4910-BB6A-BABC2906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620713"/>
            <a:ext cx="6457950" cy="1292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MIGRENA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C836D8-C093-49F6-837D-85518AB38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95500"/>
            <a:ext cx="5326063" cy="4357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Je eden izmed pogostih vrst glavobola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Migrena je ponavljajoči se glavobol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Bolečina je navadno tako huda, da onemogoča opravljanje vsakodnevnih opravil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Najpogosteje gre za utripajočo bolečino, ki se pojavi na eni strani glave. Kasneje se lahko razširi tudi na drugo stran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Glavobol postane izrazitejši ob telesnem naporu ali če se bolnik giblje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1268" name="Picture 2" descr="http://www.pikhospital.co.id/uploads/20140625163600-intense-headache2.jpeg">
            <a:extLst>
              <a:ext uri="{FF2B5EF4-FFF2-40B4-BE49-F238E27FC236}">
                <a16:creationId xmlns:a16="http://schemas.microsoft.com/office/drawing/2014/main" id="{CAD37449-442A-46CB-ADE4-76D92525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15005" b="15942"/>
          <a:stretch>
            <a:fillRect/>
          </a:stretch>
        </p:blipFill>
        <p:spPr bwMode="auto">
          <a:xfrm>
            <a:off x="5867400" y="1844675"/>
            <a:ext cx="31321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hysicianoneurgentcare.com/blog/wp-content/uploads/2015/11/migraine.jpg">
            <a:extLst>
              <a:ext uri="{FF2B5EF4-FFF2-40B4-BE49-F238E27FC236}">
                <a16:creationId xmlns:a16="http://schemas.microsoft.com/office/drawing/2014/main" id="{75CBD3D0-41E4-4576-A647-F9685BFB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19563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jokideo.com/wp-content/uploads/2013/03/529858_463353393738708_412896963_n.jpg">
            <a:hlinkClick r:id="rId2"/>
            <a:extLst>
              <a:ext uri="{FF2B5EF4-FFF2-40B4-BE49-F238E27FC236}">
                <a16:creationId xmlns:a16="http://schemas.microsoft.com/office/drawing/2014/main" id="{A6DEE8D8-ADE2-40FF-8EEE-92EE45D7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937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://funnyasduck.net/wp-content/uploads/2012/11/funny-headache-puppy-dog-dude-enough-paws-ears-cute-pics.jpg">
            <a:hlinkClick r:id="rId4"/>
            <a:extLst>
              <a:ext uri="{FF2B5EF4-FFF2-40B4-BE49-F238E27FC236}">
                <a16:creationId xmlns:a16="http://schemas.microsoft.com/office/drawing/2014/main" id="{0DC602E5-6810-452E-895E-537C4310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https://s-media-cache-ak0.pinimg.com/564x/01/f0/35/01f035ed0de44f8b4ad33a45bcfa2007.jpg">
            <a:hlinkClick r:id="rId6"/>
            <a:extLst>
              <a:ext uri="{FF2B5EF4-FFF2-40B4-BE49-F238E27FC236}">
                <a16:creationId xmlns:a16="http://schemas.microsoft.com/office/drawing/2014/main" id="{57017267-9FA4-4C90-9649-822D40EC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68638"/>
            <a:ext cx="36718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0155D2-3166-4829-B313-6F8A93BC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96752"/>
            <a:ext cx="7128792" cy="9326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HVALA ZA POZORNOST</a:t>
            </a:r>
            <a:r>
              <a:rPr lang="sl-SI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8134" name="Picture 2" descr="http://www.dumpaday.com/wp-content/uploads/2012/12/headache-funny-quotes.jpg">
            <a:hlinkClick r:id="rId8"/>
            <a:extLst>
              <a:ext uri="{FF2B5EF4-FFF2-40B4-BE49-F238E27FC236}">
                <a16:creationId xmlns:a16="http://schemas.microsoft.com/office/drawing/2014/main" id="{507E3FEE-2B13-4D57-81B1-7A5B56E0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5659438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FDFDC-C42C-4BC9-88D2-A325BDDA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50" y="404813"/>
            <a:ext cx="776605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Zakaj nastane migrena?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E1AF9ACE-E824-48A0-A894-A514B6D9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528763"/>
            <a:ext cx="4678362" cy="5329237"/>
          </a:xfrm>
        </p:spPr>
        <p:txBody>
          <a:bodyPr/>
          <a:lstStyle/>
          <a:p>
            <a:pPr eaLnBrk="1" hangingPunct="1"/>
            <a:r>
              <a:rPr lang="sl-SI" altLang="sl-SI" sz="1800"/>
              <a:t>Migreno lahko sprožijo različni dejavniki: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Izpostavljenost močni svetlobi ali hrupu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Cigaretni dim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Vremenske spremembe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Hormonske spremembe pri ženskah (menstruacija, nosečnost, menopavza)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Pomanjkanje spanja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Stres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1800"/>
              <a:t>Nekatera živila (čokolada, sir), nekateri živilski dodatki (nitriti, nitrati, natrijev glutamat, aspartam), alkohol, kofein in nekatera zdravila</a:t>
            </a:r>
          </a:p>
          <a:p>
            <a:pPr eaLnBrk="1" hangingPunct="1"/>
            <a:endParaRPr lang="sl-SI" altLang="sl-SI"/>
          </a:p>
        </p:txBody>
      </p:sp>
      <p:pic>
        <p:nvPicPr>
          <p:cNvPr id="12292" name="Picture 4" descr="http://jakleczyc.pl/wp-content/uploads/2014/05/przyczyny-migreny.png">
            <a:extLst>
              <a:ext uri="{FF2B5EF4-FFF2-40B4-BE49-F238E27FC236}">
                <a16:creationId xmlns:a16="http://schemas.microsoft.com/office/drawing/2014/main" id="{F05719B9-55A4-4F66-8206-0DD6667E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2400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oljeZBesedilom 4">
            <a:extLst>
              <a:ext uri="{FF2B5EF4-FFF2-40B4-BE49-F238E27FC236}">
                <a16:creationId xmlns:a16="http://schemas.microsoft.com/office/drawing/2014/main" id="{3133B907-29A4-493F-B938-EBCE15D8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732463"/>
            <a:ext cx="2771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1800" i="1"/>
              <a:t>Menopavza -</a:t>
            </a:r>
            <a:r>
              <a:rPr lang="sl-SI" altLang="sl-SI" sz="1800"/>
              <a:t> je zadnja naravna menstrualna krvavitev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617A62B-F402-4800-9D71-D49648BD088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675"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hormoni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prehrana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spremembe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senzorični</a:t>
                      </a:r>
                      <a:b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dražljaji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stres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21"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menstruacija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alkohol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zračni tlak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močna</a:t>
                      </a:r>
                      <a:b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svetloba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naporna</a:t>
                      </a:r>
                      <a:b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dejavnost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675"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ovulacija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čokolada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vlaga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utripajoča</a:t>
                      </a:r>
                      <a:b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luč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po sprostitvi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72"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puberteta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sir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letni čas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vonjave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smrt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947"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menopavza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glutamat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zemljepisni</a:t>
                      </a:r>
                      <a:b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položaj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glasen zvok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selitev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947"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kontracepcija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aspartat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nadmorska</a:t>
                      </a:r>
                      <a:b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višina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izguba</a:t>
                      </a:r>
                      <a:b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službe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921"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kofein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spalni ritem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prepir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921"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oreški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>
                          <a:latin typeface="Arial" pitchFamily="34" charset="0"/>
                          <a:cs typeface="Arial" pitchFamily="34" charset="0"/>
                        </a:rPr>
                        <a:t>prehranjevanje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921"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mesni</a:t>
                      </a:r>
                      <a:b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sl-SI" sz="1600" b="1" dirty="0">
                          <a:latin typeface="Arial" pitchFamily="34" charset="0"/>
                          <a:cs typeface="Arial" pitchFamily="34" charset="0"/>
                        </a:rPr>
                        <a:t>izdelki</a:t>
                      </a: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187" marR="54187" marT="27093" marB="2709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06E31B-A7E8-4EFB-8CD0-F1FBCB7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763588"/>
            <a:ext cx="8018462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SIMPTOMI MIGRENE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FBE059DE-43F0-4C6A-B1E5-373313AF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 migreno je značilen močan glavobol, ki ga pogosto spremljajo simptomi, kot so slabost, preobčutljivost za svetlobo in zvok</a:t>
            </a:r>
          </a:p>
          <a:p>
            <a:pPr eaLnBrk="1" hangingPunct="1"/>
            <a:endParaRPr lang="sl-SI" altLang="sl-SI"/>
          </a:p>
        </p:txBody>
      </p:sp>
      <p:pic>
        <p:nvPicPr>
          <p:cNvPr id="14340" name="Picture 2" descr="http://img2.timeinc.net/health/images/slides/migraine-men-pain-400x400.jpg">
            <a:extLst>
              <a:ext uri="{FF2B5EF4-FFF2-40B4-BE49-F238E27FC236}">
                <a16:creationId xmlns:a16="http://schemas.microsoft.com/office/drawing/2014/main" id="{19446D84-C9AF-43A3-AA9E-B7ED2834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americanpregnancy.org/app/uploads/2012/04/shutterstock_48785755.jpg">
            <a:hlinkClick r:id="rId3"/>
            <a:extLst>
              <a:ext uri="{FF2B5EF4-FFF2-40B4-BE49-F238E27FC236}">
                <a16:creationId xmlns:a16="http://schemas.microsoft.com/office/drawing/2014/main" id="{F356C0A5-B616-4069-8F85-96C62E2D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7651"/>
          <a:stretch>
            <a:fillRect/>
          </a:stretch>
        </p:blipFill>
        <p:spPr bwMode="auto">
          <a:xfrm>
            <a:off x="4787900" y="3141663"/>
            <a:ext cx="37449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jekti.gimvic.org/2010/2a/Zdravila_proti_glavobolu/metamorph_blueglowing/images/lekadol.jpg">
            <a:hlinkClick r:id="rId2"/>
            <a:extLst>
              <a:ext uri="{FF2B5EF4-FFF2-40B4-BE49-F238E27FC236}">
                <a16:creationId xmlns:a16="http://schemas.microsoft.com/office/drawing/2014/main" id="{7C293D8C-F429-4EF4-B29F-BF29A0E5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3608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44FC13-C860-44D4-8772-98A5BDF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836613"/>
            <a:ext cx="7226300" cy="12207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Kako odpraviti ali ublažiti migreno?</a:t>
            </a: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5C618C8D-498D-4CC2-9884-8B675F504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Pri lažji migreni pogosto zadostujejo že protibolečinska sredstva z acetilsalicilno kislino(Aspirin) ali paracetamolom(Lekadol)</a:t>
            </a:r>
          </a:p>
          <a:p>
            <a:pPr eaLnBrk="1" hangingPunct="1"/>
            <a:endParaRPr lang="sl-SI" altLang="sl-SI"/>
          </a:p>
        </p:txBody>
      </p:sp>
      <p:pic>
        <p:nvPicPr>
          <p:cNvPr id="15365" name="Picture 4" descr="http://www.lekarnar.com/spree/products/9685/overlay/aspirin_500_skatla_50_slo.jpg?1373887012">
            <a:hlinkClick r:id="rId4"/>
            <a:extLst>
              <a:ext uri="{FF2B5EF4-FFF2-40B4-BE49-F238E27FC236}">
                <a16:creationId xmlns:a16="http://schemas.microsoft.com/office/drawing/2014/main" id="{AFB26126-DE72-44A6-98C4-2413F440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14675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50D8DA-D321-4AC1-8202-EA22A420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3588"/>
            <a:ext cx="8161337" cy="1293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ENCEFALITIS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974658B6-805D-4965-91E6-46E52D68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Encefalitis je vnetje možganskega tkiva</a:t>
            </a:r>
          </a:p>
          <a:p>
            <a:pPr eaLnBrk="1" hangingPunct="1"/>
            <a:endParaRPr lang="sl-SI" altLang="sl-SI"/>
          </a:p>
        </p:txBody>
      </p:sp>
      <p:pic>
        <p:nvPicPr>
          <p:cNvPr id="16388" name="Picture 2" descr="https://healthy.kaiserpermanente.org/static/health-encyclopedia/es-us/kb/media/medical/hw/s_h9991203.jpg">
            <a:extLst>
              <a:ext uri="{FF2B5EF4-FFF2-40B4-BE49-F238E27FC236}">
                <a16:creationId xmlns:a16="http://schemas.microsoft.com/office/drawing/2014/main" id="{5DDC8975-E9F7-4027-81FA-F49F89FA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89363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led pa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Predstavitev2</Template>
  <TotalTime>0</TotalTime>
  <Words>1670</Words>
  <Application>Microsoft Office PowerPoint</Application>
  <PresentationFormat>On-screen Show (4:3)</PresentationFormat>
  <Paragraphs>279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Century Gothic</vt:lpstr>
      <vt:lpstr>Comic Sans MS</vt:lpstr>
      <vt:lpstr>Wingdings</vt:lpstr>
      <vt:lpstr>Sled pare</vt:lpstr>
      <vt:lpstr>Bolezni živčevja in stres</vt:lpstr>
      <vt:lpstr>Kaj so bolezni živčevja?</vt:lpstr>
      <vt:lpstr>Glavobol</vt:lpstr>
      <vt:lpstr>MIGRENA</vt:lpstr>
      <vt:lpstr>Zakaj nastane migrena?</vt:lpstr>
      <vt:lpstr>PowerPoint Presentation</vt:lpstr>
      <vt:lpstr>SIMPTOMI MIGRENE</vt:lpstr>
      <vt:lpstr>Kako odpraviti ali ublažiti migreno?</vt:lpstr>
      <vt:lpstr>ENCEFALITIS</vt:lpstr>
      <vt:lpstr>Simptomi </vt:lpstr>
      <vt:lpstr>vzroki</vt:lpstr>
      <vt:lpstr>zdravljenje</vt:lpstr>
      <vt:lpstr>Meningitis</vt:lpstr>
      <vt:lpstr>vzroki</vt:lpstr>
      <vt:lpstr>SIMPTOMI</vt:lpstr>
      <vt:lpstr>PowerPoint Presentation</vt:lpstr>
      <vt:lpstr>Zdravljenje </vt:lpstr>
      <vt:lpstr>MOŽGANSKA KAP</vt:lpstr>
      <vt:lpstr>Simptomi in znaki</vt:lpstr>
      <vt:lpstr>PowerPoint Presentation</vt:lpstr>
      <vt:lpstr>VZROKI</vt:lpstr>
      <vt:lpstr>ZDRAVLJENJE</vt:lpstr>
      <vt:lpstr>PARKINSONOVA BOLEZEN</vt:lpstr>
      <vt:lpstr>PARKINSONOVA BOLEZEN simptomi</vt:lpstr>
      <vt:lpstr>KAKO UBLAŽITI BOLEZEN?</vt:lpstr>
      <vt:lpstr>EPILEPSIJA ALI BOŽJAST</vt:lpstr>
      <vt:lpstr>Simptomi </vt:lpstr>
      <vt:lpstr>VZROKI</vt:lpstr>
      <vt:lpstr>Zdravljene </vt:lpstr>
      <vt:lpstr>Nespečnost </vt:lpstr>
      <vt:lpstr>vzroki</vt:lpstr>
      <vt:lpstr>Simptomi </vt:lpstr>
      <vt:lpstr>Zdravljene </vt:lpstr>
      <vt:lpstr>Stres </vt:lpstr>
      <vt:lpstr>vzroki</vt:lpstr>
      <vt:lpstr>simptomi</vt:lpstr>
      <vt:lpstr>zdravljenje</vt:lpstr>
      <vt:lpstr>Viri in literatura</vt:lpstr>
      <vt:lpstr>PowerPoint Presentation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2019-05-30T09:28:00Z</dcterms:created>
  <dcterms:modified xsi:type="dcterms:W3CDTF">2019-05-30T09:28:00Z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