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106" d="100"/>
          <a:sy n="106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A0FAA1D8-843D-4F82-A786-96CD888DC906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5A98F875-99D1-47AA-8A0F-CD2B3A2D7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1C20A8CD-7EB3-4528-9687-824C09095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79E7DC2-EE77-4A88-8EB7-81A6E0A98DA1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7BA1EF6E-8A7C-485F-B540-DB3225A4E37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537978AF-4815-4772-A5C6-7B6F5F4CD155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37D37B1B-EEB2-4C63-8707-0676B4E82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D43A170-0922-4AB1-8476-2AF4DB446EE3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B0BA3B4-3891-4CFD-BAA6-986CB0AB41EA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2548200-2417-4F88-9E27-AD46E1D09237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086DFE76-937F-4EFF-BECC-FC5EFE7394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F31C0E4-27A2-4393-9B8F-36804CEEBF40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B31486B-B3B3-4574-B0ED-AC6E654AEF39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AE7EE33-7E2F-4201-8524-D2DEBE304EF6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A2B6F2-BDB6-4340-A59F-020A1D34B186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8E659DC-4315-4CB4-9110-7746D97C2E3E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39BAF52-C8AA-4305-9A52-04FC79A2C902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646C8AB1-1D14-408D-ABB0-4283C28D478D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C09C5797-83A8-4794-AB8D-755D1427F07F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7681F042-3A1F-4022-BFF0-F303FFBEB80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83EDC72E-0BC8-4DC7-9108-4A70CFAFF927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DF8878F4-4B37-4A2E-9F4F-1B893943A972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099D578-FF0A-4489-B96D-726C4698D199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7C518A7-178A-428A-81F2-8ACC911E490A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024ACE86-5AFF-456B-AFEA-C4357156764A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B0B1938-D1D2-4AFA-B15C-1D28D6CFB308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0C9CB36-FD60-4C29-9E81-BD8C207C2A52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A8E67C9A-60F1-4638-9C60-F9606BFB6CCF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487A3240-043F-49CE-8E3B-61C0EEA4E640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13F9B566-1526-446D-AFE6-CB92CAA8BFC3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0F44867-87EC-4F14-8F55-C37275F65725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191F9A8-6E3B-49FB-AC96-FDEB1EEDD4F0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1AC64577-059C-4AA3-A109-E810BCF63FF1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9074143D-AB3E-4D4C-8679-45FBFEE1939D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0B607F5C-803B-458C-B515-D11C2C5ECE90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C3153BA-BCBB-405B-84D3-DA742F05C7BE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4DE9DDDF-86ED-45C2-9FD4-8A309A389C09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FFD90967-CC45-4AB6-AEBE-69512F1B0AA0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BF8514F6-5F4B-4A23-B225-4E471F45E501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DF3E68C-F4A9-4D90-B008-8848AFBB3CCA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79A794-149C-418E-A6BA-3B5A1579759F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E7359F-7370-4F2F-8713-BC25560C2529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EA7075-D8DE-4E0C-A0F5-120C778BFB7C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6733D546-2EBF-43DC-959A-970486D6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25AB8DD7-E1D3-48BF-90F1-C6C5E415637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B838F3F4-B931-46BD-9EA7-24182DB4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02B9EC71-3264-4D23-8692-186CDBA6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0FFBFF-1053-4CD3-B010-F8D27893F8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521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CB563-F33C-4025-AD8C-797FEC97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45A1-B6B0-4C10-B610-1ADAF4AE61A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41653-7C32-4D99-ACAF-068F37FE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27657-4870-4097-B29B-5ED8208B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EB7B7-5A83-41AC-A5D0-91138FAB36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502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2F1AB-492A-4B51-9336-963C7B88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F32A-B132-419D-8DB1-41F7E431861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811D-0ED5-4309-A37E-E759189B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917D-1E76-49F9-AA53-5AA3BF8D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B5099-DDC6-42A5-89D8-194E594B78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088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6684A-6C0A-4259-B542-9727AAF9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32E0-074D-42E7-A9F1-AE84DA3A52D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6E0D1-A989-4679-B051-7712A86A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82B3E-347A-4513-943D-4882F4DA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081E-4A31-42F3-BE05-5ABD46EA6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144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DCCB-80F3-4682-8544-B15748C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31B4-A6A0-4F50-86E5-E57BC83F49B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BF30C-55EE-4D04-B743-756FE128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48385-04D8-4BAA-B8F2-08A01127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06D8-FC29-4B7C-ACEC-2B1930538C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498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0A15A9-68AA-4C22-B26E-F9F87B21C4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195F-3CE8-48C9-8EEE-E0571AC8E94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096140-D2A7-444D-AC04-8879B7EB19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07AE0B-3B6D-46A3-9A47-AE5EBCE1E2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93F54CF-2B9A-4625-BBD7-0BEC34C4DA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579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1468D4-1168-47C7-934E-EE747F8E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9AD9-34A4-4715-893C-994FEFE80FB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4CFFCE-D5CE-4C96-9D3D-CCEE9312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63AE6D-62CA-4E4C-8066-8F0F3CD9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B02A6-00D4-4818-9087-9552A4439B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447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E9FD6F-48B2-41CB-BC57-84A85BF3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97AD-C5D4-4113-ABC4-18CB3D1129E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21B3D9-196E-479E-A3A2-B2E0998B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C18B76-3C36-4641-A7C2-61727420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34BB9-561F-4B33-B4EF-0624E10F80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331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7DED0F-9A55-4246-BA07-E202892A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9E64-FE92-4B15-A372-13B47311E79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5203C4-D02D-4B21-9316-AE4A5092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36CB06-EA13-4ADA-8005-7733C157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5D09-0F54-4413-8A7D-D61DBF5350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856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11F8CAB5-8C2C-4BCC-BD7D-B519980F183F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68A920B9-6755-416D-8B78-5772563C3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B0C2F04F-3D85-4B66-9675-63ADDFF950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DBE625E-0676-4C3C-9F2B-C396EB9F30C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36CF9955-18A5-4623-982C-1C0CE2287F4A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7905B4EE-16C5-4F15-9862-397C19ED0FE0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570241B8-B046-4D32-864B-6FE8D7819C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ABCA5D9-993F-4446-A641-136653B257B4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FFD7E4A-A6F0-446C-9FF7-7A66C7484A88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0A68BF7-CD95-45DD-8133-935D896D6351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155F5AAB-8126-4ACF-B796-599D33FE0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9698165-E5B3-44EA-9D45-06BF1ABEF3E2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0B839BF-82BE-423C-8223-E027883164F9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FC39916-E505-4021-B423-C96C3343F3B9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04CB002-9458-4C71-8592-592B67E61FD4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419950-5A3A-4513-9D12-09EFD55BA30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14F369-205B-4B2E-A801-A5DFF6E6A4BF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1216743B-3F2A-4656-88FB-986A80199992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2DF95064-5E24-4ABE-B2A6-780A9CDE7EFE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00963BAC-9AB8-446C-BA3A-E9D4B07C6BA2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AD0906A4-12A6-45B3-9135-1065CE28BD1B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27364A7C-F9BB-4687-8299-67CA53ADD853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5AE58737-BE3B-45BE-941F-0ED69AA7766A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2A5C45F-8F1E-4F20-B476-B2F819434980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FF31F16-8B35-4F3A-8238-AA08D14978FF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CCB476A8-0D8A-441C-B30D-BF78C1466CAD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A88DD8C7-8415-40DC-BCEA-05AA680D5521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08620FFF-4C4D-4513-8802-9ADCB29AEB2A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66134D5B-5D61-4D19-848E-7717744CC882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6B1088E-8DA0-4EE7-B36E-C95ADCE3AA54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F5490A83-E39D-4B97-B559-625353817418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F3E461E-2504-486B-874D-BF61E40FDF0B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D14F17E0-33E1-41E0-90D1-204C572A4E3B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1436C77B-BBA3-4215-BC7B-F0544F16CF87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15B5B2FC-BADA-4D5B-B89F-35165AEC6F40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3A58D465-3A74-471F-B3FC-043B2B368790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CD33C181-438D-4067-9CE8-6863B2BB85EE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5CC616CE-FD72-4B12-9126-F534299D9601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6DDECED9-C117-49FF-807D-48D344D141B4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AE42064-1B9F-4D44-BE1C-62AD5778D8EF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D2B95E-27F7-436B-91D9-B97A1D677CAE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A24045-16B4-47A1-969B-949B11CAEBA1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9E3209-3A1E-47CD-8BA9-8513AC72744A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540E60E1-1F12-4504-8992-044BF266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8360-FB5D-4B51-BA97-FFF98871B38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470AE852-7A88-4701-BD6C-849F7CBF3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EEC07-A196-4B05-9CCA-A228DA6FAA3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07B9E5D9-87CA-418D-8DFB-75FF5BCCF3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07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2633B580-F613-42D4-ABCA-7BAC083C13EE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1EAC0C4F-9477-4AD0-AE10-2EABEA4A3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AC27F6F7-BCDA-43F3-9707-A012C83C2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F2C6E74-7861-41FC-B0AA-852A44F9021C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AB4CD4F4-4CC4-473B-BBC9-618EEAD3B47E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A8F783C5-49FB-4239-B3BB-F0244AFE09BA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5EAAFAFA-D9C4-4B44-86B7-C988AEB3F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41B5858-19D2-46E4-ABC5-8D9BBA275300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3EDEDDF-DA23-423B-81AE-2F608ED5FCB7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579ACBB-B581-4E8C-B52E-5B68C67E5B04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558CD88E-D49D-43F2-B3D8-E51DAA5DC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6EC44F2-63C0-4BE3-B69A-5AABC12E051B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01CCD38-75B0-44F2-8252-F9BDBC1B85E9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9062376-1E73-4FB2-93C8-9AC9AD5D9C13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8BFDF88-C0BD-438A-B765-6C216994BB00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D85931-6293-4ABE-949A-6BEE932E7A0C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D4049E-1C2C-4F01-8972-558BF105850B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BF185928-B4F5-4747-A55F-1CEB39AA337D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7E677CF7-DD8A-4BFE-98D4-CB8BC659B8C3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28960293-DDC5-477B-9BE6-39BEA3441824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C136D43F-90A8-4E83-BC56-EFFE64502CBA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2AAC2B45-4D6B-4B92-A295-6B866654427A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E15CB545-1654-4E45-B4F1-C46FBFDD5381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2BD77F2-99FD-47F0-AC3F-2104B7B1A4AD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C81D433-9BF7-483A-A8C4-5C3FB096B2E2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17CE419-8F05-497B-A3B3-93EFC2FF3F88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B8802FF-A6A1-4670-981B-6CC2B41E5A90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0D81FD7B-FD79-4F15-BD8A-9B28C61269E3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DFD262F-B312-4DB6-9E27-4BB642B9F967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8EA72462-385F-4F45-8236-C9A5AF9C4B49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A6C9AC12-5593-499A-BEB0-4C16DA1235EB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B4F21FEB-328A-44D3-B13D-5C06ADCFE578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D189B5D-38B3-4813-B9CE-C967F20D3F76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656DEB3A-C887-4620-B0F7-CF11521FE620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E514865A-E0E0-463F-9093-CBC8C8E3E40C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28732F37-7FF9-47D3-906B-6221097F5B48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5CDACA84-3B02-4B4F-BAF8-5A3908853AA2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5ECDDE5E-8D61-4DE7-A477-F779E2485FC7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6A71ED36-C7D0-4324-A9AC-CFC462BB81AA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B198501-B2DA-48A9-896D-CD1A5CF0162D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0E6D55-F458-4B5E-A38F-C460FBCF307F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FDA515-A423-40DD-B5DA-B239E52B07E1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A708E66-DDA1-4167-82B2-065789F72867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A4FB94A2-D1A2-4959-B3FC-BB9CBD9C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56E-E216-48A7-B315-8663DD97725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769CCFC2-C881-4CDD-B618-0FB2CDDC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83620474-ADC3-47AF-AB01-89B2456B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95CDB-DA89-470A-94BD-47886FA4A8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725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599D4B23-75BC-44C4-BF63-EF8411C4E78F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FAB1474E-0FBD-4EBB-8C35-7C78226A46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3C4A4E7E-6A72-4BA9-A481-668EEEC1D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5AC9583-72BA-43A5-84E2-97929FDBFC99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C6C7F944-E139-42F4-9BE3-464677672E49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49C35DC2-E368-4C59-BB0F-E9E5206C77AB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2EE9C4BA-0045-4301-B1CC-652ADA74C7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9E86E1D-B569-479A-B35E-3C8F589EB1D5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D904AF9-435A-44BA-A179-5F0599E6256A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F0FBD5C-8E7D-466D-A8CE-EBD98EE07EDE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67AF1991-1A41-48D9-91EF-E5EA6E545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86A0E5E-BB51-4CE0-BA07-5AA99C3DB947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BA71267-6EE7-4CDE-A6FD-E2A57589FA7D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0EB9562-2339-46A1-BC35-7C67D644D6E6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3235D20-735F-4D9B-BA32-865474A531E6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CF1EBA0-767D-437B-90FD-EBDD4CC0819C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16CB1BD-141A-47D4-98C2-143B2DB7AC48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9197349-4F36-4289-BF55-61070A6EB54D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9DA6019-6A02-4A93-A5EB-E7C7403A6039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5E97517-D658-4F20-8217-FD4A55D34C61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8CDFA98-329C-4CE9-8E56-388139CE0D4B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22140F-655A-4203-9C20-5D27DFAC5DF4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4AC44631-1411-4D67-B622-5F1E5A80554C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10BB814D-7FDB-4F10-9B11-64D5B0DEC488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CFCD26C3-DE87-4D50-B030-81C6C4E32327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D458B68-1D04-4C6E-A3EF-9ECF8221E406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613B5945-8344-4497-8E08-B41821E0F07D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F3D6CFD-59ED-482D-89AE-8E47D671A6B9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C7954E98-BE9E-4381-B9C4-3987B4AF7EE6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B45FF1C5-B100-411E-B216-6BA64C2C14D6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C433B90C-306B-4D15-99EF-2946B7125E6E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9E173F3C-FFB0-496E-8DCE-EE45DB1ED9AD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5E42F359-0E9C-4693-82FD-D43EA17F50DE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154217C6-1B6C-487E-9DB2-92CD60332A73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0E9AC75E-608A-498B-BF6D-3EECC0AA822A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A93D09AD-1E35-491E-9909-35D90AD0535D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DF442D6C-0C16-4BF0-B986-64D8063A64AF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26F414A-D1CC-453A-A2B5-7261FABB4A2A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D62D991-95FF-415D-ABDF-5357327EDB0F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924CFAE-39AB-434F-9FA0-6828D4C96A6F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A7E7F06-A286-419F-931E-1E060292CB20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197D27-F1B4-40E4-9050-1957CAB60EC8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39C0FCB5-AC12-49DC-90DC-785C96B75C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A2B35C82-B2D8-4091-ABD2-91954A5E71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D5B38-85A4-4D43-A522-81EB2335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1ECCBC-B328-4F67-9F4A-004B73E975E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B817-BC1E-4B2D-8A98-9248F557B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8355F-D152-4AFC-96C7-024DEF93B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ADA0BF03-8738-4652-823A-20CE381B631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4" r:id="rId8"/>
    <p:sldLayoutId id="2147483805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BkQKJlwUU&amp;feature=youtu.b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192C-E925-49FB-BA83-A6AA7ADB3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6463" y="2420938"/>
            <a:ext cx="3313112" cy="170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BREZGLAVCI</a:t>
            </a:r>
            <a:br>
              <a:rPr lang="sl-SI" dirty="0"/>
            </a:br>
            <a:br>
              <a:rPr lang="sl-SI" dirty="0"/>
            </a:br>
            <a:r>
              <a:rPr lang="sl-SI" dirty="0"/>
              <a:t>PLAŠČARJI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234ADB5E-7E86-4F3B-88AC-DDC32853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7900" y="4724400"/>
            <a:ext cx="3309938" cy="1262063"/>
          </a:xfrm>
        </p:spPr>
        <p:txBody>
          <a:bodyPr/>
          <a:lstStyle/>
          <a:p>
            <a:r>
              <a:rPr lang="sl-SI" altLang="sl-SI" dirty="0"/>
              <a:t>Avtor:  </a:t>
            </a:r>
          </a:p>
          <a:p>
            <a:endParaRPr lang="sl-SI" altLang="sl-SI" dirty="0"/>
          </a:p>
          <a:p>
            <a:r>
              <a:rPr lang="sl-SI" altLang="sl-SI" dirty="0"/>
              <a:t>Mentor:  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9AB879D4-647B-4B59-9481-B06A9B7B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6250"/>
            <a:ext cx="2200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C:\Users\Sara\AppData\Local\Microsoft\Windows\Temporary Internet Files\Content.IE5\10HGQGNB\Caricatura-de-una-chica-soriendo[1].png">
            <a:extLst>
              <a:ext uri="{FF2B5EF4-FFF2-40B4-BE49-F238E27FC236}">
                <a16:creationId xmlns:a16="http://schemas.microsoft.com/office/drawing/2014/main" id="{CBDB1830-5C4D-4490-A256-3E01BEE8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3933825"/>
            <a:ext cx="3048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Users\Sara\AppData\Local\Microsoft\Windows\Temporary Internet Files\Content.IE5\10HGQGNB\banner_biology[1].gif">
            <a:extLst>
              <a:ext uri="{FF2B5EF4-FFF2-40B4-BE49-F238E27FC236}">
                <a16:creationId xmlns:a16="http://schemas.microsoft.com/office/drawing/2014/main" id="{2D752B5A-5771-4F1B-8243-1E37C76E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388"/>
            <a:ext cx="42497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ABED-E3B3-4910-A500-D9E93120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476250"/>
            <a:ext cx="8135938" cy="6048375"/>
          </a:xfrm>
        </p:spPr>
        <p:txBody>
          <a:bodyPr rtlCol="0">
            <a:normAutofit fontScale="925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b="1" dirty="0"/>
              <a:t>Odrasli plaščarji</a:t>
            </a:r>
            <a:r>
              <a:rPr lang="sl-SI" dirty="0"/>
              <a:t>: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dirty="0"/>
              <a:t>pritrjen način življenja -  spremenjeni (niso podobni strunarjem),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dirty="0"/>
              <a:t>vrečaste ali gomoljaste oblike.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r>
              <a:rPr lang="sl-SI" b="1" dirty="0"/>
              <a:t>Telo plaščarja: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u="sng" dirty="0"/>
              <a:t> 2 odprtini: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sl-SI" dirty="0"/>
              <a:t>Skozi </a:t>
            </a:r>
            <a:r>
              <a:rPr lang="sl-SI" b="1" dirty="0"/>
              <a:t>dotekalko</a:t>
            </a:r>
            <a:r>
              <a:rPr lang="sl-SI" dirty="0"/>
              <a:t> priteka voda v </a:t>
            </a:r>
            <a:r>
              <a:rPr lang="sl-SI" b="1" dirty="0"/>
              <a:t>škržno črevo</a:t>
            </a:r>
            <a:r>
              <a:rPr lang="sl-SI" dirty="0"/>
              <a:t> (ima dihalno in prebavno vlogo-izločala),v njem je veliko število </a:t>
            </a:r>
            <a:r>
              <a:rPr lang="sl-SI" b="1" dirty="0"/>
              <a:t>škržnih rež</a:t>
            </a:r>
            <a:r>
              <a:rPr lang="sl-SI" dirty="0"/>
              <a:t>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sl-SI" dirty="0"/>
              <a:t>Voda prinaša kisik in hranilne delce ter precejena in navzeta z ogljikovim dioksidom odteka v </a:t>
            </a:r>
            <a:r>
              <a:rPr lang="sl-SI" b="1" dirty="0"/>
              <a:t>obškržno votlino</a:t>
            </a:r>
            <a:r>
              <a:rPr lang="sl-SI" dirty="0"/>
              <a:t>, od tod pa v </a:t>
            </a:r>
            <a:r>
              <a:rPr lang="sl-SI" b="1" dirty="0"/>
              <a:t>stok</a:t>
            </a:r>
            <a:r>
              <a:rPr lang="sl-SI" dirty="0"/>
              <a:t> ali </a:t>
            </a:r>
            <a:r>
              <a:rPr lang="sl-SI" b="1" dirty="0"/>
              <a:t>kloako</a:t>
            </a:r>
            <a:r>
              <a:rPr lang="sl-SI" dirty="0"/>
              <a:t> - Stok je skupni prostor, v katerega se praznijo tudi črevo in preproste dvospolne žleze,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sl-SI" dirty="0"/>
              <a:t>Skozi </a:t>
            </a:r>
            <a:r>
              <a:rPr lang="sl-SI" b="1" dirty="0"/>
              <a:t>izmetalko</a:t>
            </a:r>
            <a:r>
              <a:rPr lang="sl-SI" dirty="0"/>
              <a:t> ali </a:t>
            </a:r>
            <a:r>
              <a:rPr lang="sl-SI" b="1" dirty="0"/>
              <a:t>odtekalko</a:t>
            </a:r>
            <a:r>
              <a:rPr lang="sl-SI" dirty="0"/>
              <a:t> teče voda z neuporabnimi snovmi na prosto,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sl-SI" dirty="0"/>
              <a:t>Plaščarji so </a:t>
            </a:r>
            <a:r>
              <a:rPr lang="sl-SI" b="1" dirty="0"/>
              <a:t>filtratorji</a:t>
            </a:r>
            <a:r>
              <a:rPr lang="sl-SI" dirty="0"/>
              <a:t> (precejajo delce hrane iz vode). Delci se nalepijo na sluz v žrelu in z njo vred drsijo v želodec. </a:t>
            </a: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4339" name="Picture 4" descr="C:\Users\Sara\AppData\Local\Microsoft\Windows\Temporary Internet Files\Content.IE5\R2XTGQUC\smile[1].gif">
            <a:extLst>
              <a:ext uri="{FF2B5EF4-FFF2-40B4-BE49-F238E27FC236}">
                <a16:creationId xmlns:a16="http://schemas.microsoft.com/office/drawing/2014/main" id="{FFE452F3-B515-4427-98F5-308775EEFE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52500"/>
            <a:ext cx="30416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3512-AC5C-437C-9DA4-CBA0F6EA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Ostale značilnosti plaščarjev: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35C6C36-FB6D-4B7B-A1ED-D8830688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84313"/>
            <a:ext cx="8135938" cy="5589587"/>
          </a:xfrm>
        </p:spPr>
        <p:txBody>
          <a:bodyPr/>
          <a:lstStyle/>
          <a:p>
            <a:r>
              <a:rPr lang="sl-SI" altLang="sl-SI" b="1"/>
              <a:t>Krvožilni sistem:</a:t>
            </a:r>
            <a:endParaRPr lang="sl-SI" altLang="sl-SI"/>
          </a:p>
          <a:p>
            <a:pPr lvl="1"/>
            <a:r>
              <a:rPr lang="sl-SI" altLang="sl-SI"/>
              <a:t>odprt in slabo razvit,</a:t>
            </a:r>
          </a:p>
          <a:p>
            <a:pPr lvl="1"/>
            <a:r>
              <a:rPr lang="sl-SI" altLang="sl-SI"/>
              <a:t>Imajo preprosto srce (poganja kri po žilah),</a:t>
            </a:r>
          </a:p>
          <a:p>
            <a:pPr lvl="1"/>
            <a:endParaRPr lang="sl-SI" altLang="sl-SI"/>
          </a:p>
          <a:p>
            <a:r>
              <a:rPr lang="sl-SI" altLang="sl-SI" b="1"/>
              <a:t>Centralni živčni sistem:</a:t>
            </a:r>
            <a:endParaRPr lang="sl-SI" altLang="sl-SI"/>
          </a:p>
          <a:p>
            <a:pPr lvl="1"/>
            <a:r>
              <a:rPr lang="sl-SI" altLang="sl-SI"/>
              <a:t>razmeroma preprost (nima posebnih čutil),</a:t>
            </a:r>
          </a:p>
          <a:p>
            <a:pPr lvl="1"/>
            <a:endParaRPr lang="sl-SI" altLang="sl-SI"/>
          </a:p>
          <a:p>
            <a:r>
              <a:rPr lang="sl-SI" altLang="sl-SI"/>
              <a:t>So </a:t>
            </a:r>
            <a:r>
              <a:rPr lang="sl-SI" altLang="sl-SI" b="1"/>
              <a:t>dvospolniki</a:t>
            </a:r>
            <a:r>
              <a:rPr lang="sl-SI" altLang="sl-SI"/>
              <a:t>. </a:t>
            </a:r>
          </a:p>
          <a:p>
            <a:r>
              <a:rPr lang="sl-SI" altLang="sl-SI" b="1"/>
              <a:t>Predstavnik</a:t>
            </a:r>
            <a:r>
              <a:rPr lang="sl-SI" altLang="sl-SI"/>
              <a:t> plaščarjev je </a:t>
            </a:r>
            <a:r>
              <a:rPr lang="sl-SI" altLang="sl-SI" u="sng"/>
              <a:t>bradavičasti kozolnjak</a:t>
            </a:r>
            <a:r>
              <a:rPr lang="sl-SI" altLang="sl-SI"/>
              <a:t>, ki je pogost v Jadranu.  </a:t>
            </a:r>
          </a:p>
        </p:txBody>
      </p:sp>
      <p:pic>
        <p:nvPicPr>
          <p:cNvPr id="15364" name="Picture 3" descr="C:\Users\Sara\AppData\Local\Microsoft\Windows\Temporary Internet Files\Content.IE5\R2XTGQUC\boy_thinking[1].gif">
            <a:extLst>
              <a:ext uri="{FF2B5EF4-FFF2-40B4-BE49-F238E27FC236}">
                <a16:creationId xmlns:a16="http://schemas.microsoft.com/office/drawing/2014/main" id="{DF472E25-06F6-4D32-8BAC-B3A50D88EB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71500"/>
            <a:ext cx="201612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369BA1B5-C1A6-4DAF-98D3-8DA6E43A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836613"/>
            <a:ext cx="46609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Sara\AppData\Local\Microsoft\Windows\Temporary Internet Files\Content.IE5\10HGQGNB\smile[1].gif">
            <a:extLst>
              <a:ext uri="{FF2B5EF4-FFF2-40B4-BE49-F238E27FC236}">
                <a16:creationId xmlns:a16="http://schemas.microsoft.com/office/drawing/2014/main" id="{381F9EF4-3647-4CB0-99F3-05743778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292600"/>
            <a:ext cx="26257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26E26460-352A-4C31-8D56-111084822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1210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FA4E276B-FD1D-42C7-848C-2A0B46F6E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052513"/>
            <a:ext cx="25193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180A62FA-D36D-494F-B191-83938F192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608388"/>
            <a:ext cx="391636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B4DB4B8A-8A1F-40BC-A9CB-48F62B3B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682625"/>
            <a:ext cx="354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Morski tulipan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DE20A699-4A9D-44A3-B9DC-4C2FA7892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5884863"/>
            <a:ext cx="331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Bradavičasti  kozolnjak</a:t>
            </a:r>
          </a:p>
        </p:txBody>
      </p:sp>
      <p:pic>
        <p:nvPicPr>
          <p:cNvPr id="17415" name="Picture 2" descr="C:\Users\Sara\AppData\Local\Microsoft\Windows\Temporary Internet Files\Content.IE5\LNYXEJZ4\smile[1].gif">
            <a:extLst>
              <a:ext uri="{FF2B5EF4-FFF2-40B4-BE49-F238E27FC236}">
                <a16:creationId xmlns:a16="http://schemas.microsoft.com/office/drawing/2014/main" id="{7F904E6F-81FA-4B2C-9F65-B073C439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30400"/>
            <a:ext cx="22685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2D4EB-19DD-4EAF-B458-E6304BD931D9}"/>
              </a:ext>
            </a:extLst>
          </p:cNvPr>
          <p:cNvSpPr txBox="1"/>
          <p:nvPr/>
        </p:nvSpPr>
        <p:spPr>
          <a:xfrm>
            <a:off x="3165475" y="908050"/>
            <a:ext cx="2813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STRUNARJI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202C5F-9EBF-42DE-A3DF-80BB3BB7586B}"/>
              </a:ext>
            </a:extLst>
          </p:cNvPr>
          <p:cNvCxnSpPr>
            <a:stCxn id="4" idx="1"/>
          </p:cNvCxnSpPr>
          <p:nvPr/>
        </p:nvCxnSpPr>
        <p:spPr>
          <a:xfrm flipH="1">
            <a:off x="1908175" y="1262063"/>
            <a:ext cx="1257300" cy="144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F9A6C1-F09E-4BB4-BAFF-DD1C3A14D215}"/>
              </a:ext>
            </a:extLst>
          </p:cNvPr>
          <p:cNvCxnSpPr/>
          <p:nvPr/>
        </p:nvCxnSpPr>
        <p:spPr>
          <a:xfrm>
            <a:off x="4572000" y="1566863"/>
            <a:ext cx="0" cy="1862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469B62-C65D-48BC-A749-ADE09B74FFF1}"/>
              </a:ext>
            </a:extLst>
          </p:cNvPr>
          <p:cNvCxnSpPr/>
          <p:nvPr/>
        </p:nvCxnSpPr>
        <p:spPr>
          <a:xfrm>
            <a:off x="5976938" y="1270000"/>
            <a:ext cx="1042987" cy="158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99187A-A57F-472E-8B73-6CC12DB88D16}"/>
              </a:ext>
            </a:extLst>
          </p:cNvPr>
          <p:cNvSpPr txBox="1"/>
          <p:nvPr/>
        </p:nvSpPr>
        <p:spPr>
          <a:xfrm>
            <a:off x="862013" y="2867025"/>
            <a:ext cx="2125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BREZGLAVCI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69D1F-802A-44CC-9701-8BFC16EED7FF}"/>
              </a:ext>
            </a:extLst>
          </p:cNvPr>
          <p:cNvSpPr txBox="1"/>
          <p:nvPr/>
        </p:nvSpPr>
        <p:spPr>
          <a:xfrm>
            <a:off x="3635375" y="3633788"/>
            <a:ext cx="1873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PLAŠČARJI</a:t>
            </a:r>
            <a:endParaRPr lang="sl-SI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A5DFF-CB3D-44BD-B4CC-1724FE263041}"/>
              </a:ext>
            </a:extLst>
          </p:cNvPr>
          <p:cNvSpPr txBox="1"/>
          <p:nvPr/>
        </p:nvSpPr>
        <p:spPr>
          <a:xfrm>
            <a:off x="6119813" y="2959100"/>
            <a:ext cx="2124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VRETENČARJI</a:t>
            </a:r>
          </a:p>
        </p:txBody>
      </p:sp>
      <p:pic>
        <p:nvPicPr>
          <p:cNvPr id="6153" name="Picture 3" descr="C:\Users\Sara\AppData\Local\Microsoft\Windows\Temporary Internet Files\Content.IE5\10HGQGNB\amphioxus-wholemoust-fabian-2[1].jpg">
            <a:extLst>
              <a:ext uri="{FF2B5EF4-FFF2-40B4-BE49-F238E27FC236}">
                <a16:creationId xmlns:a16="http://schemas.microsoft.com/office/drawing/2014/main" id="{280DDE78-196D-41BD-8A26-2C71ABF4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28971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C:\Users\Sara\AppData\Local\Microsoft\Windows\Temporary Internet Files\Content.IE5\LNYXEJZ4\Sea-tulip[1].jpg">
            <a:extLst>
              <a:ext uri="{FF2B5EF4-FFF2-40B4-BE49-F238E27FC236}">
                <a16:creationId xmlns:a16="http://schemas.microsoft.com/office/drawing/2014/main" id="{53D0B8AF-F07B-4484-9D1B-B9873469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5084763"/>
            <a:ext cx="16906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 descr="C:\Users\Sara\AppData\Local\Microsoft\Windows\Temporary Internet Files\Content.IE5\LNYXEJZ4\200px-Pagellus_erythrinus_RO[1].jpg">
            <a:extLst>
              <a:ext uri="{FF2B5EF4-FFF2-40B4-BE49-F238E27FC236}">
                <a16:creationId xmlns:a16="http://schemas.microsoft.com/office/drawing/2014/main" id="{A42E6AA0-7567-402E-89FE-E265E3B4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084763"/>
            <a:ext cx="258921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6" descr="C:\Users\Sara\AppData\Local\Microsoft\Windows\Temporary Internet Files\Content.IE5\R2XTGQUC\Home-Simpson-Thinking-Vector-Image[1].png">
            <a:extLst>
              <a:ext uri="{FF2B5EF4-FFF2-40B4-BE49-F238E27FC236}">
                <a16:creationId xmlns:a16="http://schemas.microsoft.com/office/drawing/2014/main" id="{E0430222-9C22-4232-94D2-EFB783A9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263" y="136525"/>
            <a:ext cx="29511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2D8D41B-30E8-42EC-B022-CEDEE820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15888"/>
            <a:ext cx="7024688" cy="1143000"/>
          </a:xfrm>
        </p:spPr>
        <p:txBody>
          <a:bodyPr/>
          <a:lstStyle/>
          <a:p>
            <a:r>
              <a:rPr lang="sl-SI" altLang="sl-SI"/>
              <a:t>BREZGLAVCI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3D9A030-A302-493B-B590-B4654E752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5111750"/>
          </a:xfrm>
        </p:spPr>
        <p:txBody>
          <a:bodyPr/>
          <a:lstStyle/>
          <a:p>
            <a:r>
              <a:rPr lang="sl-SI" altLang="sl-SI"/>
              <a:t>So majhna skupina, pomembna za razumevanje nastanka preprostih vretenčarjev.</a:t>
            </a:r>
          </a:p>
          <a:p>
            <a:r>
              <a:rPr lang="sl-SI" altLang="sl-SI" b="1"/>
              <a:t>Pripadniki brezglavcev (</a:t>
            </a:r>
            <a:r>
              <a:rPr lang="sl-SI" altLang="sl-SI" b="1" i="1"/>
              <a:t>Cephalochordata</a:t>
            </a:r>
            <a:r>
              <a:rPr lang="sl-SI" altLang="sl-SI" b="1"/>
              <a:t>) so:</a:t>
            </a:r>
          </a:p>
          <a:p>
            <a:pPr lvl="1"/>
            <a:r>
              <a:rPr lang="sl-SI" altLang="sl-SI"/>
              <a:t> škrgoustke (</a:t>
            </a:r>
            <a:r>
              <a:rPr lang="sl-SI" altLang="sl-SI" i="1"/>
              <a:t>Lancelets</a:t>
            </a:r>
            <a:r>
              <a:rPr lang="sl-SI" altLang="sl-SI"/>
              <a:t>)</a:t>
            </a:r>
          </a:p>
          <a:p>
            <a:pPr lvl="2"/>
            <a:r>
              <a:rPr lang="sl-SI" altLang="sl-SI"/>
              <a:t> Škrgoustke imajo jasno izražene štiri karakteristike    strunarjev in so posledično uvajalni učni primer v zoologiji.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9F5E26E7-7CC4-4220-8482-2F62638E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43926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Users\Sara\AppData\Local\Microsoft\Windows\Temporary Internet Files\Content.IE5\R2XTGQUC\thinking-clip-art1[1].jpg">
            <a:extLst>
              <a:ext uri="{FF2B5EF4-FFF2-40B4-BE49-F238E27FC236}">
                <a16:creationId xmlns:a16="http://schemas.microsoft.com/office/drawing/2014/main" id="{7D03FD0D-DCB6-4FAF-8C42-818A62F3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0227F06-6566-443A-B3D3-0CEB8775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0"/>
            <a:ext cx="7024687" cy="1143000"/>
          </a:xfrm>
        </p:spPr>
        <p:txBody>
          <a:bodyPr/>
          <a:lstStyle/>
          <a:p>
            <a:r>
              <a:rPr lang="sl-SI" altLang="sl-SI"/>
              <a:t>ŠKRGOUSTKA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847D6E4-8B22-4F81-BA61-6090A9D5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25538"/>
            <a:ext cx="8135938" cy="5616575"/>
          </a:xfrm>
        </p:spPr>
        <p:txBody>
          <a:bodyPr/>
          <a:lstStyle/>
          <a:p>
            <a:r>
              <a:rPr lang="sl-SI" altLang="sl-SI"/>
              <a:t>Telesna organizacija: zelo </a:t>
            </a:r>
            <a:r>
              <a:rPr lang="sl-SI" altLang="sl-SI" b="1"/>
              <a:t>podobna hipotetskim pravretenčarjem,</a:t>
            </a:r>
          </a:p>
          <a:p>
            <a:r>
              <a:rPr lang="sl-SI" altLang="sl-SI" u="sng"/>
              <a:t>Živi v PLITVEM morju:</a:t>
            </a:r>
          </a:p>
          <a:p>
            <a:pPr lvl="1"/>
            <a:r>
              <a:rPr lang="sl-SI" altLang="sl-SI"/>
              <a:t>Zakopana v pesek,</a:t>
            </a:r>
          </a:p>
          <a:p>
            <a:pPr lvl="1"/>
            <a:r>
              <a:rPr lang="sl-SI" altLang="sl-SI"/>
              <a:t>Občasno zaplava (z bočnim zvijanjem telesa, pri čemer sodeluje neparna plavut),</a:t>
            </a:r>
          </a:p>
          <a:p>
            <a:r>
              <a:rPr lang="sl-SI" altLang="sl-SI"/>
              <a:t>Do </a:t>
            </a:r>
            <a:r>
              <a:rPr lang="sl-SI" altLang="sl-SI" b="1"/>
              <a:t>7 cm </a:t>
            </a:r>
            <a:r>
              <a:rPr lang="sl-SI" altLang="sl-SI"/>
              <a:t>dolga,</a:t>
            </a:r>
          </a:p>
          <a:p>
            <a:r>
              <a:rPr lang="sl-SI" altLang="sl-SI" u="sng"/>
              <a:t>osnovne strunarske značilnosti:</a:t>
            </a:r>
          </a:p>
          <a:p>
            <a:pPr lvl="1"/>
            <a:r>
              <a:rPr lang="sl-SI" altLang="sl-SI" b="1"/>
              <a:t>HRBTNA STRUNA (</a:t>
            </a:r>
            <a:r>
              <a:rPr lang="sl-SI" altLang="sl-SI"/>
              <a:t>edino notranje ogrodje</a:t>
            </a:r>
            <a:r>
              <a:rPr lang="sl-SI" altLang="sl-SI" b="1"/>
              <a:t>),</a:t>
            </a:r>
          </a:p>
          <a:p>
            <a:pPr lvl="1"/>
            <a:r>
              <a:rPr lang="sl-SI" altLang="sl-SI" b="1"/>
              <a:t>ŠKRŽNO ČREVO</a:t>
            </a:r>
            <a:r>
              <a:rPr lang="sl-SI" altLang="sl-SI"/>
              <a:t>,</a:t>
            </a:r>
          </a:p>
          <a:p>
            <a:pPr lvl="1"/>
            <a:r>
              <a:rPr lang="sl-SI" altLang="sl-SI" b="1"/>
              <a:t>HRBTENJAČA,</a:t>
            </a:r>
          </a:p>
          <a:p>
            <a:r>
              <a:rPr lang="sl-SI" altLang="sl-SI"/>
              <a:t>Je členjena (vidno pri segmentalno razporejenih mišicah).</a:t>
            </a:r>
          </a:p>
        </p:txBody>
      </p:sp>
      <p:pic>
        <p:nvPicPr>
          <p:cNvPr id="8196" name="Picture 2" descr="C:\Users\Sara\AppData\Local\Microsoft\Windows\Temporary Internet Files\Content.IE5\LNYXEJZ4\thinking-woman[1].png">
            <a:extLst>
              <a:ext uri="{FF2B5EF4-FFF2-40B4-BE49-F238E27FC236}">
                <a16:creationId xmlns:a16="http://schemas.microsoft.com/office/drawing/2014/main" id="{B1EF2B6F-D64F-461F-9526-BB0F63EA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79438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E637-8ED5-4D56-A74A-924BA891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7993062" cy="5688013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u="sng" dirty="0"/>
              <a:t>Telo:</a:t>
            </a:r>
            <a:r>
              <a:rPr lang="sl-SI" dirty="0"/>
              <a:t> dvobočno somerno in zašiljeno z obeh koncev,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u="sng" dirty="0"/>
              <a:t>Oblika: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spominja na ribo,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Škržno črevo se nahaja za žrelom.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Skozi škržne reže se voda preceja v obškržno votlino, iz nje na prosto skozi posebno odprtino na trebušni strani (pri tem prehaja kisik v kri, iz nje pa izhaja ogljikov dioksid)</a:t>
            </a:r>
          </a:p>
          <a:p>
            <a:pPr indent="-274320" fontAlgn="auto">
              <a:spcAft>
                <a:spcPts val="0"/>
              </a:spcAft>
              <a:defRPr/>
            </a:pPr>
            <a:endParaRPr lang="sl-SI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B6D1E5F-0325-4673-921E-869CB878E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80343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Sara\AppData\Local\Microsoft\Windows\Temporary Internet Files\Content.IE5\R2XTGQUC\thinking-girl[1].png">
            <a:extLst>
              <a:ext uri="{FF2B5EF4-FFF2-40B4-BE49-F238E27FC236}">
                <a16:creationId xmlns:a16="http://schemas.microsoft.com/office/drawing/2014/main" id="{5124DD80-0152-49C9-AF64-26E0732A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5888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C8047-2C8F-477A-B2A9-7C8FD70C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692150"/>
            <a:ext cx="7993062" cy="5761038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b="1" dirty="0"/>
              <a:t>Tipalne lovke: 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dirty="0"/>
              <a:t>okrog ust,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dirty="0"/>
              <a:t>omogočajo precejaje vode,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dirty="0"/>
              <a:t>Hranilni delci se nalepijo v žrelu na sluz, to nato škgoustka prebavi.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b="1" dirty="0"/>
              <a:t>Izločala: </a:t>
            </a:r>
            <a:r>
              <a:rPr lang="sl-SI" dirty="0"/>
              <a:t>podobna metanefridijem in so segmentalno razporejena,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u="sng" dirty="0"/>
              <a:t>Cevasto osrednje živčevje</a:t>
            </a:r>
            <a:r>
              <a:rPr lang="sl-SI" dirty="0"/>
              <a:t> (hrbtenjača) je nad hrbtno struno,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b="1" u="sng" dirty="0"/>
              <a:t>sklenjen krvožilni sistem</a:t>
            </a:r>
            <a:r>
              <a:rPr lang="sl-SI" dirty="0"/>
              <a:t>, ki je podoben vretenčarskemu,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b="1" dirty="0"/>
              <a:t>Čutila</a:t>
            </a:r>
            <a:r>
              <a:rPr lang="sl-SI" dirty="0"/>
              <a:t>: slabo razvita,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b="1" dirty="0"/>
              <a:t>Oči:</a:t>
            </a:r>
            <a:r>
              <a:rPr lang="sl-SI" dirty="0"/>
              <a:t> preproste, čašaste, v velikem številu na hrbtni strani hrbtenjače.</a:t>
            </a: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endParaRPr lang="sl-SI" b="1" dirty="0"/>
          </a:p>
          <a:p>
            <a:pPr marL="365760" lvl="1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b="1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43" name="Picture 2" descr="C:\Users\Sara\AppData\Local\Microsoft\Windows\Temporary Internet Files\Content.IE5\10HGQGNB\thinking-lightbulb1[1].jpg">
            <a:extLst>
              <a:ext uri="{FF2B5EF4-FFF2-40B4-BE49-F238E27FC236}">
                <a16:creationId xmlns:a16="http://schemas.microsoft.com/office/drawing/2014/main" id="{5CE94DAA-3275-4814-B5B1-760F9F31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60800"/>
            <a:ext cx="11271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21ECB2D7-E3A6-44CB-A7F5-69C6B979E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4168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>
            <a:extLst>
              <a:ext uri="{FF2B5EF4-FFF2-40B4-BE49-F238E27FC236}">
                <a16:creationId xmlns:a16="http://schemas.microsoft.com/office/drawing/2014/main" id="{52A1A816-CA02-4AB9-9D98-2EB652FB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6081713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>
                <a:hlinkClick r:id="rId3"/>
              </a:rPr>
              <a:t>https://www.youtube.com/watch?v=TTBkQKJlwUU&amp;feature=youtu.be</a:t>
            </a:r>
            <a:r>
              <a:rPr lang="sl-SI" altLang="sl-SI"/>
              <a:t> 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25642C8A-152A-456F-A6F8-53C5DE4F0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808413"/>
            <a:ext cx="34163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Users\Sara\AppData\Local\Microsoft\Windows\Temporary Internet Files\Content.IE5\LNYXEJZ4\Biology-icon[1].png">
            <a:extLst>
              <a:ext uri="{FF2B5EF4-FFF2-40B4-BE49-F238E27FC236}">
                <a16:creationId xmlns:a16="http://schemas.microsoft.com/office/drawing/2014/main" id="{72D7BDD7-4211-4548-AEAB-8583D0D8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989388"/>
            <a:ext cx="162877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2518-0E4C-4D88-BD51-D5A4D6B5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288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Ostale značilnosti brezglavcev: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A9C65-C8C2-4DED-9582-F140ABAD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472112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Hrbtna struna poteka hrbtno vse od repa do glave, obdana z mišicami;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sl-SI" dirty="0"/>
              <a:t> Segmentalno razporejene mišiče - omogočajo obliko gibanja kot pri ribah (plavanje),</a:t>
            </a:r>
          </a:p>
          <a:p>
            <a:pPr marL="365760" lvl="1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640080" lvl="1" indent="-274320" fontAlgn="auto">
              <a:spcAft>
                <a:spcPts val="0"/>
              </a:spcAft>
              <a:defRPr/>
            </a:pPr>
            <a:endParaRPr lang="sl-SI" dirty="0"/>
          </a:p>
          <a:p>
            <a:pPr marL="640080" lvl="1" indent="-274320" fontAlgn="auto">
              <a:spcAft>
                <a:spcPts val="0"/>
              </a:spcAft>
              <a:defRPr/>
            </a:pPr>
            <a:endParaRPr lang="sl-SI" dirty="0"/>
          </a:p>
          <a:p>
            <a:pPr marL="365760" lvl="1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365760" lvl="1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365760" lvl="1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filtrirajo vodo in se hranijo z organskimi delci, ki se v njej nahajajo,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nimajo pravega srca; krožno stiskanje žil potiska kri po telesu,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So ločenih spolov- zunanja oploditev (v vodi).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B773306E-F757-4FD2-95F2-02932EB30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36838"/>
            <a:ext cx="30956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E4856DE6-0DF9-4824-AC1B-6258B1916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01888"/>
            <a:ext cx="2159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D08586A-ABBB-4A89-97BC-9AD36EA1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3500"/>
            <a:ext cx="7024688" cy="1143000"/>
          </a:xfrm>
        </p:spPr>
        <p:txBody>
          <a:bodyPr/>
          <a:lstStyle/>
          <a:p>
            <a:r>
              <a:rPr lang="sl-SI" altLang="sl-SI"/>
              <a:t>PLAŠČARJI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89D7ECD-BD9E-4DAA-8FA8-1EF173F9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82675"/>
            <a:ext cx="8064500" cy="5111750"/>
          </a:xfrm>
        </p:spPr>
        <p:txBody>
          <a:bodyPr/>
          <a:lstStyle/>
          <a:p>
            <a:r>
              <a:rPr lang="sl-SI" altLang="sl-SI"/>
              <a:t>Plaščarji so nazadnjaški strunarji. Razvili so se iz prednikov, podobnih današnji škrgoustki.</a:t>
            </a:r>
          </a:p>
          <a:p>
            <a:r>
              <a:rPr lang="sl-SI" altLang="sl-SI"/>
              <a:t>Strunarske značilnosti so razvite le pri ličinkah. </a:t>
            </a:r>
          </a:p>
          <a:p>
            <a:endParaRPr lang="sl-SI" altLang="sl-SI"/>
          </a:p>
          <a:p>
            <a:r>
              <a:rPr lang="sl-SI" altLang="sl-SI" b="1"/>
              <a:t>Ličinke, </a:t>
            </a:r>
            <a:r>
              <a:rPr lang="sl-SI" altLang="sl-SI"/>
              <a:t>spominjajo na žabje paglavce: </a:t>
            </a:r>
          </a:p>
          <a:p>
            <a:pPr lvl="1"/>
            <a:r>
              <a:rPr lang="sl-SI" altLang="sl-SI"/>
              <a:t>osnovni strunarski znaki:</a:t>
            </a:r>
          </a:p>
          <a:p>
            <a:pPr lvl="2"/>
            <a:r>
              <a:rPr lang="sl-SI" altLang="sl-SI"/>
              <a:t> Repata ličinka prosto plava - pritrdi na podlago –</a:t>
            </a:r>
            <a:r>
              <a:rPr lang="sl-SI" altLang="sl-SI" b="1"/>
              <a:t>preobrazba -</a:t>
            </a:r>
            <a:r>
              <a:rPr lang="sl-SI" altLang="sl-SI"/>
              <a:t> izgubi rep - začne izločati trden ovoj = </a:t>
            </a:r>
            <a:r>
              <a:rPr lang="sl-SI" altLang="sl-SI" b="1"/>
              <a:t>plašč</a:t>
            </a:r>
            <a:r>
              <a:rPr lang="sl-SI" altLang="sl-SI"/>
              <a:t> ali </a:t>
            </a:r>
            <a:r>
              <a:rPr lang="sl-SI" altLang="sl-SI" b="1"/>
              <a:t>tunika</a:t>
            </a:r>
            <a:r>
              <a:rPr lang="sl-SI" altLang="sl-SI"/>
              <a:t> (iz polisaharida tunicina; Plašč žival ščiti in ji daje oporo).</a:t>
            </a:r>
          </a:p>
          <a:p>
            <a:endParaRPr lang="sl-SI" altLang="sl-SI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CDAF8536-0776-4273-919E-5FDC8C742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4735513"/>
            <a:ext cx="22494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>
            <a:extLst>
              <a:ext uri="{FF2B5EF4-FFF2-40B4-BE49-F238E27FC236}">
                <a16:creationId xmlns:a16="http://schemas.microsoft.com/office/drawing/2014/main" id="{AE0045B0-DF82-4551-98D1-273CE737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1944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Modro-zvoni plaščar</a:t>
            </a:r>
          </a:p>
        </p:txBody>
      </p:sp>
      <p:pic>
        <p:nvPicPr>
          <p:cNvPr id="13318" name="Picture 2" descr="C:\Users\Sara\AppData\Local\Microsoft\Windows\Temporary Internet Files\Content.IE5\R2XTGQUC\science_cellsMicroscope[1].gif">
            <a:extLst>
              <a:ext uri="{FF2B5EF4-FFF2-40B4-BE49-F238E27FC236}">
                <a16:creationId xmlns:a16="http://schemas.microsoft.com/office/drawing/2014/main" id="{A1EE372C-1E1C-4399-BD2C-F30B051D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0"/>
            <a:ext cx="27209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579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Austin</vt:lpstr>
      <vt:lpstr>BREZGLAVCI  PLAŠČARJI</vt:lpstr>
      <vt:lpstr>PowerPoint Presentation</vt:lpstr>
      <vt:lpstr>BREZGLAVCI</vt:lpstr>
      <vt:lpstr>ŠKRGOUSTKA</vt:lpstr>
      <vt:lpstr>PowerPoint Presentation</vt:lpstr>
      <vt:lpstr>PowerPoint Presentation</vt:lpstr>
      <vt:lpstr>PowerPoint Presentation</vt:lpstr>
      <vt:lpstr>Ostale značilnosti brezglavcev:</vt:lpstr>
      <vt:lpstr>PLAŠČARJI</vt:lpstr>
      <vt:lpstr>PowerPoint Presentation</vt:lpstr>
      <vt:lpstr>Ostale značilnosti plaščarjev: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2019-05-30T09:28:07Z</dcterms:created>
  <dcterms:modified xsi:type="dcterms:W3CDTF">2019-05-30T09:28:07Z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