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65" r:id="rId3"/>
    <p:sldId id="257" r:id="rId4"/>
    <p:sldId id="258" r:id="rId5"/>
    <p:sldId id="259" r:id="rId6"/>
    <p:sldId id="260" r:id="rId7"/>
    <p:sldId id="262" r:id="rId8"/>
    <p:sldId id="263" r:id="rId9"/>
    <p:sldId id="266" r:id="rId10"/>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DC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22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BFF6-AF58-4CED-A188-F3D855A9165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88314EFF-83B0-40D8-AB61-9B26417FCE2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96C7EDDF-266C-46FD-8253-2A105C4A932F}"/>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A5C76D8-F23F-4F87-867B-9FF362490651}"/>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08AD525-66CC-4146-8590-DC21E354D7DF}"/>
              </a:ext>
            </a:extLst>
          </p:cNvPr>
          <p:cNvSpPr>
            <a:spLocks noGrp="1"/>
          </p:cNvSpPr>
          <p:nvPr>
            <p:ph type="sldNum" sz="quarter" idx="12"/>
          </p:nvPr>
        </p:nvSpPr>
        <p:spPr/>
        <p:txBody>
          <a:bodyPr/>
          <a:lstStyle>
            <a:lvl1pPr>
              <a:defRPr/>
            </a:lvl1pPr>
          </a:lstStyle>
          <a:p>
            <a:fld id="{1BB2AA4E-B36A-427F-954D-ECD9320CA1A2}" type="slidenum">
              <a:rPr lang="sl-SI" altLang="sl-SI"/>
              <a:pPr/>
              <a:t>‹#›</a:t>
            </a:fld>
            <a:endParaRPr lang="sl-SI" altLang="sl-SI"/>
          </a:p>
        </p:txBody>
      </p:sp>
    </p:spTree>
    <p:extLst>
      <p:ext uri="{BB962C8B-B14F-4D97-AF65-F5344CB8AC3E}">
        <p14:creationId xmlns:p14="http://schemas.microsoft.com/office/powerpoint/2010/main" val="566787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95992-3570-4027-AD68-C984DC1FC255}"/>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53E86AF-C606-46E4-96C9-10A9BF634C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9CEE5CBA-7620-4351-A987-5936D80E09A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9EBAE27C-3C6C-4E00-BF29-85B7D5F50122}"/>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D7E83BA-4ABD-4AA9-BC51-151810130D97}"/>
              </a:ext>
            </a:extLst>
          </p:cNvPr>
          <p:cNvSpPr>
            <a:spLocks noGrp="1"/>
          </p:cNvSpPr>
          <p:nvPr>
            <p:ph type="sldNum" sz="quarter" idx="12"/>
          </p:nvPr>
        </p:nvSpPr>
        <p:spPr/>
        <p:txBody>
          <a:bodyPr/>
          <a:lstStyle>
            <a:lvl1pPr>
              <a:defRPr/>
            </a:lvl1pPr>
          </a:lstStyle>
          <a:p>
            <a:fld id="{59C8D815-9E85-4646-B0C1-BB5DEB4125DC}" type="slidenum">
              <a:rPr lang="sl-SI" altLang="sl-SI"/>
              <a:pPr/>
              <a:t>‹#›</a:t>
            </a:fld>
            <a:endParaRPr lang="sl-SI" altLang="sl-SI"/>
          </a:p>
        </p:txBody>
      </p:sp>
    </p:spTree>
    <p:extLst>
      <p:ext uri="{BB962C8B-B14F-4D97-AF65-F5344CB8AC3E}">
        <p14:creationId xmlns:p14="http://schemas.microsoft.com/office/powerpoint/2010/main" val="9071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0DC9F8-EC81-4B3E-B5AD-DADB502A0B57}"/>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FB205E2A-3817-4ADA-8450-682483C921AF}"/>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8B87E7C2-42DE-4248-A8F3-1ABDD1FCD4D9}"/>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319A6A1E-072F-4C02-987B-231FBDE77177}"/>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8256DBB-2D7A-44BB-A51B-58883674373F}"/>
              </a:ext>
            </a:extLst>
          </p:cNvPr>
          <p:cNvSpPr>
            <a:spLocks noGrp="1"/>
          </p:cNvSpPr>
          <p:nvPr>
            <p:ph type="sldNum" sz="quarter" idx="12"/>
          </p:nvPr>
        </p:nvSpPr>
        <p:spPr/>
        <p:txBody>
          <a:bodyPr/>
          <a:lstStyle>
            <a:lvl1pPr>
              <a:defRPr/>
            </a:lvl1pPr>
          </a:lstStyle>
          <a:p>
            <a:fld id="{4B71648B-0E9E-4C6C-9DDD-1B0BC8CF6945}" type="slidenum">
              <a:rPr lang="sl-SI" altLang="sl-SI"/>
              <a:pPr/>
              <a:t>‹#›</a:t>
            </a:fld>
            <a:endParaRPr lang="sl-SI" altLang="sl-SI"/>
          </a:p>
        </p:txBody>
      </p:sp>
    </p:spTree>
    <p:extLst>
      <p:ext uri="{BB962C8B-B14F-4D97-AF65-F5344CB8AC3E}">
        <p14:creationId xmlns:p14="http://schemas.microsoft.com/office/powerpoint/2010/main" val="532016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09C9-50B2-4403-90BD-69B8FBF6F4C7}"/>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3EB22947-B9B5-4016-8BC6-346CDEC975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93B4C5D-85A8-4FDC-977F-1807081F41AB}"/>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51166534-84EF-4F4D-9B92-9539F3839A60}"/>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3C51480-AA9D-493D-9773-21D415FE5E7C}"/>
              </a:ext>
            </a:extLst>
          </p:cNvPr>
          <p:cNvSpPr>
            <a:spLocks noGrp="1"/>
          </p:cNvSpPr>
          <p:nvPr>
            <p:ph type="sldNum" sz="quarter" idx="12"/>
          </p:nvPr>
        </p:nvSpPr>
        <p:spPr/>
        <p:txBody>
          <a:bodyPr/>
          <a:lstStyle>
            <a:lvl1pPr>
              <a:defRPr/>
            </a:lvl1pPr>
          </a:lstStyle>
          <a:p>
            <a:fld id="{91363CD5-DB3E-4649-9FA2-0BEB68DB419C}" type="slidenum">
              <a:rPr lang="sl-SI" altLang="sl-SI"/>
              <a:pPr/>
              <a:t>‹#›</a:t>
            </a:fld>
            <a:endParaRPr lang="sl-SI" altLang="sl-SI"/>
          </a:p>
        </p:txBody>
      </p:sp>
    </p:spTree>
    <p:extLst>
      <p:ext uri="{BB962C8B-B14F-4D97-AF65-F5344CB8AC3E}">
        <p14:creationId xmlns:p14="http://schemas.microsoft.com/office/powerpoint/2010/main" val="3544093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2B6DC-54D5-4238-A945-5997E0717F8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20CFDC99-709F-497E-A05C-B755C2F6ABD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26BDA53-1287-4479-A60E-CF6A7BE409C7}"/>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5433E2D9-450B-4340-A911-B7F34D50B5A6}"/>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2D7A8AC-110B-41F8-B3AC-A43B88C66F57}"/>
              </a:ext>
            </a:extLst>
          </p:cNvPr>
          <p:cNvSpPr>
            <a:spLocks noGrp="1"/>
          </p:cNvSpPr>
          <p:nvPr>
            <p:ph type="sldNum" sz="quarter" idx="12"/>
          </p:nvPr>
        </p:nvSpPr>
        <p:spPr/>
        <p:txBody>
          <a:bodyPr/>
          <a:lstStyle>
            <a:lvl1pPr>
              <a:defRPr/>
            </a:lvl1pPr>
          </a:lstStyle>
          <a:p>
            <a:fld id="{A78BE837-D940-4342-BC6C-52625D9961DC}" type="slidenum">
              <a:rPr lang="sl-SI" altLang="sl-SI"/>
              <a:pPr/>
              <a:t>‹#›</a:t>
            </a:fld>
            <a:endParaRPr lang="sl-SI" altLang="sl-SI"/>
          </a:p>
        </p:txBody>
      </p:sp>
    </p:spTree>
    <p:extLst>
      <p:ext uri="{BB962C8B-B14F-4D97-AF65-F5344CB8AC3E}">
        <p14:creationId xmlns:p14="http://schemas.microsoft.com/office/powerpoint/2010/main" val="1810941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29DFB-94AF-4968-99AA-7721374EC0BD}"/>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38B822EA-FD69-4E71-AA4E-68E605606705}"/>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793605F6-6B5C-4325-9EBD-CA9FCD4EC1D7}"/>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0DD21C09-4325-4ED0-A54C-0D8D8724957C}"/>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ECE536E5-DAB7-4807-834E-D3720EF0020D}"/>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6BF94997-7CCA-48A0-AD9C-4CC664BD1205}"/>
              </a:ext>
            </a:extLst>
          </p:cNvPr>
          <p:cNvSpPr>
            <a:spLocks noGrp="1"/>
          </p:cNvSpPr>
          <p:nvPr>
            <p:ph type="sldNum" sz="quarter" idx="12"/>
          </p:nvPr>
        </p:nvSpPr>
        <p:spPr/>
        <p:txBody>
          <a:bodyPr/>
          <a:lstStyle>
            <a:lvl1pPr>
              <a:defRPr/>
            </a:lvl1pPr>
          </a:lstStyle>
          <a:p>
            <a:fld id="{A4E47BC2-A493-44F1-B8F6-CC78A8BE344F}" type="slidenum">
              <a:rPr lang="sl-SI" altLang="sl-SI"/>
              <a:pPr/>
              <a:t>‹#›</a:t>
            </a:fld>
            <a:endParaRPr lang="sl-SI" altLang="sl-SI"/>
          </a:p>
        </p:txBody>
      </p:sp>
    </p:spTree>
    <p:extLst>
      <p:ext uri="{BB962C8B-B14F-4D97-AF65-F5344CB8AC3E}">
        <p14:creationId xmlns:p14="http://schemas.microsoft.com/office/powerpoint/2010/main" val="4213866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1878F-6A16-409D-960C-BADE058620B1}"/>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E916E78F-1D4C-4D78-8EC4-73C85B53DFA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BEB6EE-278E-4AAA-929A-A00326BEB61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FC50BB9D-B640-4DB3-B793-7CA74EBC55B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0DF194-9009-4D2A-95F8-22091E42607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B0CC0905-20BF-492C-B739-0796763E6CFA}"/>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E99E63DB-F705-44CC-AA1A-EAE994D6D554}"/>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C3522D8D-2DF1-4ED6-97A5-F6BCEBA524AA}"/>
              </a:ext>
            </a:extLst>
          </p:cNvPr>
          <p:cNvSpPr>
            <a:spLocks noGrp="1"/>
          </p:cNvSpPr>
          <p:nvPr>
            <p:ph type="sldNum" sz="quarter" idx="12"/>
          </p:nvPr>
        </p:nvSpPr>
        <p:spPr/>
        <p:txBody>
          <a:bodyPr/>
          <a:lstStyle>
            <a:lvl1pPr>
              <a:defRPr/>
            </a:lvl1pPr>
          </a:lstStyle>
          <a:p>
            <a:fld id="{98304E9E-F501-4514-B9F9-15ADD67D4CA2}" type="slidenum">
              <a:rPr lang="sl-SI" altLang="sl-SI"/>
              <a:pPr/>
              <a:t>‹#›</a:t>
            </a:fld>
            <a:endParaRPr lang="sl-SI" altLang="sl-SI"/>
          </a:p>
        </p:txBody>
      </p:sp>
    </p:spTree>
    <p:extLst>
      <p:ext uri="{BB962C8B-B14F-4D97-AF65-F5344CB8AC3E}">
        <p14:creationId xmlns:p14="http://schemas.microsoft.com/office/powerpoint/2010/main" val="4122443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24ACF-8268-4C1D-A758-8081D0B9E69F}"/>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B576FCFE-CC57-4E7C-887E-DCAE7B1B22DD}"/>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571C87C2-CDDD-4802-A3D9-EC8E730C9094}"/>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8B684C24-36B6-4175-90FE-8E12EB22F4FC}"/>
              </a:ext>
            </a:extLst>
          </p:cNvPr>
          <p:cNvSpPr>
            <a:spLocks noGrp="1"/>
          </p:cNvSpPr>
          <p:nvPr>
            <p:ph type="sldNum" sz="quarter" idx="12"/>
          </p:nvPr>
        </p:nvSpPr>
        <p:spPr/>
        <p:txBody>
          <a:bodyPr/>
          <a:lstStyle>
            <a:lvl1pPr>
              <a:defRPr/>
            </a:lvl1pPr>
          </a:lstStyle>
          <a:p>
            <a:fld id="{2BF59484-8E45-491C-993C-BA85A5247A37}" type="slidenum">
              <a:rPr lang="sl-SI" altLang="sl-SI"/>
              <a:pPr/>
              <a:t>‹#›</a:t>
            </a:fld>
            <a:endParaRPr lang="sl-SI" altLang="sl-SI"/>
          </a:p>
        </p:txBody>
      </p:sp>
    </p:spTree>
    <p:extLst>
      <p:ext uri="{BB962C8B-B14F-4D97-AF65-F5344CB8AC3E}">
        <p14:creationId xmlns:p14="http://schemas.microsoft.com/office/powerpoint/2010/main" val="3210366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877198-0E0E-4E75-964D-551AF4C70442}"/>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1810C16B-6408-47C3-B980-E9C139FA39D0}"/>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FF63E83C-77EB-4D0B-BD7D-0292B9002B08}"/>
              </a:ext>
            </a:extLst>
          </p:cNvPr>
          <p:cNvSpPr>
            <a:spLocks noGrp="1"/>
          </p:cNvSpPr>
          <p:nvPr>
            <p:ph type="sldNum" sz="quarter" idx="12"/>
          </p:nvPr>
        </p:nvSpPr>
        <p:spPr/>
        <p:txBody>
          <a:bodyPr/>
          <a:lstStyle>
            <a:lvl1pPr>
              <a:defRPr/>
            </a:lvl1pPr>
          </a:lstStyle>
          <a:p>
            <a:fld id="{04E2FF35-3F29-419B-BDA9-C940E7D5B236}" type="slidenum">
              <a:rPr lang="sl-SI" altLang="sl-SI"/>
              <a:pPr/>
              <a:t>‹#›</a:t>
            </a:fld>
            <a:endParaRPr lang="sl-SI" altLang="sl-SI"/>
          </a:p>
        </p:txBody>
      </p:sp>
    </p:spTree>
    <p:extLst>
      <p:ext uri="{BB962C8B-B14F-4D97-AF65-F5344CB8AC3E}">
        <p14:creationId xmlns:p14="http://schemas.microsoft.com/office/powerpoint/2010/main" val="167867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DC6EE-CB3E-49E4-BE7A-2F376E15D05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FC2D676F-2C9C-4291-82EE-CDA7F180AF8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69C7DD9D-076B-41CB-B883-C340B622E5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92249A-4F90-44B7-AF99-41E22257615F}"/>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7D98EED8-C293-475F-A76F-366FB9D64CEA}"/>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84A01DAD-E565-4672-8738-7F15E091BE79}"/>
              </a:ext>
            </a:extLst>
          </p:cNvPr>
          <p:cNvSpPr>
            <a:spLocks noGrp="1"/>
          </p:cNvSpPr>
          <p:nvPr>
            <p:ph type="sldNum" sz="quarter" idx="12"/>
          </p:nvPr>
        </p:nvSpPr>
        <p:spPr/>
        <p:txBody>
          <a:bodyPr/>
          <a:lstStyle>
            <a:lvl1pPr>
              <a:defRPr/>
            </a:lvl1pPr>
          </a:lstStyle>
          <a:p>
            <a:fld id="{FFAE5C55-742D-4A75-BB8B-B1F501C62B2B}" type="slidenum">
              <a:rPr lang="sl-SI" altLang="sl-SI"/>
              <a:pPr/>
              <a:t>‹#›</a:t>
            </a:fld>
            <a:endParaRPr lang="sl-SI" altLang="sl-SI"/>
          </a:p>
        </p:txBody>
      </p:sp>
    </p:spTree>
    <p:extLst>
      <p:ext uri="{BB962C8B-B14F-4D97-AF65-F5344CB8AC3E}">
        <p14:creationId xmlns:p14="http://schemas.microsoft.com/office/powerpoint/2010/main" val="331632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0CAED-8191-4007-8CFD-331DCCB230F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5C136810-81F5-472F-BDCB-AB5080C68CC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71C1F8CA-17C5-4AFA-B031-9BC978C4E2B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0921F0-BD8C-4786-8066-CC3C932B8D2E}"/>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2BEF36A0-978E-4F59-A2C9-A533872E4992}"/>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FF3BBE6B-B3BE-4DF3-BED9-625C4A40966D}"/>
              </a:ext>
            </a:extLst>
          </p:cNvPr>
          <p:cNvSpPr>
            <a:spLocks noGrp="1"/>
          </p:cNvSpPr>
          <p:nvPr>
            <p:ph type="sldNum" sz="quarter" idx="12"/>
          </p:nvPr>
        </p:nvSpPr>
        <p:spPr/>
        <p:txBody>
          <a:bodyPr/>
          <a:lstStyle>
            <a:lvl1pPr>
              <a:defRPr/>
            </a:lvl1pPr>
          </a:lstStyle>
          <a:p>
            <a:fld id="{5442B2DC-969D-4B68-875B-83D78067D362}" type="slidenum">
              <a:rPr lang="sl-SI" altLang="sl-SI"/>
              <a:pPr/>
              <a:t>‹#›</a:t>
            </a:fld>
            <a:endParaRPr lang="sl-SI" altLang="sl-SI"/>
          </a:p>
        </p:txBody>
      </p:sp>
    </p:spTree>
    <p:extLst>
      <p:ext uri="{BB962C8B-B14F-4D97-AF65-F5344CB8AC3E}">
        <p14:creationId xmlns:p14="http://schemas.microsoft.com/office/powerpoint/2010/main" val="3189182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DA5D9F2-90E8-44ED-BF8D-4339456C9B91}"/>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CB7CF24C-7E6E-4D04-A930-9B7297F44289}"/>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5D7F3365-C009-469E-A04A-6B5ADFB8D6E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3BDD00E0-AD48-4DCE-9B3C-3CF47400802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1EA21A61-3BAF-439B-AFBA-5E034304F8E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FA71958-3579-4FA2-97EE-8E96E56CE8A2}"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Bufo_viridis1">
            <a:extLst>
              <a:ext uri="{FF2B5EF4-FFF2-40B4-BE49-F238E27FC236}">
                <a16:creationId xmlns:a16="http://schemas.microsoft.com/office/drawing/2014/main" id="{5A7AEA71-9BA8-4ED4-9918-718BA6FBD3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0"/>
            <a:ext cx="11125201"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a:extLst>
              <a:ext uri="{FF2B5EF4-FFF2-40B4-BE49-F238E27FC236}">
                <a16:creationId xmlns:a16="http://schemas.microsoft.com/office/drawing/2014/main" id="{870861C4-0D2C-49FA-BDFF-FFD3F5853B13}"/>
              </a:ext>
            </a:extLst>
          </p:cNvPr>
          <p:cNvSpPr>
            <a:spLocks noGrp="1" noChangeArrowheads="1"/>
          </p:cNvSpPr>
          <p:nvPr>
            <p:ph type="ctrTitle"/>
          </p:nvPr>
        </p:nvSpPr>
        <p:spPr>
          <a:xfrm>
            <a:off x="539750" y="0"/>
            <a:ext cx="8064500" cy="6858000"/>
          </a:xfrm>
        </p:spPr>
        <p:txBody>
          <a:bodyPr anchor="ctr"/>
          <a:lstStyle/>
          <a:p>
            <a:r>
              <a:rPr lang="sl-SI" altLang="sl-SI" sz="8000" b="1">
                <a:solidFill>
                  <a:schemeClr val="tx1"/>
                </a:solidFill>
              </a:rPr>
              <a:t>B R E Z R E P E</a:t>
            </a:r>
            <a:br>
              <a:rPr lang="sl-SI" altLang="sl-SI" sz="8000" b="1">
                <a:solidFill>
                  <a:schemeClr val="tx1"/>
                </a:solidFill>
              </a:rPr>
            </a:br>
            <a:br>
              <a:rPr lang="sl-SI" altLang="sl-SI" sz="8000" b="1">
                <a:solidFill>
                  <a:schemeClr val="tx1"/>
                </a:solidFill>
              </a:rPr>
            </a:br>
            <a:br>
              <a:rPr lang="sl-SI" altLang="sl-SI" sz="8000" b="1">
                <a:solidFill>
                  <a:schemeClr val="tx1"/>
                </a:solidFill>
              </a:rPr>
            </a:br>
            <a:br>
              <a:rPr lang="sl-SI" altLang="sl-SI" b="1">
                <a:solidFill>
                  <a:schemeClr val="tx1"/>
                </a:solidFill>
              </a:rPr>
            </a:br>
            <a:br>
              <a:rPr lang="sl-SI" altLang="sl-SI" b="1">
                <a:solidFill>
                  <a:schemeClr val="tx1"/>
                </a:solidFill>
              </a:rPr>
            </a:br>
            <a:r>
              <a:rPr lang="sl-SI" altLang="sl-SI" sz="8000" b="1">
                <a:solidFill>
                  <a:schemeClr val="tx1"/>
                </a:solidFill>
              </a:rPr>
              <a:t>D V O Ž I V K E</a:t>
            </a:r>
          </a:p>
        </p:txBody>
      </p:sp>
      <p:sp>
        <p:nvSpPr>
          <p:cNvPr id="2054" name="AutoShape 6">
            <a:hlinkClick r:id="" action="ppaction://hlinkshowjump?jump=endshow" highlightClick="1"/>
            <a:extLst>
              <a:ext uri="{FF2B5EF4-FFF2-40B4-BE49-F238E27FC236}">
                <a16:creationId xmlns:a16="http://schemas.microsoft.com/office/drawing/2014/main" id="{15B1C3C4-3550-4F88-B6A0-EF5E2A150055}"/>
              </a:ext>
            </a:extLst>
          </p:cNvPr>
          <p:cNvSpPr>
            <a:spLocks noChangeArrowheads="1"/>
          </p:cNvSpPr>
          <p:nvPr/>
        </p:nvSpPr>
        <p:spPr bwMode="auto">
          <a:xfrm>
            <a:off x="3348038" y="6165850"/>
            <a:ext cx="73025" cy="71438"/>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14DCE2B-2F72-44F8-A418-6035DC396359}"/>
              </a:ext>
            </a:extLst>
          </p:cNvPr>
          <p:cNvSpPr>
            <a:spLocks noGrp="1" noChangeArrowheads="1"/>
          </p:cNvSpPr>
          <p:nvPr>
            <p:ph type="title"/>
          </p:nvPr>
        </p:nvSpPr>
        <p:spPr/>
        <p:txBody>
          <a:bodyPr/>
          <a:lstStyle/>
          <a:p>
            <a:r>
              <a:rPr lang="sl-SI" altLang="sl-SI"/>
              <a:t>SPLOŠNO</a:t>
            </a:r>
          </a:p>
        </p:txBody>
      </p:sp>
      <p:sp>
        <p:nvSpPr>
          <p:cNvPr id="11267" name="Rectangle 3">
            <a:extLst>
              <a:ext uri="{FF2B5EF4-FFF2-40B4-BE49-F238E27FC236}">
                <a16:creationId xmlns:a16="http://schemas.microsoft.com/office/drawing/2014/main" id="{E3A3A6C1-EA00-412C-B518-A1B9B816ADA9}"/>
              </a:ext>
            </a:extLst>
          </p:cNvPr>
          <p:cNvSpPr>
            <a:spLocks noGrp="1" noChangeArrowheads="1"/>
          </p:cNvSpPr>
          <p:nvPr>
            <p:ph type="body" idx="1"/>
          </p:nvPr>
        </p:nvSpPr>
        <p:spPr/>
        <p:txBody>
          <a:bodyPr/>
          <a:lstStyle/>
          <a:p>
            <a:r>
              <a:rPr lang="sl-SI" altLang="sl-SI"/>
              <a:t>Velika večina dvoživk so brezrepe dvoživke, oziroma žabe. V svetu je znanih več kot 4200 vrst, v Sloveniji pa 13 vrst.</a:t>
            </a:r>
            <a:br>
              <a:rPr lang="sl-SI" altLang="sl-SI"/>
            </a:br>
            <a:endParaRPr lang="sl-SI" altLang="sl-SI"/>
          </a:p>
          <a:p>
            <a:r>
              <a:rPr lang="sl-SI" altLang="sl-SI"/>
              <a:t>V koži dvoživk so posebne žleze, ki izločajo sluz, in kožo tako vlažijo. V koži imajo tudi strupne žleze. Strup jih varuje pred okužbami in plenilci.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1884B0F-4B9B-45BE-93A6-99BD3F67AE88}"/>
              </a:ext>
            </a:extLst>
          </p:cNvPr>
          <p:cNvSpPr>
            <a:spLocks noGrp="1" noChangeArrowheads="1"/>
          </p:cNvSpPr>
          <p:nvPr>
            <p:ph type="title"/>
          </p:nvPr>
        </p:nvSpPr>
        <p:spPr/>
        <p:txBody>
          <a:bodyPr/>
          <a:lstStyle/>
          <a:p>
            <a:r>
              <a:rPr lang="sl-SI" altLang="sl-SI"/>
              <a:t>PREDSTAVNIKI</a:t>
            </a:r>
          </a:p>
        </p:txBody>
      </p:sp>
      <p:sp>
        <p:nvSpPr>
          <p:cNvPr id="3075" name="Rectangle 3">
            <a:extLst>
              <a:ext uri="{FF2B5EF4-FFF2-40B4-BE49-F238E27FC236}">
                <a16:creationId xmlns:a16="http://schemas.microsoft.com/office/drawing/2014/main" id="{F5D1F5BE-124F-4A41-92B9-553268102D0A}"/>
              </a:ext>
            </a:extLst>
          </p:cNvPr>
          <p:cNvSpPr>
            <a:spLocks noGrp="1" noChangeArrowheads="1"/>
          </p:cNvSpPr>
          <p:nvPr>
            <p:ph type="body" idx="1"/>
          </p:nvPr>
        </p:nvSpPr>
        <p:spPr>
          <a:xfrm>
            <a:off x="457200" y="1600200"/>
            <a:ext cx="8229600" cy="5257800"/>
          </a:xfrm>
        </p:spPr>
        <p:txBody>
          <a:bodyPr/>
          <a:lstStyle/>
          <a:p>
            <a:r>
              <a:rPr lang="sl-SI" altLang="sl-SI">
                <a:hlinkClick r:id="rId2" action="ppaction://hlinksldjump"/>
              </a:rPr>
              <a:t>navadna krastača</a:t>
            </a:r>
            <a:br>
              <a:rPr lang="sl-SI" altLang="sl-SI"/>
            </a:br>
            <a:endParaRPr lang="sl-SI" altLang="sl-SI"/>
          </a:p>
          <a:p>
            <a:r>
              <a:rPr lang="sl-SI" altLang="sl-SI">
                <a:hlinkClick r:id="rId3" action="ppaction://hlinksldjump"/>
              </a:rPr>
              <a:t>zelena žaba</a:t>
            </a:r>
            <a:br>
              <a:rPr lang="sl-SI" altLang="sl-SI"/>
            </a:br>
            <a:endParaRPr lang="sl-SI" altLang="sl-SI"/>
          </a:p>
          <a:p>
            <a:r>
              <a:rPr lang="sl-SI" altLang="sl-SI">
                <a:hlinkClick r:id="rId4" action="ppaction://hlinksldjump"/>
              </a:rPr>
              <a:t>barska žaba -plavček</a:t>
            </a:r>
            <a:br>
              <a:rPr lang="sl-SI" altLang="sl-SI"/>
            </a:br>
            <a:endParaRPr lang="sl-SI" altLang="sl-SI"/>
          </a:p>
          <a:p>
            <a:r>
              <a:rPr lang="sl-SI" altLang="sl-SI">
                <a:hlinkClick r:id="rId5" action="ppaction://hlinksldjump"/>
              </a:rPr>
              <a:t>zelena rega</a:t>
            </a:r>
            <a:br>
              <a:rPr lang="sl-SI" altLang="sl-SI"/>
            </a:br>
            <a:endParaRPr lang="sl-SI" altLang="sl-SI"/>
          </a:p>
          <a:p>
            <a:r>
              <a:rPr lang="sl-SI" altLang="sl-SI">
                <a:hlinkClick r:id="rId6" action="ppaction://hlinksldjump"/>
              </a:rPr>
              <a:t>drevesna žaba</a:t>
            </a:r>
            <a:endParaRPr lang="sl-SI" altLang="sl-SI"/>
          </a:p>
        </p:txBody>
      </p:sp>
      <p:sp>
        <p:nvSpPr>
          <p:cNvPr id="3077" name="AutoShape 5">
            <a:hlinkClick r:id="" action="ppaction://hlinkshowjump?jump=lastslide" highlightClick="1"/>
            <a:extLst>
              <a:ext uri="{FF2B5EF4-FFF2-40B4-BE49-F238E27FC236}">
                <a16:creationId xmlns:a16="http://schemas.microsoft.com/office/drawing/2014/main" id="{60F772E6-2192-46AA-BB33-37F950C6823D}"/>
              </a:ext>
            </a:extLst>
          </p:cNvPr>
          <p:cNvSpPr>
            <a:spLocks noChangeArrowheads="1"/>
          </p:cNvSpPr>
          <p:nvPr/>
        </p:nvSpPr>
        <p:spPr bwMode="auto">
          <a:xfrm>
            <a:off x="7956550" y="333375"/>
            <a:ext cx="503238" cy="503238"/>
          </a:xfrm>
          <a:prstGeom prst="actionButtonEnd">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B163592-E9D5-46AF-88DE-0AED80093949}"/>
              </a:ext>
            </a:extLst>
          </p:cNvPr>
          <p:cNvSpPr>
            <a:spLocks noGrp="1" noChangeArrowheads="1"/>
          </p:cNvSpPr>
          <p:nvPr>
            <p:ph type="title"/>
          </p:nvPr>
        </p:nvSpPr>
        <p:spPr/>
        <p:txBody>
          <a:bodyPr/>
          <a:lstStyle/>
          <a:p>
            <a:r>
              <a:rPr lang="sl-SI" altLang="sl-SI"/>
              <a:t>NAVADNA KRASTAČA</a:t>
            </a:r>
          </a:p>
        </p:txBody>
      </p:sp>
      <p:sp>
        <p:nvSpPr>
          <p:cNvPr id="4099" name="Rectangle 3">
            <a:extLst>
              <a:ext uri="{FF2B5EF4-FFF2-40B4-BE49-F238E27FC236}">
                <a16:creationId xmlns:a16="http://schemas.microsoft.com/office/drawing/2014/main" id="{4C8446D3-7E31-4FD9-9357-74725DF21BC8}"/>
              </a:ext>
            </a:extLst>
          </p:cNvPr>
          <p:cNvSpPr>
            <a:spLocks noGrp="1" noChangeArrowheads="1"/>
          </p:cNvSpPr>
          <p:nvPr>
            <p:ph type="body" idx="1"/>
          </p:nvPr>
        </p:nvSpPr>
        <p:spPr/>
        <p:txBody>
          <a:bodyPr/>
          <a:lstStyle/>
          <a:p>
            <a:pPr>
              <a:lnSpc>
                <a:spcPct val="80000"/>
              </a:lnSpc>
            </a:pPr>
            <a:r>
              <a:rPr lang="sl-SI" altLang="sl-SI" sz="2500" b="1">
                <a:latin typeface="Times New Roman" panose="02020603050405020304" pitchFamily="18" charset="0"/>
              </a:rPr>
              <a:t>BIVALIŠČE:</a:t>
            </a:r>
            <a:r>
              <a:rPr lang="sl-SI" altLang="sl-SI" sz="2500">
                <a:latin typeface="Times New Roman" panose="02020603050405020304" pitchFamily="18" charset="0"/>
              </a:rPr>
              <a:t> stoječa voda s </a:t>
            </a:r>
            <a:br>
              <a:rPr lang="sl-SI" altLang="sl-SI" sz="2500">
                <a:latin typeface="Times New Roman" panose="02020603050405020304" pitchFamily="18" charset="0"/>
              </a:rPr>
            </a:br>
            <a:r>
              <a:rPr lang="sl-SI" altLang="sl-SI" sz="2500">
                <a:latin typeface="Times New Roman" panose="02020603050405020304" pitchFamily="18" charset="0"/>
              </a:rPr>
              <a:t>poraslimi bregovi </a:t>
            </a:r>
          </a:p>
          <a:p>
            <a:pPr>
              <a:lnSpc>
                <a:spcPct val="80000"/>
              </a:lnSpc>
            </a:pPr>
            <a:r>
              <a:rPr lang="sl-SI" altLang="sl-SI" sz="2500" b="1">
                <a:latin typeface="Times New Roman" panose="02020603050405020304" pitchFamily="18" charset="0"/>
              </a:rPr>
              <a:t>ZUNANJI OPIS:</a:t>
            </a:r>
            <a:r>
              <a:rPr lang="sl-SI" altLang="sl-SI" sz="2500">
                <a:latin typeface="Times New Roman" panose="02020603050405020304" pitchFamily="18" charset="0"/>
              </a:rPr>
              <a:t> ploščata glava,</a:t>
            </a:r>
            <a:br>
              <a:rPr lang="sl-SI" altLang="sl-SI" sz="2500">
                <a:latin typeface="Times New Roman" panose="02020603050405020304" pitchFamily="18" charset="0"/>
              </a:rPr>
            </a:br>
            <a:r>
              <a:rPr lang="sl-SI" altLang="sl-SI" sz="2500">
                <a:latin typeface="Times New Roman" panose="02020603050405020304" pitchFamily="18" charset="0"/>
              </a:rPr>
              <a:t>kratek trup - odrasla dvoživka brez </a:t>
            </a:r>
            <a:br>
              <a:rPr lang="sl-SI" altLang="sl-SI" sz="2500">
                <a:latin typeface="Times New Roman" panose="02020603050405020304" pitchFamily="18" charset="0"/>
              </a:rPr>
            </a:br>
            <a:r>
              <a:rPr lang="sl-SI" altLang="sl-SI" sz="2500">
                <a:latin typeface="Times New Roman" panose="02020603050405020304" pitchFamily="18" charset="0"/>
              </a:rPr>
              <a:t>repa, sluzasta koža brez lusk, zelene-</a:t>
            </a:r>
            <a:br>
              <a:rPr lang="sl-SI" altLang="sl-SI" sz="2500">
                <a:latin typeface="Times New Roman" panose="02020603050405020304" pitchFamily="18" charset="0"/>
              </a:rPr>
            </a:br>
            <a:r>
              <a:rPr lang="sl-SI" altLang="sl-SI" sz="2500">
                <a:latin typeface="Times New Roman" panose="02020603050405020304" pitchFamily="18" charset="0"/>
              </a:rPr>
              <a:t>do svetlo rjave barve s temnimi </a:t>
            </a:r>
            <a:br>
              <a:rPr lang="sl-SI" altLang="sl-SI" sz="2500">
                <a:latin typeface="Times New Roman" panose="02020603050405020304" pitchFamily="18" charset="0"/>
              </a:rPr>
            </a:br>
            <a:r>
              <a:rPr lang="sl-SI" altLang="sl-SI" sz="2500">
                <a:latin typeface="Times New Roman" panose="02020603050405020304" pitchFamily="18" charset="0"/>
              </a:rPr>
              <a:t>lisami, prednje noge krajše, zadnje (skakalne) so večje in močnejše z njimi plava, z zadnjimi nogami dobro plava (plavalna kožica) </a:t>
            </a:r>
          </a:p>
          <a:p>
            <a:pPr>
              <a:lnSpc>
                <a:spcPct val="80000"/>
              </a:lnSpc>
            </a:pPr>
            <a:r>
              <a:rPr lang="sl-SI" altLang="sl-SI" sz="2500" b="1">
                <a:latin typeface="Times New Roman" panose="02020603050405020304" pitchFamily="18" charset="0"/>
              </a:rPr>
              <a:t>PREHRANJEVANJE:</a:t>
            </a:r>
            <a:r>
              <a:rPr lang="sl-SI" altLang="sl-SI" sz="2500">
                <a:latin typeface="Times New Roman" panose="02020603050405020304" pitchFamily="18" charset="0"/>
              </a:rPr>
              <a:t>Žaba je mesojedec. Prehranjuje se z žuželkami, s pajki, z golimi polži in drugo živalsko hrano. V ustih so majhni zobje in velik, izprožljiv jezik, s katerim žaba lovi plen. </a:t>
            </a:r>
          </a:p>
        </p:txBody>
      </p:sp>
      <p:sp>
        <p:nvSpPr>
          <p:cNvPr id="4100" name="AutoShape 4">
            <a:hlinkClick r:id="rId2" action="ppaction://hlinksldjump" highlightClick="1"/>
            <a:extLst>
              <a:ext uri="{FF2B5EF4-FFF2-40B4-BE49-F238E27FC236}">
                <a16:creationId xmlns:a16="http://schemas.microsoft.com/office/drawing/2014/main" id="{2AD33DEB-5F4A-48C3-8255-7641D6E55C2F}"/>
              </a:ext>
            </a:extLst>
          </p:cNvPr>
          <p:cNvSpPr>
            <a:spLocks noChangeArrowheads="1"/>
          </p:cNvSpPr>
          <p:nvPr/>
        </p:nvSpPr>
        <p:spPr bwMode="auto">
          <a:xfrm>
            <a:off x="7812088" y="620713"/>
            <a:ext cx="504825" cy="504825"/>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pic>
        <p:nvPicPr>
          <p:cNvPr id="4101" name="Picture 5" descr="navadna_krastaca">
            <a:extLst>
              <a:ext uri="{FF2B5EF4-FFF2-40B4-BE49-F238E27FC236}">
                <a16:creationId xmlns:a16="http://schemas.microsoft.com/office/drawing/2014/main" id="{4F5C32A0-7C3B-4188-99A6-B70541118E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1628775"/>
            <a:ext cx="2952750" cy="1862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F130934-D809-4B9A-8606-FEA9180DDD1A}"/>
              </a:ext>
            </a:extLst>
          </p:cNvPr>
          <p:cNvSpPr>
            <a:spLocks noGrp="1" noChangeArrowheads="1"/>
          </p:cNvSpPr>
          <p:nvPr>
            <p:ph type="title"/>
          </p:nvPr>
        </p:nvSpPr>
        <p:spPr/>
        <p:txBody>
          <a:bodyPr/>
          <a:lstStyle/>
          <a:p>
            <a:r>
              <a:rPr lang="sl-SI" altLang="sl-SI"/>
              <a:t>ZELENA ŽABA</a:t>
            </a:r>
          </a:p>
        </p:txBody>
      </p:sp>
      <p:sp>
        <p:nvSpPr>
          <p:cNvPr id="5123" name="Rectangle 3">
            <a:extLst>
              <a:ext uri="{FF2B5EF4-FFF2-40B4-BE49-F238E27FC236}">
                <a16:creationId xmlns:a16="http://schemas.microsoft.com/office/drawing/2014/main" id="{8C6490C8-5AEB-45E0-AB72-CA17611FBB63}"/>
              </a:ext>
            </a:extLst>
          </p:cNvPr>
          <p:cNvSpPr>
            <a:spLocks noGrp="1" noChangeArrowheads="1"/>
          </p:cNvSpPr>
          <p:nvPr>
            <p:ph type="body" idx="1"/>
          </p:nvPr>
        </p:nvSpPr>
        <p:spPr/>
        <p:txBody>
          <a:bodyPr/>
          <a:lstStyle/>
          <a:p>
            <a:pPr>
              <a:lnSpc>
                <a:spcPct val="90000"/>
              </a:lnSpc>
            </a:pPr>
            <a:r>
              <a:rPr lang="sl-SI" altLang="sl-SI" sz="2200" b="1">
                <a:latin typeface="Times New Roman" panose="02020603050405020304" pitchFamily="18" charset="0"/>
              </a:rPr>
              <a:t>BIVALIŠČE: </a:t>
            </a:r>
            <a:r>
              <a:rPr lang="sl-SI" altLang="sl-SI" sz="2200">
                <a:latin typeface="Times New Roman" panose="02020603050405020304" pitchFamily="18" charset="0"/>
              </a:rPr>
              <a:t>Živi</a:t>
            </a:r>
            <a:r>
              <a:rPr lang="sl-SI" altLang="sl-SI" sz="2200" b="1">
                <a:latin typeface="Times New Roman" panose="02020603050405020304" pitchFamily="18" charset="0"/>
              </a:rPr>
              <a:t> </a:t>
            </a:r>
            <a:r>
              <a:rPr lang="sl-SI" altLang="sl-SI" sz="2200">
                <a:latin typeface="Times New Roman" panose="02020603050405020304" pitchFamily="18" charset="0"/>
              </a:rPr>
              <a:t>v obrežnem pasu jezer,</a:t>
            </a:r>
            <a:br>
              <a:rPr lang="sl-SI" altLang="sl-SI" sz="2200">
                <a:latin typeface="Times New Roman" panose="02020603050405020304" pitchFamily="18" charset="0"/>
              </a:rPr>
            </a:br>
            <a:r>
              <a:rPr lang="sl-SI" altLang="sl-SI" sz="2200">
                <a:latin typeface="Times New Roman" panose="02020603050405020304" pitchFamily="18" charset="0"/>
              </a:rPr>
              <a:t>ribnikov in mlak in v počasi tekočih rekah z</a:t>
            </a:r>
          </a:p>
          <a:p>
            <a:pPr>
              <a:lnSpc>
                <a:spcPct val="90000"/>
              </a:lnSpc>
              <a:buFontTx/>
              <a:buNone/>
            </a:pPr>
            <a:r>
              <a:rPr lang="sl-SI" altLang="sl-SI" sz="2200">
                <a:latin typeface="Times New Roman" panose="02020603050405020304" pitchFamily="18" charset="0"/>
              </a:rPr>
              <a:t>	bogatim rastlinjem. Pogosto se sonči na </a:t>
            </a:r>
            <a:br>
              <a:rPr lang="sl-SI" altLang="sl-SI" sz="2200">
                <a:latin typeface="Times New Roman" panose="02020603050405020304" pitchFamily="18" charset="0"/>
              </a:rPr>
            </a:br>
            <a:r>
              <a:rPr lang="sl-SI" altLang="sl-SI" sz="2200">
                <a:latin typeface="Times New Roman" panose="02020603050405020304" pitchFamily="18" charset="0"/>
              </a:rPr>
              <a:t>obrežju ali na listih vodnih rastlin. Ko se </a:t>
            </a:r>
            <a:br>
              <a:rPr lang="sl-SI" altLang="sl-SI" sz="2200">
                <a:latin typeface="Times New Roman" panose="02020603050405020304" pitchFamily="18" charset="0"/>
              </a:rPr>
            </a:br>
            <a:r>
              <a:rPr lang="sl-SI" altLang="sl-SI" sz="2200">
                <a:latin typeface="Times New Roman" panose="02020603050405020304" pitchFamily="18" charset="0"/>
              </a:rPr>
              <a:t>začne zima, se zakoplje v mulj na dnu mlake ali</a:t>
            </a:r>
          </a:p>
          <a:p>
            <a:pPr>
              <a:lnSpc>
                <a:spcPct val="90000"/>
              </a:lnSpc>
              <a:buFontTx/>
              <a:buNone/>
            </a:pPr>
            <a:r>
              <a:rPr lang="sl-SI" altLang="sl-SI" sz="2200">
                <a:latin typeface="Times New Roman" panose="02020603050405020304" pitchFamily="18" charset="0"/>
              </a:rPr>
              <a:t>	reke, kjer negibna počiva vse do spomladi.</a:t>
            </a:r>
          </a:p>
          <a:p>
            <a:pPr>
              <a:lnSpc>
                <a:spcPct val="90000"/>
              </a:lnSpc>
            </a:pPr>
            <a:r>
              <a:rPr lang="sl-SI" altLang="sl-SI" sz="2200" b="1">
                <a:latin typeface="Times New Roman" panose="02020603050405020304" pitchFamily="18" charset="0"/>
              </a:rPr>
              <a:t>ZUNANJI OPIS:</a:t>
            </a:r>
            <a:r>
              <a:rPr lang="sl-SI" altLang="sl-SI" sz="2200">
                <a:latin typeface="Times New Roman" panose="02020603050405020304" pitchFamily="18" charset="0"/>
              </a:rPr>
              <a:t> Zelena žaba ima čokato telo, močno zaobljen gobec, horizontalne zenice in na hrbtu dve vrsti dobro vidnih žlez. Samec ima dva zvočna mehurja. Plavalna mrežica ne sega dlje kot do polovice prstov na nogi. Hrbet je živozelene do rjave barve, pri samcu je spodnja stran rumena. Samica zelene žabe je dolga med 5 in 9 cm, samec med 6 in 11 cm. </a:t>
            </a:r>
          </a:p>
          <a:p>
            <a:pPr>
              <a:lnSpc>
                <a:spcPct val="90000"/>
              </a:lnSpc>
            </a:pPr>
            <a:r>
              <a:rPr lang="sl-SI" altLang="sl-SI" sz="2200" b="1">
                <a:latin typeface="Times New Roman" panose="02020603050405020304" pitchFamily="18" charset="0"/>
              </a:rPr>
              <a:t>PRERANJEVANJE:</a:t>
            </a:r>
            <a:r>
              <a:rPr lang="sl-SI" altLang="sl-SI" sz="2200">
                <a:latin typeface="Times New Roman" panose="02020603050405020304" pitchFamily="18" charset="0"/>
              </a:rPr>
              <a:t>Je mesojedec. Je žuželke, pajke, paglavce in drugo.</a:t>
            </a:r>
            <a:endParaRPr lang="sl-SI" altLang="sl-SI" sz="2200" b="1">
              <a:latin typeface="Times New Roman" panose="02020603050405020304" pitchFamily="18" charset="0"/>
            </a:endParaRPr>
          </a:p>
        </p:txBody>
      </p:sp>
      <p:sp>
        <p:nvSpPr>
          <p:cNvPr id="5124" name="AutoShape 4">
            <a:hlinkClick r:id="rId2" action="ppaction://hlinksldjump" highlightClick="1"/>
            <a:extLst>
              <a:ext uri="{FF2B5EF4-FFF2-40B4-BE49-F238E27FC236}">
                <a16:creationId xmlns:a16="http://schemas.microsoft.com/office/drawing/2014/main" id="{F33F4AB6-A9AC-4A3C-BDDE-1E6B10817800}"/>
              </a:ext>
            </a:extLst>
          </p:cNvPr>
          <p:cNvSpPr>
            <a:spLocks noChangeArrowheads="1"/>
          </p:cNvSpPr>
          <p:nvPr/>
        </p:nvSpPr>
        <p:spPr bwMode="auto">
          <a:xfrm>
            <a:off x="7812088" y="620713"/>
            <a:ext cx="504825" cy="504825"/>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pic>
        <p:nvPicPr>
          <p:cNvPr id="5125" name="Picture 5" descr="zelena_zaba">
            <a:extLst>
              <a:ext uri="{FF2B5EF4-FFF2-40B4-BE49-F238E27FC236}">
                <a16:creationId xmlns:a16="http://schemas.microsoft.com/office/drawing/2014/main" id="{47F0D1A5-3795-47B6-8A86-9A82EC8BD9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1557338"/>
            <a:ext cx="2106613" cy="1755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75C3159-A484-4DA4-8095-03595CE95B54}"/>
              </a:ext>
            </a:extLst>
          </p:cNvPr>
          <p:cNvSpPr>
            <a:spLocks noGrp="1" noChangeArrowheads="1"/>
          </p:cNvSpPr>
          <p:nvPr>
            <p:ph type="title"/>
          </p:nvPr>
        </p:nvSpPr>
        <p:spPr/>
        <p:txBody>
          <a:bodyPr/>
          <a:lstStyle/>
          <a:p>
            <a:r>
              <a:rPr lang="sl-SI" altLang="sl-SI"/>
              <a:t>BARSKA ŽABA–PLAVČEK</a:t>
            </a:r>
          </a:p>
        </p:txBody>
      </p:sp>
      <p:sp>
        <p:nvSpPr>
          <p:cNvPr id="6147" name="Rectangle 3">
            <a:extLst>
              <a:ext uri="{FF2B5EF4-FFF2-40B4-BE49-F238E27FC236}">
                <a16:creationId xmlns:a16="http://schemas.microsoft.com/office/drawing/2014/main" id="{6297BB55-8EAD-4DE8-A6E6-B84F3DEEF1E4}"/>
              </a:ext>
            </a:extLst>
          </p:cNvPr>
          <p:cNvSpPr>
            <a:spLocks noGrp="1" noChangeArrowheads="1"/>
          </p:cNvSpPr>
          <p:nvPr>
            <p:ph type="body" idx="1"/>
          </p:nvPr>
        </p:nvSpPr>
        <p:spPr/>
        <p:txBody>
          <a:bodyPr/>
          <a:lstStyle/>
          <a:p>
            <a:r>
              <a:rPr lang="sl-SI" altLang="sl-SI" sz="2500" b="1">
                <a:latin typeface="Times New Roman" panose="02020603050405020304" pitchFamily="18" charset="0"/>
              </a:rPr>
              <a:t>BIVALIŠČE:</a:t>
            </a:r>
            <a:r>
              <a:rPr lang="sl-SI" altLang="sl-SI" sz="2500">
                <a:latin typeface="Times New Roman" panose="02020603050405020304" pitchFamily="18" charset="0"/>
              </a:rPr>
              <a:t> Biva na vlažnih, močvirnatih</a:t>
            </a:r>
          </a:p>
          <a:p>
            <a:pPr>
              <a:buFontTx/>
              <a:buNone/>
            </a:pPr>
            <a:r>
              <a:rPr lang="sl-SI" altLang="sl-SI" sz="2500">
                <a:latin typeface="Times New Roman" panose="02020603050405020304" pitchFamily="18" charset="0"/>
              </a:rPr>
              <a:t>	travnikih in močvirnatih gozdovih.</a:t>
            </a:r>
            <a:br>
              <a:rPr lang="sl-SI" altLang="sl-SI" sz="2500">
                <a:latin typeface="Times New Roman" panose="02020603050405020304" pitchFamily="18" charset="0"/>
              </a:rPr>
            </a:br>
            <a:endParaRPr lang="sl-SI" altLang="sl-SI" sz="2500">
              <a:latin typeface="Times New Roman" panose="02020603050405020304" pitchFamily="18" charset="0"/>
            </a:endParaRPr>
          </a:p>
          <a:p>
            <a:r>
              <a:rPr lang="sl-SI" altLang="sl-SI" sz="2500" b="1">
                <a:latin typeface="Times New Roman" panose="02020603050405020304" pitchFamily="18" charset="0"/>
              </a:rPr>
              <a:t>ZUNANJI OPIS:</a:t>
            </a:r>
            <a:r>
              <a:rPr lang="sl-SI" altLang="sl-SI" sz="2500">
                <a:latin typeface="Times New Roman" panose="02020603050405020304" pitchFamily="18" charset="0"/>
              </a:rPr>
              <a:t> Rjavo-zelene barve, samci</a:t>
            </a:r>
          </a:p>
          <a:p>
            <a:pPr>
              <a:buFontTx/>
              <a:buNone/>
            </a:pPr>
            <a:r>
              <a:rPr lang="sl-SI" altLang="sl-SI" sz="2500">
                <a:latin typeface="Times New Roman" panose="02020603050405020304" pitchFamily="18" charset="0"/>
              </a:rPr>
              <a:t>	se med parjenjem obarvajo modro</a:t>
            </a:r>
            <a:br>
              <a:rPr lang="sl-SI" altLang="sl-SI" sz="2500">
                <a:latin typeface="Times New Roman" panose="02020603050405020304" pitchFamily="18" charset="0"/>
              </a:rPr>
            </a:br>
            <a:endParaRPr lang="sl-SI" altLang="sl-SI" sz="2500">
              <a:latin typeface="Times New Roman" panose="02020603050405020304" pitchFamily="18" charset="0"/>
            </a:endParaRPr>
          </a:p>
          <a:p>
            <a:r>
              <a:rPr lang="sl-SI" altLang="sl-SI" sz="2500" b="1">
                <a:latin typeface="Times New Roman" panose="02020603050405020304" pitchFamily="18" charset="0"/>
              </a:rPr>
              <a:t>PREHRANJEVANJE:</a:t>
            </a:r>
            <a:r>
              <a:rPr lang="sl-SI" altLang="sl-SI"/>
              <a:t> </a:t>
            </a:r>
          </a:p>
        </p:txBody>
      </p:sp>
      <p:sp>
        <p:nvSpPr>
          <p:cNvPr id="6148" name="AutoShape 4">
            <a:hlinkClick r:id="rId2" action="ppaction://hlinksldjump" highlightClick="1"/>
            <a:extLst>
              <a:ext uri="{FF2B5EF4-FFF2-40B4-BE49-F238E27FC236}">
                <a16:creationId xmlns:a16="http://schemas.microsoft.com/office/drawing/2014/main" id="{93C7E7C9-DCCC-455B-B56B-B408A5B39B6A}"/>
              </a:ext>
            </a:extLst>
          </p:cNvPr>
          <p:cNvSpPr>
            <a:spLocks noChangeArrowheads="1"/>
          </p:cNvSpPr>
          <p:nvPr/>
        </p:nvSpPr>
        <p:spPr bwMode="auto">
          <a:xfrm>
            <a:off x="8316913" y="620713"/>
            <a:ext cx="504825" cy="504825"/>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pic>
        <p:nvPicPr>
          <p:cNvPr id="6149" name="Picture 5" descr="barska_zaba">
            <a:extLst>
              <a:ext uri="{FF2B5EF4-FFF2-40B4-BE49-F238E27FC236}">
                <a16:creationId xmlns:a16="http://schemas.microsoft.com/office/drawing/2014/main" id="{91401410-5EEC-499C-8DA6-029146522D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588" y="1628775"/>
            <a:ext cx="1925637" cy="164465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plavček">
            <a:extLst>
              <a:ext uri="{FF2B5EF4-FFF2-40B4-BE49-F238E27FC236}">
                <a16:creationId xmlns:a16="http://schemas.microsoft.com/office/drawing/2014/main" id="{59117F0C-745E-4647-A0A1-394EA9D925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588" y="3933825"/>
            <a:ext cx="1860550" cy="1428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EB4ACF0-3F65-4F0A-AD8E-A19AD2C5753C}"/>
              </a:ext>
            </a:extLst>
          </p:cNvPr>
          <p:cNvSpPr>
            <a:spLocks noGrp="1" noChangeArrowheads="1"/>
          </p:cNvSpPr>
          <p:nvPr>
            <p:ph type="title"/>
          </p:nvPr>
        </p:nvSpPr>
        <p:spPr/>
        <p:txBody>
          <a:bodyPr/>
          <a:lstStyle/>
          <a:p>
            <a:r>
              <a:rPr lang="sl-SI" altLang="sl-SI"/>
              <a:t>ZELENA REGA</a:t>
            </a:r>
          </a:p>
        </p:txBody>
      </p:sp>
      <p:sp>
        <p:nvSpPr>
          <p:cNvPr id="8195" name="Rectangle 3">
            <a:extLst>
              <a:ext uri="{FF2B5EF4-FFF2-40B4-BE49-F238E27FC236}">
                <a16:creationId xmlns:a16="http://schemas.microsoft.com/office/drawing/2014/main" id="{BB251966-7343-4898-8CCA-28456FC0AB43}"/>
              </a:ext>
            </a:extLst>
          </p:cNvPr>
          <p:cNvSpPr>
            <a:spLocks noGrp="1" noChangeArrowheads="1"/>
          </p:cNvSpPr>
          <p:nvPr>
            <p:ph type="body" idx="1"/>
          </p:nvPr>
        </p:nvSpPr>
        <p:spPr/>
        <p:txBody>
          <a:bodyPr/>
          <a:lstStyle/>
          <a:p>
            <a:r>
              <a:rPr lang="sl-SI" altLang="sl-SI" sz="2500" b="1">
                <a:latin typeface="Times New Roman" panose="02020603050405020304" pitchFamily="18" charset="0"/>
              </a:rPr>
              <a:t>BIVALIŠČE: </a:t>
            </a:r>
            <a:r>
              <a:rPr lang="sl-SI" altLang="sl-SI" sz="2500">
                <a:latin typeface="Times New Roman" panose="02020603050405020304" pitchFamily="18" charset="0"/>
              </a:rPr>
              <a:t>krošnje dreves in</a:t>
            </a:r>
          </a:p>
          <a:p>
            <a:pPr>
              <a:buFontTx/>
              <a:buNone/>
            </a:pPr>
            <a:r>
              <a:rPr lang="sl-SI" altLang="sl-SI" sz="2500">
                <a:latin typeface="Times New Roman" panose="02020603050405020304" pitchFamily="18" charset="0"/>
              </a:rPr>
              <a:t>	obrežno grmovje</a:t>
            </a:r>
            <a:br>
              <a:rPr lang="sl-SI" altLang="sl-SI" sz="2500">
                <a:latin typeface="Times New Roman" panose="02020603050405020304" pitchFamily="18" charset="0"/>
              </a:rPr>
            </a:br>
            <a:endParaRPr lang="sl-SI" altLang="sl-SI" sz="2500">
              <a:latin typeface="Times New Roman" panose="02020603050405020304" pitchFamily="18" charset="0"/>
            </a:endParaRPr>
          </a:p>
          <a:p>
            <a:r>
              <a:rPr lang="sl-SI" altLang="sl-SI" sz="2500" b="1">
                <a:latin typeface="Times New Roman" panose="02020603050405020304" pitchFamily="18" charset="0"/>
              </a:rPr>
              <a:t>ZUNANJI OPIS: </a:t>
            </a:r>
            <a:r>
              <a:rPr lang="sl-SI" altLang="sl-SI" sz="2500">
                <a:latin typeface="Times New Roman" panose="02020603050405020304" pitchFamily="18" charset="0"/>
              </a:rPr>
              <a:t>Ima gladko, zeleno </a:t>
            </a:r>
            <a:br>
              <a:rPr lang="sl-SI" altLang="sl-SI" sz="2500">
                <a:latin typeface="Times New Roman" panose="02020603050405020304" pitchFamily="18" charset="0"/>
              </a:rPr>
            </a:br>
            <a:r>
              <a:rPr lang="sl-SI" altLang="sl-SI" sz="2500">
                <a:latin typeface="Times New Roman" panose="02020603050405020304" pitchFamily="18" charset="0"/>
              </a:rPr>
              <a:t>kožo (lahko tudi sivo ali rjavo z </a:t>
            </a:r>
            <a:br>
              <a:rPr lang="sl-SI" altLang="sl-SI" sz="2500">
                <a:latin typeface="Times New Roman" panose="02020603050405020304" pitchFamily="18" charset="0"/>
              </a:rPr>
            </a:br>
            <a:r>
              <a:rPr lang="sl-SI" altLang="sl-SI" sz="2500">
                <a:latin typeface="Times New Roman" panose="02020603050405020304" pitchFamily="18" charset="0"/>
              </a:rPr>
              <a:t>temnejšimi pikami), na prsti pa </a:t>
            </a:r>
            <a:br>
              <a:rPr lang="sl-SI" altLang="sl-SI" sz="2500">
                <a:latin typeface="Times New Roman" panose="02020603050405020304" pitchFamily="18" charset="0"/>
              </a:rPr>
            </a:br>
            <a:r>
              <a:rPr lang="sl-SI" altLang="sl-SI" sz="2500">
                <a:latin typeface="Times New Roman" panose="02020603050405020304" pitchFamily="18" charset="0"/>
              </a:rPr>
              <a:t>oprijemalne blazinice, ki ji omogočajo uspešno plezanje</a:t>
            </a:r>
            <a:r>
              <a:rPr lang="sl-SI" altLang="sl-SI" sz="2500" b="1">
                <a:latin typeface="Times New Roman" panose="02020603050405020304" pitchFamily="18" charset="0"/>
              </a:rPr>
              <a:t> </a:t>
            </a:r>
            <a:br>
              <a:rPr lang="sl-SI" altLang="sl-SI" sz="2500" b="1">
                <a:latin typeface="Times New Roman" panose="02020603050405020304" pitchFamily="18" charset="0"/>
              </a:rPr>
            </a:br>
            <a:endParaRPr lang="sl-SI" altLang="sl-SI" sz="2500" b="1">
              <a:latin typeface="Times New Roman" panose="02020603050405020304" pitchFamily="18" charset="0"/>
            </a:endParaRPr>
          </a:p>
          <a:p>
            <a:r>
              <a:rPr lang="sl-SI" altLang="sl-SI" sz="2500" b="1">
                <a:latin typeface="Times New Roman" panose="02020603050405020304" pitchFamily="18" charset="0"/>
              </a:rPr>
              <a:t>PREHRANJEVANJE: </a:t>
            </a:r>
            <a:r>
              <a:rPr lang="sl-SI" altLang="sl-SI" sz="2500">
                <a:latin typeface="Times New Roman" panose="02020603050405020304" pitchFamily="18" charset="0"/>
              </a:rPr>
              <a:t>Črvi, žuželke in druge manjše živalce in žuželke</a:t>
            </a:r>
          </a:p>
          <a:p>
            <a:pPr>
              <a:buFontTx/>
              <a:buNone/>
            </a:pPr>
            <a:endParaRPr lang="sl-SI" altLang="sl-SI" sz="2500">
              <a:latin typeface="Times New Roman" panose="02020603050405020304" pitchFamily="18" charset="0"/>
            </a:endParaRPr>
          </a:p>
        </p:txBody>
      </p:sp>
      <p:sp>
        <p:nvSpPr>
          <p:cNvPr id="8196" name="AutoShape 4">
            <a:hlinkClick r:id="rId2" action="ppaction://hlinksldjump" highlightClick="1"/>
            <a:extLst>
              <a:ext uri="{FF2B5EF4-FFF2-40B4-BE49-F238E27FC236}">
                <a16:creationId xmlns:a16="http://schemas.microsoft.com/office/drawing/2014/main" id="{9BE5A2C7-7FEA-42FE-8B6B-0F6CA3C45EA8}"/>
              </a:ext>
            </a:extLst>
          </p:cNvPr>
          <p:cNvSpPr>
            <a:spLocks noChangeArrowheads="1"/>
          </p:cNvSpPr>
          <p:nvPr/>
        </p:nvSpPr>
        <p:spPr bwMode="auto">
          <a:xfrm>
            <a:off x="7812088" y="620713"/>
            <a:ext cx="504825" cy="504825"/>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pic>
        <p:nvPicPr>
          <p:cNvPr id="8197" name="Picture 5" descr="zelena_rega">
            <a:extLst>
              <a:ext uri="{FF2B5EF4-FFF2-40B4-BE49-F238E27FC236}">
                <a16:creationId xmlns:a16="http://schemas.microsoft.com/office/drawing/2014/main" id="{BD3850C4-D308-4EDC-BD31-B2F706A67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1628775"/>
            <a:ext cx="2576512" cy="19319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9C3E103-6F7B-4FA0-9E87-EB1C0864AA86}"/>
              </a:ext>
            </a:extLst>
          </p:cNvPr>
          <p:cNvSpPr>
            <a:spLocks noGrp="1" noChangeArrowheads="1"/>
          </p:cNvSpPr>
          <p:nvPr>
            <p:ph type="title"/>
          </p:nvPr>
        </p:nvSpPr>
        <p:spPr/>
        <p:txBody>
          <a:bodyPr/>
          <a:lstStyle/>
          <a:p>
            <a:r>
              <a:rPr lang="sl-SI" altLang="sl-SI"/>
              <a:t>DREVESNA ŽABA</a:t>
            </a:r>
          </a:p>
        </p:txBody>
      </p:sp>
      <p:sp>
        <p:nvSpPr>
          <p:cNvPr id="9219" name="Rectangle 3">
            <a:extLst>
              <a:ext uri="{FF2B5EF4-FFF2-40B4-BE49-F238E27FC236}">
                <a16:creationId xmlns:a16="http://schemas.microsoft.com/office/drawing/2014/main" id="{6EEF6672-06CE-4619-A681-B72084132BC9}"/>
              </a:ext>
            </a:extLst>
          </p:cNvPr>
          <p:cNvSpPr>
            <a:spLocks noGrp="1" noChangeArrowheads="1"/>
          </p:cNvSpPr>
          <p:nvPr>
            <p:ph type="body" idx="1"/>
          </p:nvPr>
        </p:nvSpPr>
        <p:spPr/>
        <p:txBody>
          <a:bodyPr/>
          <a:lstStyle/>
          <a:p>
            <a:r>
              <a:rPr lang="sl-SI" altLang="sl-SI" sz="2500" b="1">
                <a:latin typeface="Times New Roman" panose="02020603050405020304" pitchFamily="18" charset="0"/>
              </a:rPr>
              <a:t>BIVALIŠČE: </a:t>
            </a:r>
            <a:r>
              <a:rPr lang="sl-SI" altLang="sl-SI" sz="2500">
                <a:latin typeface="Times New Roman" panose="02020603050405020304" pitchFamily="18" charset="0"/>
              </a:rPr>
              <a:t>Tropski gozdovi </a:t>
            </a:r>
            <a:br>
              <a:rPr lang="sl-SI" altLang="sl-SI" sz="2500">
                <a:latin typeface="Times New Roman" panose="02020603050405020304" pitchFamily="18" charset="0"/>
              </a:rPr>
            </a:br>
            <a:r>
              <a:rPr lang="sl-SI" altLang="sl-SI" sz="2500">
                <a:latin typeface="Times New Roman" panose="02020603050405020304" pitchFamily="18" charset="0"/>
              </a:rPr>
              <a:t>in njihova okolica.</a:t>
            </a:r>
            <a:br>
              <a:rPr lang="sl-SI" altLang="sl-SI" sz="2500">
                <a:latin typeface="Times New Roman" panose="02020603050405020304" pitchFamily="18" charset="0"/>
              </a:rPr>
            </a:br>
            <a:endParaRPr lang="sl-SI" altLang="sl-SI" sz="2500">
              <a:latin typeface="Times New Roman" panose="02020603050405020304" pitchFamily="18" charset="0"/>
            </a:endParaRPr>
          </a:p>
          <a:p>
            <a:r>
              <a:rPr lang="sl-SI" altLang="sl-SI" sz="2500" b="1">
                <a:latin typeface="Times New Roman" panose="02020603050405020304" pitchFamily="18" charset="0"/>
              </a:rPr>
              <a:t>ZUNANJI OPIS: </a:t>
            </a:r>
            <a:r>
              <a:rPr lang="sl-SI" altLang="sl-SI" sz="2500">
                <a:latin typeface="Times New Roman" panose="02020603050405020304" pitchFamily="18" charset="0"/>
              </a:rPr>
              <a:t>Žive barve,</a:t>
            </a:r>
            <a:br>
              <a:rPr lang="sl-SI" altLang="sl-SI" sz="2500">
                <a:latin typeface="Times New Roman" panose="02020603050405020304" pitchFamily="18" charset="0"/>
              </a:rPr>
            </a:br>
            <a:r>
              <a:rPr lang="sl-SI" altLang="sl-SI" sz="2500">
                <a:latin typeface="Times New Roman" panose="02020603050405020304" pitchFamily="18" charset="0"/>
              </a:rPr>
              <a:t>ki opozarjajo na njeno nevarnost, </a:t>
            </a:r>
            <a:br>
              <a:rPr lang="sl-SI" altLang="sl-SI" sz="2500">
                <a:latin typeface="Times New Roman" panose="02020603050405020304" pitchFamily="18" charset="0"/>
              </a:rPr>
            </a:br>
            <a:r>
              <a:rPr lang="sl-SI" altLang="sl-SI" sz="2500">
                <a:latin typeface="Times New Roman" panose="02020603050405020304" pitchFamily="18" charset="0"/>
              </a:rPr>
              <a:t>ki jo povzroča z proizvajanjem </a:t>
            </a:r>
            <a:br>
              <a:rPr lang="sl-SI" altLang="sl-SI" sz="2500">
                <a:latin typeface="Times New Roman" panose="02020603050405020304" pitchFamily="18" charset="0"/>
              </a:rPr>
            </a:br>
            <a:r>
              <a:rPr lang="sl-SI" altLang="sl-SI" sz="2500">
                <a:latin typeface="Times New Roman" panose="02020603050405020304" pitchFamily="18" charset="0"/>
              </a:rPr>
              <a:t>strupa. Pri nekaterih je za človeka </a:t>
            </a:r>
            <a:br>
              <a:rPr lang="sl-SI" altLang="sl-SI" sz="2500">
                <a:latin typeface="Times New Roman" panose="02020603050405020304" pitchFamily="18" charset="0"/>
              </a:rPr>
            </a:br>
            <a:r>
              <a:rPr lang="sl-SI" altLang="sl-SI" sz="2500">
                <a:latin typeface="Times New Roman" panose="02020603050405020304" pitchFamily="18" charset="0"/>
              </a:rPr>
              <a:t>usoden le dotik.</a:t>
            </a:r>
            <a:br>
              <a:rPr lang="sl-SI" altLang="sl-SI" sz="2500">
                <a:latin typeface="Times New Roman" panose="02020603050405020304" pitchFamily="18" charset="0"/>
              </a:rPr>
            </a:br>
            <a:endParaRPr lang="sl-SI" altLang="sl-SI" sz="2500">
              <a:latin typeface="Times New Roman" panose="02020603050405020304" pitchFamily="18" charset="0"/>
            </a:endParaRPr>
          </a:p>
          <a:p>
            <a:r>
              <a:rPr lang="sl-SI" altLang="sl-SI" sz="2500" b="1">
                <a:latin typeface="Times New Roman" panose="02020603050405020304" pitchFamily="18" charset="0"/>
              </a:rPr>
              <a:t>PREHRANJEVANJE: </a:t>
            </a:r>
            <a:r>
              <a:rPr lang="sl-SI" altLang="sl-SI" sz="2500">
                <a:latin typeface="Times New Roman" panose="02020603050405020304" pitchFamily="18" charset="0"/>
              </a:rPr>
              <a:t>Je žuželke in hrošče. </a:t>
            </a:r>
          </a:p>
        </p:txBody>
      </p:sp>
      <p:sp>
        <p:nvSpPr>
          <p:cNvPr id="9220" name="AutoShape 4">
            <a:hlinkClick r:id="rId2" action="ppaction://hlinksldjump" highlightClick="1"/>
            <a:extLst>
              <a:ext uri="{FF2B5EF4-FFF2-40B4-BE49-F238E27FC236}">
                <a16:creationId xmlns:a16="http://schemas.microsoft.com/office/drawing/2014/main" id="{BDBD2144-F5AE-4A69-8D65-7BC1B24A5340}"/>
              </a:ext>
            </a:extLst>
          </p:cNvPr>
          <p:cNvSpPr>
            <a:spLocks noChangeArrowheads="1"/>
          </p:cNvSpPr>
          <p:nvPr/>
        </p:nvSpPr>
        <p:spPr bwMode="auto">
          <a:xfrm>
            <a:off x="7812088" y="620713"/>
            <a:ext cx="504825" cy="504825"/>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pic>
        <p:nvPicPr>
          <p:cNvPr id="9221" name="Picture 5" descr="drevesna_žaba">
            <a:extLst>
              <a:ext uri="{FF2B5EF4-FFF2-40B4-BE49-F238E27FC236}">
                <a16:creationId xmlns:a16="http://schemas.microsoft.com/office/drawing/2014/main" id="{693BEDAA-E0C5-4071-9514-58BF3EAA7B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1628775"/>
            <a:ext cx="3635375" cy="2840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6B566CD-E11C-482A-9973-1CE62680AE8D}"/>
              </a:ext>
            </a:extLst>
          </p:cNvPr>
          <p:cNvSpPr>
            <a:spLocks noGrp="1" noChangeArrowheads="1"/>
          </p:cNvSpPr>
          <p:nvPr>
            <p:ph type="title"/>
          </p:nvPr>
        </p:nvSpPr>
        <p:spPr/>
        <p:txBody>
          <a:bodyPr/>
          <a:lstStyle/>
          <a:p>
            <a:r>
              <a:rPr lang="sl-SI" altLang="sl-SI"/>
              <a:t>UVRSTITEV V SISTEM</a:t>
            </a:r>
          </a:p>
        </p:txBody>
      </p:sp>
      <p:sp>
        <p:nvSpPr>
          <p:cNvPr id="12291" name="Rectangle 3">
            <a:extLst>
              <a:ext uri="{FF2B5EF4-FFF2-40B4-BE49-F238E27FC236}">
                <a16:creationId xmlns:a16="http://schemas.microsoft.com/office/drawing/2014/main" id="{DA7CFC0A-41BD-4C0D-98C7-451AA048EA6F}"/>
              </a:ext>
            </a:extLst>
          </p:cNvPr>
          <p:cNvSpPr>
            <a:spLocks noGrp="1" noChangeArrowheads="1"/>
          </p:cNvSpPr>
          <p:nvPr>
            <p:ph type="body" idx="1"/>
          </p:nvPr>
        </p:nvSpPr>
        <p:spPr/>
        <p:txBody>
          <a:bodyPr/>
          <a:lstStyle/>
          <a:p>
            <a:r>
              <a:rPr lang="sl-SI" altLang="sl-SI"/>
              <a:t>PRIMER: zelena rega</a:t>
            </a:r>
            <a:br>
              <a:rPr lang="sl-SI" altLang="sl-SI"/>
            </a:br>
            <a:r>
              <a:rPr lang="sl-SI" altLang="sl-SI"/>
              <a:t>	</a:t>
            </a:r>
            <a:r>
              <a:rPr lang="sl-SI" altLang="sl-SI">
                <a:latin typeface="Times New Roman" panose="02020603050405020304" pitchFamily="18" charset="0"/>
              </a:rPr>
              <a:t>Kraljestvo:	Animalia (živali)</a:t>
            </a:r>
            <a:br>
              <a:rPr lang="sl-SI" altLang="sl-SI">
                <a:latin typeface="Times New Roman" panose="02020603050405020304" pitchFamily="18" charset="0"/>
              </a:rPr>
            </a:br>
            <a:r>
              <a:rPr lang="sl-SI" altLang="sl-SI">
                <a:latin typeface="Times New Roman" panose="02020603050405020304" pitchFamily="18" charset="0"/>
              </a:rPr>
              <a:t>	Deblo:	Chordata (strunarji)</a:t>
            </a:r>
            <a:br>
              <a:rPr lang="sl-SI" altLang="sl-SI">
                <a:latin typeface="Times New Roman" panose="02020603050405020304" pitchFamily="18" charset="0"/>
              </a:rPr>
            </a:br>
            <a:r>
              <a:rPr lang="sl-SI" altLang="sl-SI">
                <a:latin typeface="Times New Roman" panose="02020603050405020304" pitchFamily="18" charset="0"/>
              </a:rPr>
              <a:t>	Razred:	Amphibia (dvoživke)</a:t>
            </a:r>
            <a:br>
              <a:rPr lang="sl-SI" altLang="sl-SI">
                <a:latin typeface="Times New Roman" panose="02020603050405020304" pitchFamily="18" charset="0"/>
              </a:rPr>
            </a:br>
            <a:r>
              <a:rPr lang="sl-SI" altLang="sl-SI">
                <a:latin typeface="Times New Roman" panose="02020603050405020304" pitchFamily="18" charset="0"/>
              </a:rPr>
              <a:t>	Red:		Anura (brezrepe dvoživke)</a:t>
            </a:r>
            <a:br>
              <a:rPr lang="sl-SI" altLang="sl-SI">
                <a:latin typeface="Times New Roman" panose="02020603050405020304" pitchFamily="18" charset="0"/>
              </a:rPr>
            </a:br>
            <a:r>
              <a:rPr lang="sl-SI" altLang="sl-SI">
                <a:latin typeface="Times New Roman" panose="02020603050405020304" pitchFamily="18" charset="0"/>
              </a:rPr>
              <a:t>	Družina:	Hylidae (prave rege)</a:t>
            </a:r>
            <a:br>
              <a:rPr lang="sl-SI" altLang="sl-SI">
                <a:latin typeface="Times New Roman" panose="02020603050405020304" pitchFamily="18" charset="0"/>
              </a:rPr>
            </a:br>
            <a:r>
              <a:rPr lang="sl-SI" altLang="sl-SI">
                <a:latin typeface="Times New Roman" panose="02020603050405020304" pitchFamily="18" charset="0"/>
              </a:rPr>
              <a:t>	Rod:		</a:t>
            </a:r>
            <a:r>
              <a:rPr lang="sl-SI" altLang="sl-SI" i="1">
                <a:latin typeface="Times New Roman" panose="02020603050405020304" pitchFamily="18" charset="0"/>
              </a:rPr>
              <a:t>Hyla</a:t>
            </a:r>
            <a:r>
              <a:rPr lang="sl-SI" altLang="sl-SI">
                <a:latin typeface="Times New Roman" panose="02020603050405020304" pitchFamily="18" charset="0"/>
              </a:rPr>
              <a:t> (rega)</a:t>
            </a:r>
            <a:br>
              <a:rPr lang="sl-SI" altLang="sl-SI">
                <a:latin typeface="Times New Roman" panose="02020603050405020304" pitchFamily="18" charset="0"/>
              </a:rPr>
            </a:br>
            <a:r>
              <a:rPr lang="sl-SI" altLang="sl-SI">
                <a:latin typeface="Times New Roman" panose="02020603050405020304" pitchFamily="18" charset="0"/>
              </a:rPr>
              <a:t>	Vrsta:	</a:t>
            </a:r>
            <a:r>
              <a:rPr lang="sl-SI" altLang="sl-SI" b="1" i="1">
                <a:latin typeface="Times New Roman" panose="02020603050405020304" pitchFamily="18" charset="0"/>
              </a:rPr>
              <a:t>H. arborea</a:t>
            </a:r>
            <a:br>
              <a:rPr lang="sl-SI" altLang="sl-SI">
                <a:latin typeface="Times New Roman" panose="02020603050405020304" pitchFamily="18" charset="0"/>
              </a:rPr>
            </a:br>
            <a:endParaRPr lang="sl-SI" altLang="sl-SI">
              <a:latin typeface="Times New Roman" panose="02020603050405020304" pitchFamily="18" charset="0"/>
            </a:endParaRPr>
          </a:p>
        </p:txBody>
      </p:sp>
      <p:sp>
        <p:nvSpPr>
          <p:cNvPr id="12292" name="AutoShape 4">
            <a:hlinkClick r:id="" action="ppaction://hlinkshowjump?jump=firstslide" highlightClick="1"/>
            <a:extLst>
              <a:ext uri="{FF2B5EF4-FFF2-40B4-BE49-F238E27FC236}">
                <a16:creationId xmlns:a16="http://schemas.microsoft.com/office/drawing/2014/main" id="{00A089FC-2BBF-41DE-83FD-485866228EDB}"/>
              </a:ext>
            </a:extLst>
          </p:cNvPr>
          <p:cNvSpPr>
            <a:spLocks noChangeArrowheads="1"/>
          </p:cNvSpPr>
          <p:nvPr/>
        </p:nvSpPr>
        <p:spPr bwMode="auto">
          <a:xfrm>
            <a:off x="8639175" y="6354763"/>
            <a:ext cx="504825" cy="503237"/>
          </a:xfrm>
          <a:prstGeom prst="actionButtonHome">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Tree>
  </p:cSld>
  <p:clrMapOvr>
    <a:masterClrMapping/>
  </p:clrMapOvr>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Words>
  <Application>Microsoft Office PowerPoint</Application>
  <PresentationFormat>On-screen Show (4:3)</PresentationFormat>
  <Paragraphs>37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Privzeti načrt</vt:lpstr>
      <vt:lpstr>B R E Z R E P E     D V O Ž I V K E</vt:lpstr>
      <vt:lpstr>SPLOŠNO</vt:lpstr>
      <vt:lpstr>PREDSTAVNIKI</vt:lpstr>
      <vt:lpstr>NAVADNA KRASTAČA</vt:lpstr>
      <vt:lpstr>ZELENA ŽABA</vt:lpstr>
      <vt:lpstr>BARSKA ŽABA–PLAVČEK</vt:lpstr>
      <vt:lpstr>ZELENA REGA</vt:lpstr>
      <vt:lpstr>DREVESNA ŽABA</vt:lpstr>
      <vt:lpstr>UVRSTITEV V SISTEM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2019-05-30T09:28:09Z</dcterms:created>
  <dcterms:modified xsi:type="dcterms:W3CDTF">2019-05-30T09:28:09Z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