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524EE591-1D87-4C93-9008-EC9635E4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7BF0-1445-436F-B2B7-A44DC062D1D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26D9B2EC-5C2D-41E8-AEE5-63B1125D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9B11222C-4A4C-4C85-8F70-91BF2D40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5CFA4AF-551D-486C-8482-8785348D9D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563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EB0A321-E05E-4A33-AB58-E8D25D30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103C-2C8D-487C-AF24-49DA2C118E0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80DA5F9-624F-4A3F-B3CF-07D4C07C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5CA1CF8-7FA4-4BC2-96A8-33A3979E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21CAA-2A06-4AC1-8888-C40486F131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31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D2CD5FB6-CA0F-4BC1-BC15-05264AFC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04C6-0817-4A39-848D-AF4C4B378A7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BE05934-9922-48F3-9011-8633B9C7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CB5B6C0-AB7F-4859-A164-D8F7F5B1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439B9-11AC-4F08-BC2F-47976D7085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77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5127B83-7648-49B4-8FA8-550B4064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BDD9-565D-400B-9118-1DE74B273D3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B535A61-C7B1-48A2-9F76-1AB1D48F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4CB0EF0-1A33-4E38-BE61-97A52C67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9416E-7D0D-460C-8700-4DFD772E0B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83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74C7ED4-A488-4EB4-BD85-7EB71FF9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1625-492D-43B1-B061-E3473B270E7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37B8DA0-856D-415C-910C-8126E0BA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5804CE1-7AC7-4F97-BE33-160F6BB6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E8DF5E0-2012-45BC-967E-934165ADA6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1487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46B9773B-FA3D-47D5-9E94-592D4EDB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C769-EB1C-44F5-A46D-F5F798C7C12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3BF86262-0300-4DF1-9BA9-3C810BDC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569903BD-13AF-4294-868D-B7D6AC5B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08E8-FFA1-45AB-9DB6-E5408328D8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579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C2730C27-C572-45EE-868C-D12560FD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ECD8-D721-48BA-9831-F17B8D814EC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2F7FE815-37CF-4B74-B14A-E127B4C3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67488371-F6C0-49F8-86C7-9F072B8F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761B3-1D24-43A2-9DAF-04EB1386B1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760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90395014-C783-4E82-85F2-24323FAA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D42C-505B-4F37-A277-3D8D620332E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6B629A66-F3B2-4FBF-B5EC-01ADBD78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B2E092A5-AEBA-4218-9F75-E33F4080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EC55-7DF3-4F32-AC21-233D227918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642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E8CF194E-7F42-4F6C-B7AA-F41D1376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4ECE-4C8D-4429-A1F2-CE8A24B0D79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8057D2CB-3434-4E9E-B56F-1C46088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43FB87A0-DA1F-4A4C-8828-0224202C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89AC-9145-4446-8F30-82124434AF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91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33375EBD-B407-417B-A4F6-119AAE5E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B603-EA1E-43B9-B089-DE45B4FB325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F080D61D-EB1A-4185-A6AE-BC092453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600EE714-444D-42B8-AD31-591E1DD5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07E7-46DA-43FF-B98B-6C486D15D7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612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E0BF0D53-0CFF-45A8-89B6-FCB9BF2E3770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974960F8-FBE7-4635-A604-E4AF01A407F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D72C7D25-7144-4AB1-BAC4-20D1E4A5054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ED8BAFA2-F681-4755-B409-70740BA5AB69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D96C7949-08EE-4D4A-85BF-4BC9ECFA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292F-715D-440A-BDA4-8BC3D005D2D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44140A0D-6CBC-4198-BD14-20302D5A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EF632845-6B01-47D1-BA70-6677CB2E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F0D8C8B-9940-4496-9857-F1457B90DE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098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8CE946FF-9188-4E77-A50A-D3A7B2762100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A1E25427-3A88-4947-B41B-A71627D38E3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FFA82A37-5FD4-4FEE-8D0F-952171D3CB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DB9C85E1-7529-4A29-BDDA-599FEB164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45EEFE1D-283B-4132-AA5C-9E5CE0A00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35D9B4-F7BC-4AB3-8591-7BD0E928CB6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66FEC654-8507-46AA-8E3A-466F513E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FD02B169-1F88-4ED5-AB0A-2984FF970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9699F917-3D71-4A6C-8B78-95EAEC42FD25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BFFAE0DC-B942-409D-8C10-8B4459A7F8B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C817C8D8-7C52-4127-BDD1-05669B92B9B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6106A7E7-6979-4449-92BF-640E0411402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5F49CD26-BD7B-45ED-8FBD-90273A59DF58}"/>
              </a:ext>
            </a:extLst>
          </p:cNvPr>
          <p:cNvSpPr/>
          <p:nvPr/>
        </p:nvSpPr>
        <p:spPr>
          <a:xfrm>
            <a:off x="3286116" y="142852"/>
            <a:ext cx="321471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ush Script MT" pitchFamily="66" charset="0"/>
              </a:rPr>
              <a:t>CELICA</a:t>
            </a:r>
          </a:p>
        </p:txBody>
      </p:sp>
      <p:sp>
        <p:nvSpPr>
          <p:cNvPr id="5123" name="PoljeZBesedilom 4">
            <a:extLst>
              <a:ext uri="{FF2B5EF4-FFF2-40B4-BE49-F238E27FC236}">
                <a16:creationId xmlns:a16="http://schemas.microsoft.com/office/drawing/2014/main" id="{8A586071-DE59-4B0A-B3CC-67A29D58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85938"/>
            <a:ext cx="6929437" cy="1323975"/>
          </a:xfrm>
          <a:prstGeom prst="rect">
            <a:avLst/>
          </a:prstGeom>
          <a:solidFill>
            <a:schemeClr val="tx1">
              <a:alpha val="32941"/>
            </a:schemeClr>
          </a:solidFill>
          <a:ln w="3175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Clr>
                <a:srgbClr val="00B050"/>
              </a:buClr>
              <a:buFont typeface="Comic Sans MS" panose="030F0702030302020204" pitchFamily="66" charset="0"/>
              <a:buChar char="×"/>
            </a:pPr>
            <a:r>
              <a:rPr lang="sl-SI" altLang="sl-SI" sz="2000">
                <a:solidFill>
                  <a:schemeClr val="bg1"/>
                </a:solidFill>
                <a:latin typeface="Comic Sans MS" panose="030F0702030302020204" pitchFamily="66" charset="0"/>
              </a:rPr>
              <a:t>1838 </a:t>
            </a:r>
            <a:r>
              <a:rPr lang="sl-SI" altLang="sl-SI" sz="2000" b="1">
                <a:solidFill>
                  <a:srgbClr val="00B050"/>
                </a:solidFill>
                <a:latin typeface="Comic Sans MS" panose="030F0702030302020204" pitchFamily="66" charset="0"/>
              </a:rPr>
              <a:t>Mathias Schleiden</a:t>
            </a:r>
            <a:r>
              <a:rPr lang="sl-SI" altLang="sl-SI" sz="2000" b="1">
                <a:solidFill>
                  <a:srgbClr val="92D050"/>
                </a:solidFill>
                <a:latin typeface="Comic Sans MS" panose="030F0702030302020204" pitchFamily="66" charset="0"/>
              </a:rPr>
              <a:t>- </a:t>
            </a:r>
            <a:r>
              <a:rPr lang="sl-SI" altLang="sl-SI" sz="2000">
                <a:solidFill>
                  <a:schemeClr val="bg1"/>
                </a:solidFill>
                <a:latin typeface="Comic Sans MS" panose="030F0702030302020204" pitchFamily="66" charset="0"/>
              </a:rPr>
              <a:t>rastline so zgrajene iz celic</a:t>
            </a:r>
          </a:p>
          <a:p>
            <a:pPr>
              <a:buClr>
                <a:srgbClr val="00B050"/>
              </a:buClr>
              <a:buFont typeface="Comic Sans MS" panose="030F0702030302020204" pitchFamily="66" charset="0"/>
              <a:buChar char="×"/>
            </a:pPr>
            <a:r>
              <a:rPr lang="sl-SI" altLang="sl-SI" sz="2000">
                <a:solidFill>
                  <a:schemeClr val="bg1"/>
                </a:solidFill>
                <a:latin typeface="Comic Sans MS" panose="030F0702030302020204" pitchFamily="66" charset="0"/>
              </a:rPr>
              <a:t>1839 </a:t>
            </a:r>
            <a:r>
              <a:rPr lang="sl-SI" altLang="sl-SI" sz="2000" b="1">
                <a:solidFill>
                  <a:srgbClr val="00B050"/>
                </a:solidFill>
                <a:latin typeface="Comic Sans MS" panose="030F0702030302020204" pitchFamily="66" charset="0"/>
              </a:rPr>
              <a:t>Theodor Schwann- </a:t>
            </a:r>
            <a:r>
              <a:rPr lang="sl-SI" altLang="sl-SI" sz="2000">
                <a:solidFill>
                  <a:schemeClr val="bg1"/>
                </a:solidFill>
                <a:latin typeface="Comic Sans MS" panose="030F0702030302020204" pitchFamily="66" charset="0"/>
              </a:rPr>
              <a:t>živali so zgrajene iz celic</a:t>
            </a:r>
          </a:p>
          <a:p>
            <a:pPr>
              <a:buClr>
                <a:srgbClr val="00B050"/>
              </a:buClr>
              <a:buFont typeface="Comic Sans MS" panose="030F0702030302020204" pitchFamily="66" charset="0"/>
              <a:buChar char="×"/>
            </a:pPr>
            <a:r>
              <a:rPr lang="sl-SI" altLang="sl-SI" sz="2000">
                <a:solidFill>
                  <a:schemeClr val="bg1"/>
                </a:solidFill>
                <a:latin typeface="Comic Sans MS" panose="030F0702030302020204" pitchFamily="66" charset="0"/>
              </a:rPr>
              <a:t>1855 </a:t>
            </a:r>
            <a:r>
              <a:rPr lang="sl-SI" altLang="sl-SI" sz="2000" b="1">
                <a:solidFill>
                  <a:srgbClr val="00B050"/>
                </a:solidFill>
                <a:latin typeface="Comic Sans MS" panose="030F0702030302020204" pitchFamily="66" charset="0"/>
              </a:rPr>
              <a:t>Rudolf Virchaw- </a:t>
            </a:r>
            <a:r>
              <a:rPr lang="sl-SI" altLang="sl-SI" sz="2000">
                <a:solidFill>
                  <a:schemeClr val="bg1"/>
                </a:solidFill>
                <a:latin typeface="Comic Sans MS" panose="030F0702030302020204" pitchFamily="66" charset="0"/>
              </a:rPr>
              <a:t>celice se razmnožujejo z delitvijo</a:t>
            </a:r>
          </a:p>
        </p:txBody>
      </p:sp>
      <p:sp>
        <p:nvSpPr>
          <p:cNvPr id="5124" name="PoljeZBesedilom 5">
            <a:extLst>
              <a:ext uri="{FF2B5EF4-FFF2-40B4-BE49-F238E27FC236}">
                <a16:creationId xmlns:a16="http://schemas.microsoft.com/office/drawing/2014/main" id="{CB8813F6-1FDE-4BCE-9C7A-748D70DB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3313"/>
            <a:ext cx="8858250" cy="954087"/>
          </a:xfrm>
          <a:prstGeom prst="rect">
            <a:avLst/>
          </a:prstGeom>
          <a:solidFill>
            <a:srgbClr val="FF99CC"/>
          </a:solidFill>
          <a:ln w="476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omic Sans MS" panose="030F0702030302020204" pitchFamily="66" charset="0"/>
              </a:rPr>
              <a:t>CELICA</a:t>
            </a:r>
            <a:r>
              <a:rPr lang="sl-SI" altLang="sl-SI" sz="2800">
                <a:latin typeface="Comic Sans MS" panose="030F0702030302020204" pitchFamily="66" charset="0"/>
              </a:rPr>
              <a:t>  </a:t>
            </a:r>
            <a:r>
              <a:rPr lang="sl-SI" altLang="sl-SI" sz="2800" b="1">
                <a:latin typeface="Comic Sans MS" panose="030F0702030302020204" pitchFamily="66" charset="0"/>
              </a:rPr>
              <a:t>je temeljna gradbena in dejavna enota živih bitij!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234636EA-F849-46FE-A0E0-EE5F951C7C05}"/>
              </a:ext>
            </a:extLst>
          </p:cNvPr>
          <p:cNvSpPr/>
          <p:nvPr/>
        </p:nvSpPr>
        <p:spPr>
          <a:xfrm>
            <a:off x="2357422" y="142852"/>
            <a:ext cx="3170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ORGANELI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82078D84-B8E5-4A36-B0A5-41DFC79C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571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PoljeZBesedilom 5">
            <a:extLst>
              <a:ext uri="{FF2B5EF4-FFF2-40B4-BE49-F238E27FC236}">
                <a16:creationId xmlns:a16="http://schemas.microsoft.com/office/drawing/2014/main" id="{C15C6BA6-9B47-406C-B011-44B54F02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214438"/>
            <a:ext cx="46434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ENDOPLAZMATSKI RETIKULUM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omic Sans MS" panose="030F0702030302020204" pitchFamily="66" charset="0"/>
              </a:rPr>
              <a:t>splet sploščenih tvorb povezanih v mrežo</a:t>
            </a:r>
          </a:p>
          <a:p>
            <a:endParaRPr lang="sl-SI" altLang="sl-SI" sz="2400">
              <a:latin typeface="Comic Sans MS" panose="030F0702030302020204" pitchFamily="66" charset="0"/>
            </a:endParaRPr>
          </a:p>
          <a:p>
            <a:endParaRPr lang="sl-SI" altLang="sl-SI" sz="2400">
              <a:latin typeface="Comic Sans MS" panose="030F0702030302020204" pitchFamily="66" charset="0"/>
            </a:endParaRPr>
          </a:p>
          <a:p>
            <a:r>
              <a:rPr lang="sl-SI" altLang="sl-SI" sz="2400" u="sng">
                <a:solidFill>
                  <a:srgbClr val="FFC000"/>
                </a:solidFill>
                <a:latin typeface="Comic Sans MS" panose="030F0702030302020204" pitchFamily="66" charset="0"/>
              </a:rPr>
              <a:t>zrnati</a:t>
            </a:r>
            <a:r>
              <a:rPr lang="sl-SI" altLang="sl-SI" sz="2400">
                <a:latin typeface="Comic Sans MS" panose="030F0702030302020204" pitchFamily="66" charset="0"/>
              </a:rPr>
              <a:t>: na površju so ribosomi</a:t>
            </a:r>
          </a:p>
          <a:p>
            <a:r>
              <a:rPr lang="sl-SI" altLang="sl-SI" sz="2400" u="sng">
                <a:solidFill>
                  <a:srgbClr val="FFC000"/>
                </a:solidFill>
                <a:latin typeface="Comic Sans MS" panose="030F0702030302020204" pitchFamily="66" charset="0"/>
              </a:rPr>
              <a:t>gladki</a:t>
            </a:r>
            <a:r>
              <a:rPr lang="sl-SI" altLang="sl-SI" sz="2400">
                <a:latin typeface="Comic Sans MS" panose="030F0702030302020204" pitchFamily="66" charset="0"/>
              </a:rPr>
              <a:t>: brez ribosomov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3">
            <a:extLst>
              <a:ext uri="{FF2B5EF4-FFF2-40B4-BE49-F238E27FC236}">
                <a16:creationId xmlns:a16="http://schemas.microsoft.com/office/drawing/2014/main" id="{3FD64431-FA39-4046-94BC-753486C6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14375"/>
            <a:ext cx="7000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RIBOSOMI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zgrajeni iz </a:t>
            </a:r>
            <a:r>
              <a:rPr lang="sl-SI" altLang="sl-SI" sz="2000" b="1">
                <a:solidFill>
                  <a:srgbClr val="993366"/>
                </a:solidFill>
                <a:latin typeface="Comic Sans MS" panose="030F0702030302020204" pitchFamily="66" charset="0"/>
              </a:rPr>
              <a:t>RNK</a:t>
            </a:r>
            <a:r>
              <a:rPr lang="sl-SI" altLang="sl-SI" sz="2000">
                <a:latin typeface="Comic Sans MS" panose="030F0702030302020204" pitchFamily="66" charset="0"/>
              </a:rPr>
              <a:t> in beljakovine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000" u="sng">
                <a:latin typeface="Comic Sans MS" panose="030F0702030302020204" pitchFamily="66" charset="0"/>
              </a:rPr>
              <a:t>funkcija</a:t>
            </a:r>
            <a:r>
              <a:rPr lang="sl-SI" altLang="sl-SI" sz="2000">
                <a:latin typeface="Comic Sans MS" panose="030F0702030302020204" pitchFamily="66" charset="0"/>
              </a:rPr>
              <a:t>: sinteza beljakovin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na ER ali prosto v citosolu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C6E19F2-FDFD-4974-8292-4FEFF161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77" b="38889"/>
          <a:stretch>
            <a:fillRect/>
          </a:stretch>
        </p:blipFill>
        <p:spPr bwMode="auto">
          <a:xfrm>
            <a:off x="4214813" y="214313"/>
            <a:ext cx="4524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>
            <a:extLst>
              <a:ext uri="{FF2B5EF4-FFF2-40B4-BE49-F238E27FC236}">
                <a16:creationId xmlns:a16="http://schemas.microsoft.com/office/drawing/2014/main" id="{D9D0FAC4-FBED-4D84-A9D7-7D91F559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4688"/>
            <a:ext cx="3667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PoljeZBesedilom 5">
            <a:extLst>
              <a:ext uri="{FF2B5EF4-FFF2-40B4-BE49-F238E27FC236}">
                <a16:creationId xmlns:a16="http://schemas.microsoft.com/office/drawing/2014/main" id="{9AA82906-2026-45B6-8B6D-7C1915032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786188"/>
            <a:ext cx="44291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GOLGIJEV APARAT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sprošča mehurčke, ki jih celica ne rabi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 u="sng">
                <a:latin typeface="Comic Sans MS" panose="030F0702030302020204" pitchFamily="66" charset="0"/>
              </a:rPr>
              <a:t>zgradba</a:t>
            </a:r>
            <a:r>
              <a:rPr lang="sl-SI" altLang="sl-SI">
                <a:latin typeface="Comic Sans MS" panose="030F0702030302020204" pitchFamily="66" charset="0"/>
              </a:rPr>
              <a:t>: sploščene cisterne ena na drugo celično membrano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 u="sng">
                <a:latin typeface="Comic Sans MS" panose="030F0702030302020204" pitchFamily="66" charset="0"/>
              </a:rPr>
              <a:t>funkcija</a:t>
            </a:r>
            <a:r>
              <a:rPr lang="sl-SI" altLang="sl-SI">
                <a:latin typeface="Comic Sans MS" panose="030F0702030302020204" pitchFamily="66" charset="0"/>
              </a:rPr>
              <a:t>: sproščanje mehurčkov s produkti za celično izločanje, obnavlja celično membrano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jeZBesedilom 3">
            <a:extLst>
              <a:ext uri="{FF2B5EF4-FFF2-40B4-BE49-F238E27FC236}">
                <a16:creationId xmlns:a16="http://schemas.microsoft.com/office/drawing/2014/main" id="{BCC3690F-D9A2-432C-A629-3C682FB9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85750"/>
            <a:ext cx="78581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LIZOSOM</a:t>
            </a:r>
            <a:r>
              <a:rPr lang="sl-SI" altLang="sl-SI"/>
              <a:t> (</a:t>
            </a:r>
            <a:r>
              <a:rPr lang="sl-SI" altLang="sl-SI">
                <a:latin typeface="Comic Sans MS" panose="030F0702030302020204" pitchFamily="66" charset="0"/>
              </a:rPr>
              <a:t>samo pri živalski 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mehurčki s prebavnimi encimi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sodeluje pri celični prebavi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solidFill>
                  <a:srgbClr val="993366"/>
                </a:solidFill>
                <a:latin typeface="Comic Sans MS" panose="030F0702030302020204" pitchFamily="66" charset="0"/>
              </a:rPr>
              <a:t>ENDOCITONSKI VEZIKIL+LIZOSOM=PREBAVNA VAKUOLA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CEA600F0-A94E-4076-A5CC-783D86EF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2"/>
          <a:stretch>
            <a:fillRect/>
          </a:stretch>
        </p:blipFill>
        <p:spPr bwMode="auto">
          <a:xfrm>
            <a:off x="285750" y="1785938"/>
            <a:ext cx="4762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PoljeZBesedilom 6">
            <a:extLst>
              <a:ext uri="{FF2B5EF4-FFF2-40B4-BE49-F238E27FC236}">
                <a16:creationId xmlns:a16="http://schemas.microsoft.com/office/drawing/2014/main" id="{B1D24FAA-AC91-4223-9CB4-20898204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786313"/>
            <a:ext cx="42148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PLASTIDI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kloroplast</a:t>
            </a:r>
            <a:r>
              <a:rPr lang="sl-SI" altLang="sl-SI">
                <a:latin typeface="Comic Sans MS" panose="030F0702030302020204" pitchFamily="66" charset="0"/>
              </a:rPr>
              <a:t> (s klorofilom)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amiloplast</a:t>
            </a:r>
            <a:r>
              <a:rPr lang="sl-SI" altLang="sl-SI">
                <a:latin typeface="Comic Sans MS" panose="030F0702030302020204" pitchFamily="66" charset="0"/>
              </a:rPr>
              <a:t> (s škrobom)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levkoplast</a:t>
            </a:r>
            <a:r>
              <a:rPr lang="sl-SI" altLang="sl-SI">
                <a:latin typeface="Comic Sans MS" panose="030F0702030302020204" pitchFamily="66" charset="0"/>
              </a:rPr>
              <a:t> (brezbarvni)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kromoplast</a:t>
            </a:r>
            <a:r>
              <a:rPr lang="sl-SI" altLang="sl-SI">
                <a:latin typeface="Comic Sans MS" panose="030F0702030302020204" pitchFamily="66" charset="0"/>
              </a:rPr>
              <a:t> (oranžno, rdečo barvilo)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F7CC81FD-A99E-407D-B885-1D808B35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6500" b="59409"/>
          <a:stretch>
            <a:fillRect/>
          </a:stretch>
        </p:blipFill>
        <p:spPr bwMode="auto">
          <a:xfrm>
            <a:off x="4643438" y="4429125"/>
            <a:ext cx="392906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Pravokotnik 8">
            <a:extLst>
              <a:ext uri="{FF2B5EF4-FFF2-40B4-BE49-F238E27FC236}">
                <a16:creationId xmlns:a16="http://schemas.microsoft.com/office/drawing/2014/main" id="{D49B4C24-94EA-47D8-AB4D-F59CF78B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482600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b="1">
                <a:latin typeface="Comic Sans MS" panose="030F0702030302020204" pitchFamily="66" charset="0"/>
              </a:rPr>
              <a:t>zunanja membrana</a:t>
            </a:r>
          </a:p>
          <a:p>
            <a:r>
              <a:rPr lang="sl-SI" altLang="sl-SI" b="1">
                <a:latin typeface="Comic Sans MS" panose="030F0702030302020204" pitchFamily="66" charset="0"/>
              </a:rPr>
              <a:t>                                        notranja membrana</a:t>
            </a:r>
          </a:p>
          <a:p>
            <a:endParaRPr lang="sl-SI" altLang="sl-SI" b="1">
              <a:latin typeface="Comic Sans MS" panose="030F0702030302020204" pitchFamily="66" charset="0"/>
            </a:endParaRPr>
          </a:p>
          <a:p>
            <a:r>
              <a:rPr lang="sl-SI" altLang="sl-SI" b="1">
                <a:latin typeface="Comic Sans MS" panose="030F0702030302020204" pitchFamily="66" charset="0"/>
              </a:rPr>
              <a:t>stroma</a:t>
            </a:r>
          </a:p>
          <a:p>
            <a:endParaRPr lang="sl-SI" altLang="sl-SI" b="1">
              <a:latin typeface="Comic Sans MS" panose="030F0702030302020204" pitchFamily="66" charset="0"/>
            </a:endParaRPr>
          </a:p>
          <a:p>
            <a:r>
              <a:rPr lang="sl-SI" altLang="sl-SI" b="1">
                <a:latin typeface="Comic Sans MS" panose="030F0702030302020204" pitchFamily="66" charset="0"/>
              </a:rPr>
              <a:t>skladovnica membranskih vrečk</a:t>
            </a:r>
          </a:p>
        </p:txBody>
      </p:sp>
      <p:cxnSp>
        <p:nvCxnSpPr>
          <p:cNvPr id="11" name="Raven puščični konektor 10">
            <a:extLst>
              <a:ext uri="{FF2B5EF4-FFF2-40B4-BE49-F238E27FC236}">
                <a16:creationId xmlns:a16="http://schemas.microsoft.com/office/drawing/2014/main" id="{C2CCD6A5-5AC6-4936-86C0-C48C0B4D88AF}"/>
              </a:ext>
            </a:extLst>
          </p:cNvPr>
          <p:cNvCxnSpPr/>
          <p:nvPr/>
        </p:nvCxnSpPr>
        <p:spPr>
          <a:xfrm flipV="1">
            <a:off x="5572125" y="4857750"/>
            <a:ext cx="142875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konektor 16">
            <a:extLst>
              <a:ext uri="{FF2B5EF4-FFF2-40B4-BE49-F238E27FC236}">
                <a16:creationId xmlns:a16="http://schemas.microsoft.com/office/drawing/2014/main" id="{9CECA056-D2FF-47F2-ABC2-FDB29DD8E869}"/>
              </a:ext>
            </a:extLst>
          </p:cNvPr>
          <p:cNvCxnSpPr/>
          <p:nvPr/>
        </p:nvCxnSpPr>
        <p:spPr>
          <a:xfrm rot="5400000" flipH="1" flipV="1">
            <a:off x="6429375" y="5000625"/>
            <a:ext cx="500063" cy="500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konektor 18">
            <a:extLst>
              <a:ext uri="{FF2B5EF4-FFF2-40B4-BE49-F238E27FC236}">
                <a16:creationId xmlns:a16="http://schemas.microsoft.com/office/drawing/2014/main" id="{6DDC5D7D-91A0-407E-8085-B87579F38433}"/>
              </a:ext>
            </a:extLst>
          </p:cNvPr>
          <p:cNvCxnSpPr/>
          <p:nvPr/>
        </p:nvCxnSpPr>
        <p:spPr>
          <a:xfrm>
            <a:off x="5143500" y="6143625"/>
            <a:ext cx="1071563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konektor 20">
            <a:extLst>
              <a:ext uri="{FF2B5EF4-FFF2-40B4-BE49-F238E27FC236}">
                <a16:creationId xmlns:a16="http://schemas.microsoft.com/office/drawing/2014/main" id="{051EDB73-D095-4643-8865-854D9970B734}"/>
              </a:ext>
            </a:extLst>
          </p:cNvPr>
          <p:cNvCxnSpPr/>
          <p:nvPr/>
        </p:nvCxnSpPr>
        <p:spPr>
          <a:xfrm rot="16200000" flipV="1">
            <a:off x="6679407" y="6179344"/>
            <a:ext cx="642937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3">
            <a:extLst>
              <a:ext uri="{FF2B5EF4-FFF2-40B4-BE49-F238E27FC236}">
                <a16:creationId xmlns:a16="http://schemas.microsoft.com/office/drawing/2014/main" id="{94697E2B-406C-4B83-9314-571022E3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7643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MITOHONDRIJ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organel z dvema membranama (notranja močno nagubana)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cevaste gube =</a:t>
            </a:r>
            <a:r>
              <a:rPr lang="sl-SI" altLang="sl-SI">
                <a:solidFill>
                  <a:srgbClr val="993366"/>
                </a:solidFill>
                <a:latin typeface="Comic Sans MS" panose="030F0702030302020204" pitchFamily="66" charset="0"/>
              </a:rPr>
              <a:t>KRISTE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sredina= </a:t>
            </a:r>
            <a:r>
              <a:rPr lang="sl-SI" altLang="sl-SI">
                <a:solidFill>
                  <a:srgbClr val="993366"/>
                </a:solidFill>
                <a:latin typeface="Comic Sans MS" panose="030F0702030302020204" pitchFamily="66" charset="0"/>
              </a:rPr>
              <a:t>MATRIX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latin typeface="Comic Sans MS" panose="030F0702030302020204" pitchFamily="66" charset="0"/>
              </a:rPr>
              <a:t>funkcija</a:t>
            </a:r>
            <a:r>
              <a:rPr lang="sl-SI" altLang="sl-SI">
                <a:latin typeface="Comic Sans MS" panose="030F0702030302020204" pitchFamily="66" charset="0"/>
              </a:rPr>
              <a:t>: celično dihanje- nastanek energijsko bogatih molekul ATP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15B564E3-11AC-4619-9C20-F8E7384F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9135"/>
          <a:stretch>
            <a:fillRect/>
          </a:stretch>
        </p:blipFill>
        <p:spPr bwMode="auto">
          <a:xfrm>
            <a:off x="285750" y="2143125"/>
            <a:ext cx="32146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oljeZBesedilom 5">
            <a:extLst>
              <a:ext uri="{FF2B5EF4-FFF2-40B4-BE49-F238E27FC236}">
                <a16:creationId xmlns:a16="http://schemas.microsoft.com/office/drawing/2014/main" id="{BF79DCB1-3CA8-4973-8B2C-927CA24A6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643313"/>
            <a:ext cx="52863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JEDRO</a:t>
            </a:r>
            <a:r>
              <a:rPr lang="sl-SI" altLang="sl-SI"/>
              <a:t>-</a:t>
            </a:r>
            <a:r>
              <a:rPr lang="sl-SI" altLang="sl-SI">
                <a:latin typeface="Comic Sans MS" panose="030F0702030302020204" pitchFamily="66" charset="0"/>
              </a:rPr>
              <a:t>informacijsko središče celice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obdano z jedrnima ovojema-polprepustno=</a:t>
            </a: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PORE</a:t>
            </a:r>
            <a:r>
              <a:rPr lang="sl-SI" altLang="sl-SI">
                <a:latin typeface="Comic Sans MS" panose="030F0702030302020204" pitchFamily="66" charset="0"/>
              </a:rPr>
              <a:t> (izmenjava snovi)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DNK</a:t>
            </a:r>
            <a:r>
              <a:rPr lang="sl-SI" altLang="sl-SI">
                <a:latin typeface="Comic Sans MS" panose="030F0702030302020204" pitchFamily="66" charset="0"/>
              </a:rPr>
              <a:t> (deoksiribonukleinska kislina)-nitasti preplet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KROMATIN </a:t>
            </a:r>
            <a:r>
              <a:rPr lang="sl-SI" altLang="sl-SI">
                <a:latin typeface="Comic Sans MS" panose="030F0702030302020204" pitchFamily="66" charset="0"/>
              </a:rPr>
              <a:t>(pri delitvi celice se skrajša, odebeli =</a:t>
            </a:r>
            <a:r>
              <a:rPr lang="sl-SI" altLang="sl-SI">
                <a:solidFill>
                  <a:srgbClr val="993366"/>
                </a:solidFill>
                <a:latin typeface="Comic Sans MS" panose="030F0702030302020204" pitchFamily="66" charset="0"/>
              </a:rPr>
              <a:t>KROMOSOM</a:t>
            </a:r>
            <a:r>
              <a:rPr lang="sl-SI" altLang="sl-SI">
                <a:latin typeface="Comic Sans MS" panose="030F0702030302020204" pitchFamily="66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usmerja dogajanje v celici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u="sng">
                <a:solidFill>
                  <a:srgbClr val="993366"/>
                </a:solidFill>
                <a:latin typeface="Comic Sans MS" panose="030F0702030302020204" pitchFamily="66" charset="0"/>
              </a:rPr>
              <a:t>GENOM</a:t>
            </a:r>
            <a:r>
              <a:rPr lang="sl-SI" altLang="sl-SI">
                <a:latin typeface="Comic Sans MS" panose="030F0702030302020204" pitchFamily="66" charset="0"/>
              </a:rPr>
              <a:t>: vsi geni v jedru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JEDRCE: znotraj jedra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jeZBesedilom 5">
            <a:extLst>
              <a:ext uri="{FF2B5EF4-FFF2-40B4-BE49-F238E27FC236}">
                <a16:creationId xmlns:a16="http://schemas.microsoft.com/office/drawing/2014/main" id="{0197F0B3-5278-4143-8AA2-07CE87F1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1500"/>
            <a:ext cx="80724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800" b="1">
                <a:solidFill>
                  <a:srgbClr val="FF0000"/>
                </a:solidFill>
                <a:latin typeface="Curlz MT"/>
              </a:rPr>
              <a:t>VAKUOLA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značilna za rastlinsko celico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membrana=TONOPLAST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notranje vodno okolje=VAKUOLNI SOK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za rast rastlinske celice je vključen sprejem vode v vakuolo, ta se širi in odriva preostalo celično vsebino v tanko plast membrane in steno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zaradi širitve se proti celični steni ustvari TURGORSKI TLAK-opora rastlini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C5A12B26-04CA-40CA-966F-69FB9FEC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b="5434"/>
          <a:stretch>
            <a:fillRect/>
          </a:stretch>
        </p:blipFill>
        <p:spPr bwMode="auto">
          <a:xfrm>
            <a:off x="2428875" y="2928938"/>
            <a:ext cx="30956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41757CC-1434-445F-A3CF-3BF17E47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r>
              <a:rPr lang="sl-SI" altLang="sl-SI"/>
              <a:t>Citoskelet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D7E86D5-BDEF-4157-95B0-71A66F686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4389438"/>
          </a:xfrm>
        </p:spPr>
        <p:txBody>
          <a:bodyPr/>
          <a:lstStyle/>
          <a:p>
            <a:r>
              <a:rPr lang="sl-SI" altLang="sl-SI" sz="2000">
                <a:latin typeface="Comic Sans MS" panose="030F0702030302020204" pitchFamily="66" charset="0"/>
              </a:rPr>
              <a:t>notranje ogrodje celice (nitke)</a:t>
            </a:r>
          </a:p>
          <a:p>
            <a:r>
              <a:rPr lang="sl-SI" altLang="sl-SI" sz="2000">
                <a:solidFill>
                  <a:srgbClr val="993366"/>
                </a:solidFill>
                <a:latin typeface="Comic Sans MS" panose="030F0702030302020204" pitchFamily="66" charset="0"/>
              </a:rPr>
              <a:t>MIKROTUBULI</a:t>
            </a:r>
            <a:r>
              <a:rPr lang="sl-SI" altLang="sl-SI" sz="2000">
                <a:latin typeface="Comic Sans MS" panose="030F0702030302020204" pitchFamily="66" charset="0"/>
              </a:rPr>
              <a:t> (25nm)</a:t>
            </a:r>
          </a:p>
          <a:p>
            <a:r>
              <a:rPr lang="sl-SI" altLang="sl-SI" sz="2000">
                <a:solidFill>
                  <a:srgbClr val="993366"/>
                </a:solidFill>
                <a:latin typeface="Comic Sans MS" panose="030F0702030302020204" pitchFamily="66" charset="0"/>
              </a:rPr>
              <a:t>MIKROFILAMENTI</a:t>
            </a:r>
            <a:r>
              <a:rPr lang="sl-SI" altLang="sl-SI" sz="2000">
                <a:latin typeface="Comic Sans MS" panose="030F0702030302020204" pitchFamily="66" charset="0"/>
              </a:rPr>
              <a:t> (7nm)</a:t>
            </a:r>
          </a:p>
          <a:p>
            <a:r>
              <a:rPr lang="sl-SI" altLang="sl-SI" sz="2000">
                <a:solidFill>
                  <a:srgbClr val="993366"/>
                </a:solidFill>
                <a:latin typeface="Comic Sans MS" panose="030F0702030302020204" pitchFamily="66" charset="0"/>
              </a:rPr>
              <a:t>INTERMEDIARNI</a:t>
            </a:r>
            <a:r>
              <a:rPr lang="sl-SI" altLang="sl-SI" sz="2000">
                <a:latin typeface="Comic Sans MS" panose="030F0702030302020204" pitchFamily="66" charset="0"/>
              </a:rPr>
              <a:t> (10nm)</a:t>
            </a:r>
          </a:p>
          <a:p>
            <a:r>
              <a:rPr lang="sl-SI" altLang="sl-SI" sz="2000">
                <a:latin typeface="Comic Sans MS" panose="030F0702030302020204" pitchFamily="66" charset="0"/>
              </a:rPr>
              <a:t>nitke nastanejo z združevanjem </a:t>
            </a:r>
            <a:r>
              <a:rPr lang="sl-SI" altLang="sl-SI" sz="2000" b="1">
                <a:solidFill>
                  <a:srgbClr val="993366"/>
                </a:solidFill>
                <a:latin typeface="Comic Sans MS" panose="030F0702030302020204" pitchFamily="66" charset="0"/>
              </a:rPr>
              <a:t>beljakovin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300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Brush Script MT</vt:lpstr>
      <vt:lpstr>Calibri</vt:lpstr>
      <vt:lpstr>Comic Sans MS</vt:lpstr>
      <vt:lpstr>Constantia</vt:lpstr>
      <vt:lpstr>Curlz MT</vt:lpstr>
      <vt:lpstr>Wingdings 2</vt:lpstr>
      <vt:lpstr>Potek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Citoskelet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2019-05-30T09:28:11Z</dcterms:created>
  <dcterms:modified xsi:type="dcterms:W3CDTF">2019-05-30T09:28:11Z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