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3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B2ADA91-65D0-4DE2-AE8C-76EA9F4E55D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sl-SI" altLang="en-US" noProof="0"/>
              <a:t>Kliknite, če želite urediti slog naslova matrice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4320904-1360-4158-8FFD-36BC85C8039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sl-SI" altLang="en-US" noProof="0"/>
              <a:t>Kliknite, če želite urediti slog podnaslova matrice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A9CCC33B-401D-42DD-93DC-0EC98B56219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ADE862A9-565F-4972-A463-36D12EF1D9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6F080CDE-AD84-4491-977E-4B712410B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7CE64F2-A91E-4EB6-AC17-49EC0B24D579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12295" name="Freeform 7">
            <a:extLst>
              <a:ext uri="{FF2B5EF4-FFF2-40B4-BE49-F238E27FC236}">
                <a16:creationId xmlns:a16="http://schemas.microsoft.com/office/drawing/2014/main" id="{F3962FDF-2BC1-424B-BC4A-DA23A13C2F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2296" name="Line 8">
            <a:extLst>
              <a:ext uri="{FF2B5EF4-FFF2-40B4-BE49-F238E27FC236}">
                <a16:creationId xmlns:a16="http://schemas.microsoft.com/office/drawing/2014/main" id="{946A0BFB-1ABE-4CF6-B08E-53F9240AA5AB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2DE8-691F-4224-9E8F-1CA6EB34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6AB19-9E62-43FC-9BC7-8E9C293B7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1BA1F3-5A2C-40AA-ABDE-47927C60F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7CB1F0-DA6A-4AC7-B619-E19ED1723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4A4F4-4F7D-4E6B-879C-A6525F78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736ED6-C3A6-4498-94FD-0C57246E871C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2604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BA121A-717E-4B72-B68C-5DF4C4666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362F71-E799-40EB-80DE-F3B88FA41C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2B4F0-8F45-44DA-BE43-50117FF85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EA9A9-3B63-4C98-B5F2-0F5E12014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08467C-7F3D-4F04-B37E-011B532C5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A84B83-826D-4ACE-ADCA-C8BF960EAF59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1874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37408-5A97-4C73-A00D-B74FFE29C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0EC214-B98B-4066-AC66-EA93E1047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4939A-10D1-410E-B287-8BC8EFB39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1AE17-7549-42B6-A1D7-9A5510D95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17B360-B290-47D5-8773-EF9BCCE90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0CE4E-E4D4-432E-9EC2-76BFD188060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8571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ECD71-18AD-4F33-BA79-218713D73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05537-1AE6-4BEB-84C3-020D55671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38465-006F-4A8E-93B3-C821EE0A5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56E5-C02C-46D0-9DF7-08FE6D552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12B3B-7ADD-4E6C-9E1B-4D00B0F77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224D5-ABA8-4017-9D27-9C06E0D081B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57009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67E9E-9BCA-4C3B-9AD8-69006BC57A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D89377-268C-493F-B422-1A037BA347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8E3FD-8970-4CDA-A2AD-A679A3C695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B36C97-27DD-4B5E-BE34-7B42207C6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0B8A1E-A59E-47D2-AC0F-37303991B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C8706-7DA5-4505-9207-403A6C34D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8E549-6254-4EC3-9DDB-ADE089DFDE95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81306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F9FD-8BAB-41E5-94F0-D01146E7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8043-4CD0-445A-A585-966F5846C9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CF941-997A-4364-92B9-47501736F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92E35A-E479-4A48-BC7A-A89105F8B9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5D1C83-83BA-476C-93E5-4CE7B97D66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9B96D2-8A25-4C11-A0F2-0D9639983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1F714F-5D1A-49E2-8DA7-BA35512B6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84B6CDB-7661-4F07-A245-E8E37BF95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0229AC-83E2-4FA2-A1D8-7A9D83A502AA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32761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2B125-2421-44B7-B8C0-875F19922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5739C9-93F0-4D2E-BEA5-9ADDA07FC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88DF6-FC25-4A7E-88F2-5004FF31D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65E0A8-3A9E-4D6F-9659-44B7C437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06F20-F749-4650-ADA3-E8398802308F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57705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4EB10-C100-40A4-B66B-221E995B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641B5F-1DFB-43E0-ABA6-7ACF9536E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9E6112-C44A-45C2-BFF7-92142639C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D36A1-B990-492F-9D04-D6097386352B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37244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6057DC-B14E-4538-8023-E8101C414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2BC0F5-4A61-41C9-AFDC-1AF75D852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0DCB34-7B7D-4A7A-AC3C-C518E624B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15F312-B68B-4771-8652-8BCC1C48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2BD534-8FC3-4EA5-8470-E55785504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3A478-051D-4457-ABEB-E39EB48AB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912FE-470D-4A9E-9E29-55C9134CC582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82618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5E583-4B4A-4093-8D28-F9BDF1452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3AA583-295B-44D9-B6CD-53B445B5B4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CB70EC-5046-4023-BF05-1BB417ABDD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A576E-33A5-4202-988E-5C8B7843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89CCA-734E-4C6B-9D0E-AA48E8CCD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C5680-FF26-4B04-91D9-4C3C4C0C2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E63B4-DFDA-431C-825C-4E0CB811FD6E}" type="slidenum">
              <a:rPr lang="sl-SI" altLang="en-US"/>
              <a:pPr/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20051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148C3D33-22BB-48D2-8336-69BDDCE85E0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 naslova matrice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8F81467-5863-41B0-9A81-CAB1F66604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Kliknite, če želite urediti sloge besedila matrice</a:t>
            </a:r>
          </a:p>
          <a:p>
            <a:pPr lvl="1"/>
            <a:r>
              <a:rPr lang="sl-SI" altLang="en-US"/>
              <a:t>Druga raven</a:t>
            </a:r>
          </a:p>
          <a:p>
            <a:pPr lvl="2"/>
            <a:r>
              <a:rPr lang="sl-SI" altLang="en-US"/>
              <a:t>Tretja raven</a:t>
            </a:r>
          </a:p>
          <a:p>
            <a:pPr lvl="3"/>
            <a:r>
              <a:rPr lang="sl-SI" altLang="en-US"/>
              <a:t>Četrta raven</a:t>
            </a:r>
          </a:p>
          <a:p>
            <a:pPr lvl="4"/>
            <a:r>
              <a:rPr lang="sl-SI" altLang="en-US"/>
              <a:t>Peta raven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E839F4D9-8B79-4D90-83FC-64216A8DDDE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sl-SI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573DB67A-874B-48BD-A134-9FC916166C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endParaRPr lang="sl-SI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66A6F924-A72C-45E4-A019-F6685668A7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82CAADA1-6992-49F4-9017-918D35E2F6DB}" type="slidenum">
              <a:rPr lang="sl-SI" altLang="en-US"/>
              <a:pPr/>
              <a:t>‹#›</a:t>
            </a:fld>
            <a:endParaRPr lang="sl-SI" altLang="en-US"/>
          </a:p>
        </p:txBody>
      </p:sp>
      <p:sp>
        <p:nvSpPr>
          <p:cNvPr id="11271" name="Freeform 7">
            <a:extLst>
              <a:ext uri="{FF2B5EF4-FFF2-40B4-BE49-F238E27FC236}">
                <a16:creationId xmlns:a16="http://schemas.microsoft.com/office/drawing/2014/main" id="{EEB72350-D430-4176-BB5F-3F6C367E3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11272" name="Line 8">
            <a:extLst>
              <a:ext uri="{FF2B5EF4-FFF2-40B4-BE49-F238E27FC236}">
                <a16:creationId xmlns:a16="http://schemas.microsoft.com/office/drawing/2014/main" id="{7FA67A88-D2C5-4523-8100-A42E8E78B0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anose="02020404030301010803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Bambus">
            <a:extLst>
              <a:ext uri="{FF2B5EF4-FFF2-40B4-BE49-F238E27FC236}">
                <a16:creationId xmlns:a16="http://schemas.microsoft.com/office/drawing/2014/main" id="{7502D6F3-972F-42E7-9C1C-29D494B98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WordArt 6">
            <a:extLst>
              <a:ext uri="{FF2B5EF4-FFF2-40B4-BE49-F238E27FC236}">
                <a16:creationId xmlns:a16="http://schemas.microsoft.com/office/drawing/2014/main" id="{F7D71283-B331-4F14-8FBC-319E24DCF24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900113" y="1412875"/>
            <a:ext cx="7461250" cy="172878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GOVORNI NASTOP</a:t>
            </a:r>
          </a:p>
          <a:p>
            <a:pPr algn="ctr"/>
            <a:r>
              <a:rPr lang="sl-SI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  ČRNI BAMBUS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8  0.033 -0.05863  0.058 -0.05863  C 0.095 -0.05863  0.125 -0.02265  0.125 0.02265  C 0.125 0.03731  0.122 0.05063  0.116 0.06262  C 0.117 0.06262  0 0.2425  0 0.24383  C 0 0.2425  -0.117 0.06262  -0.116 0.06262  C -0.122 0.05063  -0.125 0.03731  -0.125 0.02265  C -0.125 -0.02265  -0.095 -0.05863  -0.057 -0.05863  C -0.033 -0.05863  -0.012 -0.02398  0 0  Z" pathEditMode="relative" ptsTypes="">
                                      <p:cBhvr>
                                        <p:cTn id="1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3DAC9CE-C996-458F-A128-23DCF4EF1C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39825"/>
          </a:xfrm>
        </p:spPr>
        <p:txBody>
          <a:bodyPr/>
          <a:lstStyle/>
          <a:p>
            <a:pPr algn="ctr"/>
            <a:r>
              <a:rPr lang="sl-SI" altLang="sl-SI">
                <a:solidFill>
                  <a:schemeClr val="tx1"/>
                </a:solidFill>
              </a:rPr>
              <a:t>ZUNANJOST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03F5AE5-636E-4B78-9EB5-A45E578C24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 Črni bambus ali latinsko Phyllosatchi nigra</a:t>
            </a:r>
          </a:p>
          <a:p>
            <a:r>
              <a:rPr lang="sl-SI" altLang="sl-SI"/>
              <a:t>Bambus lahko doseže višino do 40 metrov</a:t>
            </a:r>
          </a:p>
          <a:p>
            <a:r>
              <a:rPr lang="sl-SI" altLang="sl-SI"/>
              <a:t>Stebla so ob brušenju olivna kasneje pa rjavo pikčasta, nato bleščeče črna, s plitvimi brazdami </a:t>
            </a:r>
          </a:p>
          <a:p>
            <a:r>
              <a:rPr lang="sl-SI" altLang="sl-SI"/>
              <a:t>Ima suličaste liste, ki so dolgi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od 5-15 centimetrov    </a:t>
            </a:r>
          </a:p>
        </p:txBody>
      </p:sp>
      <p:pic>
        <p:nvPicPr>
          <p:cNvPr id="3077" name="Picture 5" descr="gabon_2773">
            <a:extLst>
              <a:ext uri="{FF2B5EF4-FFF2-40B4-BE49-F238E27FC236}">
                <a16:creationId xmlns:a16="http://schemas.microsoft.com/office/drawing/2014/main" id="{353FB189-64A0-4F17-892C-D5BD22AC1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644900"/>
            <a:ext cx="1665287" cy="249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21604E9-B0C3-4B36-A56B-749AD29205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tx1"/>
                </a:solidFill>
              </a:rPr>
              <a:t>NAHAJALIŠČA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21395F6-0433-476F-A81D-A788A9657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/>
              <a:t>Izvira iz vzhodne Kitajske </a:t>
            </a:r>
          </a:p>
          <a:p>
            <a:r>
              <a:rPr lang="sl-SI" altLang="sl-SI"/>
              <a:t>Bambus je zmerno odporen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proti zmrzali</a:t>
            </a:r>
          </a:p>
          <a:p>
            <a:r>
              <a:rPr lang="sl-SI" altLang="sl-SI"/>
              <a:t>Raste tudi v polsenci </a:t>
            </a:r>
          </a:p>
          <a:p>
            <a:r>
              <a:rPr lang="sl-SI" altLang="sl-SI"/>
              <a:t>Obarvanost stebla pa je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/>
              <a:t>na sončnem rastišču močnejša</a:t>
            </a:r>
          </a:p>
        </p:txBody>
      </p:sp>
      <p:pic>
        <p:nvPicPr>
          <p:cNvPr id="14341" name="Picture 5" descr="Bambusa_ventricosa1">
            <a:extLst>
              <a:ext uri="{FF2B5EF4-FFF2-40B4-BE49-F238E27FC236}">
                <a16:creationId xmlns:a16="http://schemas.microsoft.com/office/drawing/2014/main" id="{9F57802E-503E-4C56-8C02-2A812C948E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2403475" cy="338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3FD9188-DC11-4DF5-A275-D038257D8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 sz="3800">
                <a:solidFill>
                  <a:schemeClr val="tx1"/>
                </a:solidFill>
              </a:rPr>
              <a:t>RAZMNOŽEVANJE  IN UPORABNOST</a:t>
            </a:r>
            <a:br>
              <a:rPr lang="sl-SI" altLang="sl-SI" sz="3800">
                <a:solidFill>
                  <a:schemeClr val="tx1"/>
                </a:solidFill>
              </a:rPr>
            </a:br>
            <a:endParaRPr lang="sl-SI" altLang="sl-SI" sz="3800">
              <a:solidFill>
                <a:schemeClr val="tx1"/>
              </a:solidFill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6B80A10-15BE-4550-A760-93E073BB2C3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sl-SI" altLang="sl-SI" sz="2600"/>
          </a:p>
          <a:p>
            <a:endParaRPr lang="sl-SI" altLang="sl-SI" sz="2600"/>
          </a:p>
        </p:txBody>
      </p:sp>
      <p:sp>
        <p:nvSpPr>
          <p:cNvPr id="15366" name="Rectangle 6">
            <a:extLst>
              <a:ext uri="{FF2B5EF4-FFF2-40B4-BE49-F238E27FC236}">
                <a16:creationId xmlns:a16="http://schemas.microsoft.com/office/drawing/2014/main" id="{1B025905-AC35-4B66-A3F9-81E068E7F592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l-SI" altLang="sl-SI" sz="2600"/>
              <a:t>Rastlina spada v družino trav</a:t>
            </a:r>
          </a:p>
          <a:p>
            <a:r>
              <a:rPr lang="sl-SI" altLang="sl-SI" sz="2600"/>
              <a:t>Je tudi enokaličnica</a:t>
            </a:r>
          </a:p>
          <a:p>
            <a:r>
              <a:rPr lang="sl-SI" altLang="sl-SI" sz="2600"/>
              <a:t>Vršičke bambusa uporabljajo v prehrani</a:t>
            </a:r>
          </a:p>
          <a:p>
            <a:r>
              <a:rPr lang="sl-SI" altLang="sl-SI" sz="2600"/>
              <a:t>Lahko pa je tudi gradbeni materijal</a:t>
            </a:r>
          </a:p>
          <a:p>
            <a:endParaRPr lang="sl-SI" altLang="sl-SI" sz="2600"/>
          </a:p>
        </p:txBody>
      </p:sp>
      <p:pic>
        <p:nvPicPr>
          <p:cNvPr id="15368" name="Picture 8" descr="bambus_3009_325">
            <a:extLst>
              <a:ext uri="{FF2B5EF4-FFF2-40B4-BE49-F238E27FC236}">
                <a16:creationId xmlns:a16="http://schemas.microsoft.com/office/drawing/2014/main" id="{C9E2D72F-0ACC-4302-AED4-172F76B93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73238"/>
            <a:ext cx="3095625" cy="364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9FB296B-02CD-462D-9D1B-5718C688A8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altLang="sl-SI">
                <a:solidFill>
                  <a:schemeClr val="tx1"/>
                </a:solidFill>
              </a:rPr>
              <a:t>VIRI IN LITERATURA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A5A90279-169B-45BE-A97F-079A42A987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dirty="0"/>
              <a:t>Knjiga Katero drevo je to?- </a:t>
            </a:r>
            <a:r>
              <a:rPr lang="sl-SI" altLang="sl-SI" dirty="0" err="1"/>
              <a:t>Joachim</a:t>
            </a:r>
            <a:r>
              <a:rPr lang="sl-SI" altLang="sl-SI" dirty="0"/>
              <a:t> </a:t>
            </a:r>
            <a:r>
              <a:rPr lang="sl-SI" altLang="sl-SI" dirty="0" err="1"/>
              <a:t>Mayer</a:t>
            </a:r>
            <a:endParaRPr lang="sl-SI" altLang="sl-SI" dirty="0"/>
          </a:p>
          <a:p>
            <a:r>
              <a:rPr lang="sl-SI" altLang="sl-SI" dirty="0"/>
              <a:t>Internetne stran Wikipedija</a:t>
            </a:r>
          </a:p>
          <a:p>
            <a:r>
              <a:rPr lang="sl-SI" altLang="sl-SI" dirty="0"/>
              <a:t>Knjiga Drevesa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dirty="0"/>
          </a:p>
          <a:p>
            <a:endParaRPr lang="sl-SI" altLang="sl-SI" dirty="0"/>
          </a:p>
          <a:p>
            <a:pPr marL="0" indent="0" algn="r">
              <a:buNone/>
            </a:pPr>
            <a:endParaRPr lang="sl-SI" altLang="sl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theme/theme1.xml><?xml version="1.0" encoding="utf-8"?>
<a:theme xmlns:a="http://schemas.openxmlformats.org/drawingml/2006/main" name="Rob">
  <a:themeElements>
    <a:clrScheme name="Rob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Rob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Rob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ob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ob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0</TotalTime>
  <Words>108</Words>
  <Application>Microsoft Office PowerPoint</Application>
  <PresentationFormat>On-screen Show (4:3)</PresentationFormat>
  <Paragraphs>25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Garamond</vt:lpstr>
      <vt:lpstr>Wingdings</vt:lpstr>
      <vt:lpstr>Rob</vt:lpstr>
      <vt:lpstr>PowerPoint Presentation</vt:lpstr>
      <vt:lpstr>ZUNANJOST</vt:lpstr>
      <vt:lpstr>NAHAJALIŠČA</vt:lpstr>
      <vt:lpstr>RAZMNOŽEVANJE  IN UPORABNOST </vt:lpstr>
      <vt:lpstr>VIRI IN LITERATURA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2019-05-30T09:28:15Z</dcterms:created>
  <dcterms:modified xsi:type="dcterms:W3CDTF">2019-05-30T09:28:16Z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