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7" r:id="rId16"/>
    <p:sldId id="269" r:id="rId17"/>
    <p:sldId id="270" r:id="rId18"/>
    <p:sldId id="278" r:id="rId19"/>
    <p:sldId id="271" r:id="rId20"/>
    <p:sldId id="272" r:id="rId21"/>
    <p:sldId id="273" r:id="rId22"/>
    <p:sldId id="279" r:id="rId23"/>
    <p:sldId id="280" r:id="rId24"/>
    <p:sldId id="274" r:id="rId25"/>
    <p:sldId id="281" r:id="rId26"/>
    <p:sldId id="275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2DA6BF0C-4B1C-4591-9BB5-5263AEE692D7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aven konektor 9">
            <a:extLst>
              <a:ext uri="{FF2B5EF4-FFF2-40B4-BE49-F238E27FC236}">
                <a16:creationId xmlns:a16="http://schemas.microsoft.com/office/drawing/2014/main" id="{D683B0DC-4A29-4CE9-8D23-0B91C2C584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30">
            <a:extLst>
              <a:ext uri="{FF2B5EF4-FFF2-40B4-BE49-F238E27FC236}">
                <a16:creationId xmlns:a16="http://schemas.microsoft.com/office/drawing/2014/main" id="{E58A7E5E-83CD-4C51-AF0E-4F1B0739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3B35D5A-5C7C-47C2-9A77-D70815852E55}" type="datetimeFigureOut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7" name="Ograda noge 17">
            <a:extLst>
              <a:ext uri="{FF2B5EF4-FFF2-40B4-BE49-F238E27FC236}">
                <a16:creationId xmlns:a16="http://schemas.microsoft.com/office/drawing/2014/main" id="{C91B0C38-F270-4AEF-8327-184B890E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Ograda številke diapozitiva 28">
            <a:extLst>
              <a:ext uri="{FF2B5EF4-FFF2-40B4-BE49-F238E27FC236}">
                <a16:creationId xmlns:a16="http://schemas.microsoft.com/office/drawing/2014/main" id="{C97EBDE4-C33C-4462-B8DB-5C656272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2E9CED-DA8F-4796-9217-4B472F0C775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3175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36AA4CAF-1360-4C94-9EE0-F273648B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15BC-1EF0-4A47-9ED8-6A3E841F2A4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7CB78E4D-0962-4540-ADA8-D9180BF9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39ACFF54-FD9A-4376-9E59-A211D05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3A54-9EEE-438A-BFD8-BA44F80BDB0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433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57B9939-B36C-4536-8D9F-D1DD6474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276338-2376-49F3-9F80-2A72CAB4470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74DCF17-04E2-422A-B08C-03A253ED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C54FCA1-B7FC-4282-B8AF-5E1373E6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9877043E-69C7-4DB0-A437-FA6BFBA52C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2614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6">
            <a:extLst>
              <a:ext uri="{FF2B5EF4-FFF2-40B4-BE49-F238E27FC236}">
                <a16:creationId xmlns:a16="http://schemas.microsoft.com/office/drawing/2014/main" id="{0E2AC100-944D-4F58-A746-7E96F4EE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CE80-58D8-483A-8E2F-E923A03D93E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97ADCB78-C5DC-4CE0-B79D-DFE6EC57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BED0FA23-C965-459F-B66A-460C2CFC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396F3-E3D4-4ECD-8121-650A0D5EE2A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983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785F0D9-1C53-475A-A088-A1AE44E2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C2B906-0435-4190-A9B6-F67AF2F1E4C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B46FEF3-F1D0-4E67-9C21-9292A42A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7A1C07C-CC18-46AB-ACE0-E7901CA8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D3BA7172-2B62-425F-9DC3-D01CDA4BFE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0587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9A4C092B-DAEE-456F-B96E-D452A182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9096-A685-408A-AE21-7B7870494FD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6760D7CD-3FC4-47F2-8960-CEE5EA84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39CBE3DC-CFDC-4B09-BB84-01A36EF4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4A76-5A2F-4A9F-B586-E11695AAFA4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506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6">
            <a:extLst>
              <a:ext uri="{FF2B5EF4-FFF2-40B4-BE49-F238E27FC236}">
                <a16:creationId xmlns:a16="http://schemas.microsoft.com/office/drawing/2014/main" id="{C60F384B-516F-45D3-84F3-22968232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3149-E79D-4B24-9B88-BD9D7F8701B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3">
            <a:extLst>
              <a:ext uri="{FF2B5EF4-FFF2-40B4-BE49-F238E27FC236}">
                <a16:creationId xmlns:a16="http://schemas.microsoft.com/office/drawing/2014/main" id="{D18999B5-E92F-4279-8482-9F10A8DF3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2E955CBB-262B-4FD5-BE9D-8AE00167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EC6D-D959-4AF4-893A-8147D90E8E3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5222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6">
            <a:extLst>
              <a:ext uri="{FF2B5EF4-FFF2-40B4-BE49-F238E27FC236}">
                <a16:creationId xmlns:a16="http://schemas.microsoft.com/office/drawing/2014/main" id="{DDC5212A-B346-4BF1-844A-A48A3395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6253-6C24-4116-B84B-6FFE0DF8C63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FB515D4C-1132-49A1-A52A-88FFC3A4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5">
            <a:extLst>
              <a:ext uri="{FF2B5EF4-FFF2-40B4-BE49-F238E27FC236}">
                <a16:creationId xmlns:a16="http://schemas.microsoft.com/office/drawing/2014/main" id="{F615C636-5FCA-4550-9893-D1AC098A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DE4AD-074D-480A-8FE0-C86E8CC7E90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089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6">
            <a:extLst>
              <a:ext uri="{FF2B5EF4-FFF2-40B4-BE49-F238E27FC236}">
                <a16:creationId xmlns:a16="http://schemas.microsoft.com/office/drawing/2014/main" id="{317F33E6-6E85-433A-8BA6-1DA4E5DA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D8F3-DD7E-4682-BC93-1F1561F6D1A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Ograda noge 3">
            <a:extLst>
              <a:ext uri="{FF2B5EF4-FFF2-40B4-BE49-F238E27FC236}">
                <a16:creationId xmlns:a16="http://schemas.microsoft.com/office/drawing/2014/main" id="{D49843F6-D661-4F16-A990-517BBB9F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5">
            <a:extLst>
              <a:ext uri="{FF2B5EF4-FFF2-40B4-BE49-F238E27FC236}">
                <a16:creationId xmlns:a16="http://schemas.microsoft.com/office/drawing/2014/main" id="{04B24A77-6E58-42F9-A457-9A1632F3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EF10A-A7DD-4FD3-A999-3A22E8CA9F4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7628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6">
            <a:extLst>
              <a:ext uri="{FF2B5EF4-FFF2-40B4-BE49-F238E27FC236}">
                <a16:creationId xmlns:a16="http://schemas.microsoft.com/office/drawing/2014/main" id="{CB344EB2-7BAA-4669-B3DA-D9F8BF98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73CA-3E75-45CA-8120-94737AD87A7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3">
            <a:extLst>
              <a:ext uri="{FF2B5EF4-FFF2-40B4-BE49-F238E27FC236}">
                <a16:creationId xmlns:a16="http://schemas.microsoft.com/office/drawing/2014/main" id="{782DB2D7-B52C-44E7-B457-237DA47B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5">
            <a:extLst>
              <a:ext uri="{FF2B5EF4-FFF2-40B4-BE49-F238E27FC236}">
                <a16:creationId xmlns:a16="http://schemas.microsoft.com/office/drawing/2014/main" id="{7B960B05-66FE-45E8-BFB3-34DC2DA4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BB78-7C55-4945-A236-C969F31CA3A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3016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8EA469C3-B163-4E78-A64F-6439B41BEA02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9">
            <a:extLst>
              <a:ext uri="{FF2B5EF4-FFF2-40B4-BE49-F238E27FC236}">
                <a16:creationId xmlns:a16="http://schemas.microsoft.com/office/drawing/2014/main" id="{64D0C2EC-7671-43DA-A102-998E025B5EDD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BB466338-2507-4587-8EE5-6ED9EC72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7F349D-7131-4A1A-8A4B-60D00876C70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5E972281-C8B1-475E-AE81-D0A1AB6E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373AA06F-24E1-46EC-84A2-2FD7FB0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D1261-9C84-4AE5-8F3C-75976A66FA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5115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545BB2F3-3EFE-4E0C-912F-2C75EB1DD2B0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aslova 2">
            <a:extLst>
              <a:ext uri="{FF2B5EF4-FFF2-40B4-BE49-F238E27FC236}">
                <a16:creationId xmlns:a16="http://schemas.microsoft.com/office/drawing/2014/main" id="{C66A351A-CA17-4B26-B1C7-B3A2E513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30">
            <a:extLst>
              <a:ext uri="{FF2B5EF4-FFF2-40B4-BE49-F238E27FC236}">
                <a16:creationId xmlns:a16="http://schemas.microsoft.com/office/drawing/2014/main" id="{69C3976B-4A3D-46E3-A844-8EA1E7162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7" name="Ograda datuma 26">
            <a:extLst>
              <a:ext uri="{FF2B5EF4-FFF2-40B4-BE49-F238E27FC236}">
                <a16:creationId xmlns:a16="http://schemas.microsoft.com/office/drawing/2014/main" id="{A4CEEF49-C7A8-4697-A518-89F7CC45A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0728D60-D73C-4993-835A-113175D3D6E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6C757A1A-8E34-4C9E-8ECD-052F86214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Ograda številke diapozitiva 15">
            <a:extLst>
              <a:ext uri="{FF2B5EF4-FFF2-40B4-BE49-F238E27FC236}">
                <a16:creationId xmlns:a16="http://schemas.microsoft.com/office/drawing/2014/main" id="{C525F9BF-9240-451E-9D03-2531DFEA7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2E57DA3-24AE-43D2-9085-18FFBA2F9FBB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5" r:id="rId9"/>
    <p:sldLayoutId id="2147483712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forvisionusa.org/anatomy/2005/10/cornea.html" TargetMode="External"/><Relationship Id="rId7" Type="http://schemas.openxmlformats.org/officeDocument/2006/relationships/hyperlink" Target="http://www.medrounds.org/ocular-pathology-study-guide/2005/10/macula-and-fovea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sionforvisionusa.org/anatomy/2006/03/what-is-thickness-of-sclera.html" TargetMode="External"/><Relationship Id="rId5" Type="http://schemas.openxmlformats.org/officeDocument/2006/relationships/hyperlink" Target="http://www.missionforvisionusa.org/anatomy/2005/10/iris.html" TargetMode="External"/><Relationship Id="rId4" Type="http://schemas.openxmlformats.org/officeDocument/2006/relationships/hyperlink" Target="http://www.missionforvisionusa.org/anatomy/2006/02/human-lens-histology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KwoMdiGNmY&amp;NR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C1B44-E8AC-4D78-BB60-A26377744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8000" i="1" dirty="0"/>
              <a:t>ČUTILA</a:t>
            </a:r>
            <a:endParaRPr lang="en-US" sz="8000" i="1" dirty="0"/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77D606E4-E7F8-4B78-87AF-4E206847C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0A674-B84F-4FDE-BC19-03FBF09F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Plasti zrkLa</a:t>
            </a:r>
            <a:endParaRPr lang="en-US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616982F8-8D75-4803-AFEB-AA8383CF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7239000" cy="55991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ZUNANJA PLAST :</a:t>
            </a:r>
            <a:endParaRPr lang="en-US" altLang="sl-SI"/>
          </a:p>
          <a:p>
            <a:pPr eaLnBrk="1" hangingPunct="1"/>
            <a:r>
              <a:rPr lang="sl-SI" altLang="sl-SI"/>
              <a:t>BELOČNICA – </a:t>
            </a:r>
            <a:r>
              <a:rPr lang="sl-SI" altLang="sl-SI">
                <a:solidFill>
                  <a:srgbClr val="FF0000"/>
                </a:solidFill>
              </a:rPr>
              <a:t>SCLERA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ROŽENICA – </a:t>
            </a:r>
            <a:r>
              <a:rPr lang="sl-SI" altLang="sl-SI">
                <a:solidFill>
                  <a:srgbClr val="FF0000"/>
                </a:solidFill>
              </a:rPr>
              <a:t>CORNEA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SREDNJA PLAST : </a:t>
            </a:r>
            <a:endParaRPr lang="en-US" altLang="sl-SI"/>
          </a:p>
          <a:p>
            <a:pPr eaLnBrk="1" hangingPunct="1"/>
            <a:r>
              <a:rPr lang="sl-SI" altLang="sl-SI"/>
              <a:t>        ŽILNICA – </a:t>
            </a:r>
            <a:r>
              <a:rPr lang="sl-SI" altLang="sl-SI">
                <a:solidFill>
                  <a:srgbClr val="FF0000"/>
                </a:solidFill>
              </a:rPr>
              <a:t>CHORIOIDEA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        ŠARENICA – </a:t>
            </a:r>
            <a:r>
              <a:rPr lang="sl-SI" altLang="sl-SI">
                <a:solidFill>
                  <a:srgbClr val="FF0000"/>
                </a:solidFill>
              </a:rPr>
              <a:t>IRIS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NOTRANJA PLAST:</a:t>
            </a:r>
            <a:endParaRPr lang="en-US" altLang="sl-SI"/>
          </a:p>
          <a:p>
            <a:pPr eaLnBrk="1" hangingPunct="1"/>
            <a:r>
              <a:rPr lang="sl-SI" altLang="sl-SI"/>
              <a:t>          PIGMENTNA PLAST –</a:t>
            </a:r>
            <a:r>
              <a:rPr lang="sl-SI" altLang="sl-SI">
                <a:solidFill>
                  <a:srgbClr val="FF0000"/>
                </a:solidFill>
              </a:rPr>
              <a:t>STRATUM PIGMENTI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          MREŽNICA  -  </a:t>
            </a:r>
            <a:r>
              <a:rPr lang="sl-SI" altLang="sl-SI">
                <a:solidFill>
                  <a:srgbClr val="FF0000"/>
                </a:solidFill>
              </a:rPr>
              <a:t>RETINA</a:t>
            </a:r>
            <a:endParaRPr lang="en-US" alt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CF1BA-810C-4604-97F2-4F9A39A7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BELOČNICA – SCLERA</a:t>
            </a:r>
            <a:br>
              <a:rPr lang="en-US" dirty="0"/>
            </a:br>
            <a:endParaRPr lang="en-US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5103FEB-3754-45D3-9522-30607191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eaLnBrk="1" hangingPunct="1"/>
            <a:endParaRPr lang="en-US" altLang="sl-SI"/>
          </a:p>
          <a:p>
            <a:pPr eaLnBrk="1" hangingPunct="1"/>
            <a:r>
              <a:rPr lang="sl-SI" altLang="sl-SI"/>
              <a:t>JE ZGRAJENA IZ ČVRSTEGA VEZIVA</a:t>
            </a:r>
          </a:p>
          <a:p>
            <a:pPr eaLnBrk="1" hangingPunct="1"/>
            <a:r>
              <a:rPr lang="sl-SI" altLang="sl-SI"/>
              <a:t>SPREDAJ JE POKRITA  Z ČESNO VEZNICO, KI NA  ROBU ROŽENICE PREHAJA V ROŽENIČNI EPITEL, ZADAJ PA V VEKE</a:t>
            </a:r>
          </a:p>
          <a:p>
            <a:pPr eaLnBrk="1" hangingPunct="1"/>
            <a:r>
              <a:rPr lang="sl-SI" altLang="sl-SI"/>
              <a:t>JE ZELO TRDNA IN ŠČITI NOTRANJE DELE ZRKLA</a:t>
            </a:r>
          </a:p>
          <a:p>
            <a:pPr eaLnBrk="1" hangingPunct="1"/>
            <a:r>
              <a:rPr lang="sl-SI" altLang="sl-SI"/>
              <a:t>NANJO SE VEŽEJO OČESNE MIŠICE 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F69321F-CC45-404F-A0C9-BFCC6ACF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000500"/>
            <a:ext cx="30876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71D7C474-70F7-4F50-96C7-940E03B6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14863"/>
            <a:ext cx="27717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005DC-500C-470F-B69D-4D1B6E19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1CEA14D5-8F55-4BEE-9EB1-B0C76110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750"/>
            <a:ext cx="2857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>
            <a:extLst>
              <a:ext uri="{FF2B5EF4-FFF2-40B4-BE49-F238E27FC236}">
                <a16:creationId xmlns:a16="http://schemas.microsoft.com/office/drawing/2014/main" id="{EF1716A1-AD4E-4056-BF30-CFC1A58E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>
              <a:latin typeface="Trebuchet MS" panose="020B0603020202020204" pitchFamily="34" charset="0"/>
            </a:endParaRPr>
          </a:p>
        </p:txBody>
      </p:sp>
      <p:pic>
        <p:nvPicPr>
          <p:cNvPr id="17413" name="Picture 9">
            <a:extLst>
              <a:ext uri="{FF2B5EF4-FFF2-40B4-BE49-F238E27FC236}">
                <a16:creationId xmlns:a16="http://schemas.microsoft.com/office/drawing/2014/main" id="{641806D0-0CF7-4C78-B72C-3FD77A3B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86188"/>
            <a:ext cx="2200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grada vsebine 14">
            <a:extLst>
              <a:ext uri="{FF2B5EF4-FFF2-40B4-BE49-F238E27FC236}">
                <a16:creationId xmlns:a16="http://schemas.microsoft.com/office/drawing/2014/main" id="{9F8AF7D7-52E8-4CFA-AC47-B741EF18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5" y="1857375"/>
            <a:ext cx="4981575" cy="4598988"/>
          </a:xfrm>
        </p:spPr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7415" name="Picture 12">
            <a:extLst>
              <a:ext uri="{FF2B5EF4-FFF2-40B4-BE49-F238E27FC236}">
                <a16:creationId xmlns:a16="http://schemas.microsoft.com/office/drawing/2014/main" id="{4E0213B3-5B42-4AFA-ACB9-3A2BFB7F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3819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B2CC3EB1-1EC8-4400-A04D-95744C11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8143875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DEBE43-21B0-4567-B9EC-67063ED5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ROŽENICA – CORNEA</a:t>
            </a:r>
            <a:br>
              <a:rPr lang="en-US" dirty="0"/>
            </a:br>
            <a:endParaRPr lang="en-US" dirty="0"/>
          </a:p>
        </p:txBody>
      </p:sp>
      <p:sp>
        <p:nvSpPr>
          <p:cNvPr id="18436" name="Ograda vsebine 2">
            <a:extLst>
              <a:ext uri="{FF2B5EF4-FFF2-40B4-BE49-F238E27FC236}">
                <a16:creationId xmlns:a16="http://schemas.microsoft.com/office/drawing/2014/main" id="{FFFF0E1E-13A4-47C0-898B-D00043A6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00125"/>
            <a:ext cx="7215188" cy="55610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>
                <a:solidFill>
                  <a:schemeClr val="bg1"/>
                </a:solidFill>
              </a:rPr>
              <a:t>JE PROZORNA, DOBRO OSKRBLJENA Z ŽIVČNIMI KONČIČI</a:t>
            </a:r>
          </a:p>
          <a:p>
            <a:pPr eaLnBrk="1" hangingPunct="1"/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/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4920C-8A6F-48A9-84E0-F2364213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ŽILNICA – CHORIOIDEA</a:t>
            </a:r>
            <a:br>
              <a:rPr lang="en-US" dirty="0"/>
            </a:br>
            <a:endParaRPr lang="en-US" dirty="0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0EAA6135-9301-45D5-871F-F4F065B5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58848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JE POLNA OŽILJA IN SKRBI ZA PREHRANO OČESA</a:t>
            </a:r>
          </a:p>
          <a:p>
            <a:pPr eaLnBrk="1" hangingPunct="1"/>
            <a:r>
              <a:rPr lang="sl-SI" altLang="sl-SI"/>
              <a:t>DO ROBA ROŽENICE SE PRILEGA BELOČNICI, NATO SE LOČI IN TVORI ŠARENICO</a:t>
            </a:r>
          </a:p>
          <a:p>
            <a:pPr eaLnBrk="1" hangingPunct="1"/>
            <a:r>
              <a:rPr lang="sl-SI" altLang="sl-SI"/>
              <a:t>PROSTOR MED ROŽENICO, ŠARENICO IN LEČO JE SPREDNJI OČESNI PREKAT</a:t>
            </a:r>
          </a:p>
          <a:p>
            <a:pPr eaLnBrk="1" hangingPunct="1"/>
            <a:r>
              <a:rPr lang="sl-SI" altLang="sl-SI"/>
              <a:t>PROSTOR MED ŠARENICO IN LEČO PA ZADNJI OČESNI PREKAT </a:t>
            </a:r>
          </a:p>
          <a:p>
            <a:pPr eaLnBrk="1" hangingPunct="1"/>
            <a:endParaRPr lang="en-US" altLang="sl-SI"/>
          </a:p>
          <a:p>
            <a:pPr eaLnBrk="1" hangingPunct="1"/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CE6128-B4B2-4302-AF0C-3A3201AF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11">
            <a:extLst>
              <a:ext uri="{FF2B5EF4-FFF2-40B4-BE49-F238E27FC236}">
                <a16:creationId xmlns:a16="http://schemas.microsoft.com/office/drawing/2014/main" id="{310F079A-4440-46A3-AD47-8B346BEB6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0"/>
            <a:ext cx="4495800" cy="1828800"/>
          </a:xfr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58ED8684-92D1-4D30-BDBE-E1068B47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25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EA4423CF-897D-42CE-B7E3-AB6E2605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3286125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">
            <a:extLst>
              <a:ext uri="{FF2B5EF4-FFF2-40B4-BE49-F238E27FC236}">
                <a16:creationId xmlns:a16="http://schemas.microsoft.com/office/drawing/2014/main" id="{F739A3E1-5740-4560-B932-7BBB79E7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714750"/>
            <a:ext cx="46434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1. Epithelium (cornea)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2. Stroma (cornea)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3. Descemet's membrane and endothelium (cornea)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4. Anterior chamber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5. Iris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6. Lens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7. ciliary body </a:t>
            </a:r>
          </a:p>
          <a:p>
            <a:pPr eaLnBrk="1" hangingPunct="1"/>
            <a:r>
              <a:rPr lang="en-US" altLang="sl-SI">
                <a:latin typeface="Trebuchet MS" panose="020B0603020202020204" pitchFamily="34" charset="0"/>
              </a:rPr>
              <a:t>8. sclera </a:t>
            </a:r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49CF222A-4ECB-41CB-B5AF-9159E55F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8929688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3721F62-2FDA-4A58-87A7-AAFF700B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6086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ŠARENICA –IRIS</a:t>
            </a:r>
            <a:br>
              <a:rPr lang="en-US" dirty="0"/>
            </a:b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6ECCA93-ADDB-4E5E-9B0A-9FE16D47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7239000" cy="60277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JE V OBLIKI OKROGLE PLOŠČICE IN IMA NA SREDINI  ZENICO – </a:t>
            </a:r>
            <a:r>
              <a:rPr lang="sl-SI" b="1" dirty="0">
                <a:solidFill>
                  <a:srgbClr val="FF0000"/>
                </a:solidFill>
              </a:rPr>
              <a:t>PUPILLA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ŠČITI NOTRANJE DELE PRED PREVELIKO SVETLOBO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V ŠARENICI JE PIGMENT </a:t>
            </a:r>
            <a:r>
              <a:rPr lang="sl-SI" dirty="0">
                <a:solidFill>
                  <a:srgbClr val="FF0000"/>
                </a:solidFill>
              </a:rPr>
              <a:t>MELANIN</a:t>
            </a:r>
            <a:r>
              <a:rPr lang="sl-SI" dirty="0">
                <a:solidFill>
                  <a:schemeClr val="bg1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BARVA JE ODVISNA OD KOLIČINE BARVILA, KOLIČINE IN RAZPOREDITVE VEZIVNIH VLAKEN IN ŽIL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 TU IMAMO TUDI GLADKA MIŠIČNA VLAKNA ,KI POTEKAJO KROŽNO ( CIRKULARNO ) IN ŽARKASTO ( RADIALNO 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chemeClr val="bg1"/>
                </a:solidFill>
              </a:rPr>
              <a:t>OŽIJO (PARASIMPATICUS) IN ŠIRIJO( SIMPATICUS) ZENICO</a:t>
            </a:r>
            <a:endParaRPr lang="en-US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1AD4A5-EA3A-496C-BB8B-185BA602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6086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LEČA-LENS</a:t>
            </a:r>
            <a:br>
              <a:rPr lang="en-US" dirty="0"/>
            </a:br>
            <a:endParaRPr lang="en-US" dirty="0"/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6CCDC28D-48FB-403D-982A-1DE8E048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5"/>
            <a:ext cx="7239000" cy="60277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 </a:t>
            </a:r>
            <a:endParaRPr lang="en-US" altLang="sl-SI"/>
          </a:p>
          <a:p>
            <a:pPr eaLnBrk="1" hangingPunct="1"/>
            <a:r>
              <a:rPr lang="sl-SI" altLang="sl-SI"/>
              <a:t>ZGRAJENA JE IZ POSEBNIH PROZORNIH BELJAKOVIN, JE DISKASTE OBLIKE</a:t>
            </a:r>
          </a:p>
          <a:p>
            <a:pPr eaLnBrk="1" hangingPunct="1"/>
            <a:r>
              <a:rPr lang="sl-SI" altLang="sl-SI"/>
              <a:t>PRITRJENA JE NA LEČNO OBEŠALO – </a:t>
            </a:r>
            <a:r>
              <a:rPr lang="sl-SI" altLang="sl-SI" b="1">
                <a:solidFill>
                  <a:srgbClr val="FF0000"/>
                </a:solidFill>
              </a:rPr>
              <a:t>LIGAMENTUM SUSPENSORIM LENTIS</a:t>
            </a:r>
            <a:r>
              <a:rPr lang="sl-SI" altLang="sl-SI">
                <a:solidFill>
                  <a:srgbClr val="FF0000"/>
                </a:solidFill>
              </a:rPr>
              <a:t> </a:t>
            </a:r>
            <a:r>
              <a:rPr lang="sl-SI" altLang="sl-SI"/>
              <a:t>, KI PREHAJA V CILIARNIK-ŽARKOVNIK- </a:t>
            </a:r>
            <a:r>
              <a:rPr lang="sl-SI" altLang="sl-SI" b="1">
                <a:solidFill>
                  <a:srgbClr val="FF0000"/>
                </a:solidFill>
              </a:rPr>
              <a:t>CORPUS</a:t>
            </a:r>
            <a:r>
              <a:rPr lang="sl-SI" altLang="sl-SI" b="1"/>
              <a:t> </a:t>
            </a:r>
            <a:r>
              <a:rPr lang="sl-SI" altLang="sl-SI" b="1">
                <a:solidFill>
                  <a:srgbClr val="FF0000"/>
                </a:solidFill>
              </a:rPr>
              <a:t>CILIARE</a:t>
            </a:r>
            <a:r>
              <a:rPr lang="sl-SI" altLang="sl-SI"/>
              <a:t> </a:t>
            </a:r>
          </a:p>
          <a:p>
            <a:pPr eaLnBrk="1" hangingPunct="1"/>
            <a:endParaRPr lang="sl-SI" altLang="sl-SI"/>
          </a:p>
        </p:txBody>
      </p:sp>
      <p:pic>
        <p:nvPicPr>
          <p:cNvPr id="22532" name="Picture 8">
            <a:extLst>
              <a:ext uri="{FF2B5EF4-FFF2-40B4-BE49-F238E27FC236}">
                <a16:creationId xmlns:a16="http://schemas.microsoft.com/office/drawing/2014/main" id="{1C67AA96-D40E-4363-B97A-1B295454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40678" r="15381" b="7626"/>
          <a:stretch>
            <a:fillRect/>
          </a:stretch>
        </p:blipFill>
        <p:spPr bwMode="auto">
          <a:xfrm>
            <a:off x="1000125" y="3786188"/>
            <a:ext cx="18002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64707683-EA05-4B53-9B83-4D4A30FA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714750"/>
            <a:ext cx="2124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F8FD6-F397-489C-80E4-D7F4125B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ciliarnik</a:t>
            </a:r>
            <a:endParaRPr lang="en-US" dirty="0"/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AEA32746-D54F-4DAB-89E9-6F4C288C5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 ZRAŠČEN Z BELOČNICO</a:t>
            </a:r>
          </a:p>
          <a:p>
            <a:pPr eaLnBrk="1" hangingPunct="1"/>
            <a:r>
              <a:rPr lang="sl-SI" altLang="sl-SI"/>
              <a:t>ZGRAJEN JE IZ GREBENOV IN ŽARKASTIH MIŠIC</a:t>
            </a:r>
          </a:p>
          <a:p>
            <a:pPr eaLnBrk="1" hangingPunct="1"/>
            <a:r>
              <a:rPr lang="sl-SI" altLang="sl-SI"/>
              <a:t> POMEMBEN JE , KER IZLOČA PREKATNO VODICO IN URAVNAVA </a:t>
            </a:r>
            <a:r>
              <a:rPr lang="sl-SI" altLang="sl-SI" b="1">
                <a:solidFill>
                  <a:srgbClr val="FF0000"/>
                </a:solidFill>
              </a:rPr>
              <a:t>AKOMODACIJO</a:t>
            </a:r>
          </a:p>
          <a:p>
            <a:pPr eaLnBrk="1" hangingPunct="1"/>
            <a:endParaRPr lang="en-US" altLang="sl-SI">
              <a:solidFill>
                <a:srgbClr val="FF0000"/>
              </a:solidFill>
            </a:endParaRPr>
          </a:p>
        </p:txBody>
      </p:sp>
      <p:pic>
        <p:nvPicPr>
          <p:cNvPr id="23556" name="Picture 12">
            <a:extLst>
              <a:ext uri="{FF2B5EF4-FFF2-40B4-BE49-F238E27FC236}">
                <a16:creationId xmlns:a16="http://schemas.microsoft.com/office/drawing/2014/main" id="{D3BFBF5F-F4CB-4627-A59D-F2CAAFE3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42481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2C819-E88F-4FF1-8863-19A5B7D5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NOTRANAJA PLAST</a:t>
            </a:r>
            <a:br>
              <a:rPr lang="en-US" dirty="0"/>
            </a:br>
            <a:endParaRPr lang="en-US" dirty="0"/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CEFADB4A-D031-4F07-9C81-289F2EEB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7239000" cy="58848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  <a:r>
              <a:rPr lang="sl-SI" altLang="sl-SI">
                <a:solidFill>
                  <a:srgbClr val="0070C0"/>
                </a:solidFill>
              </a:rPr>
              <a:t>PIGMENTNA PLAST</a:t>
            </a:r>
            <a:r>
              <a:rPr lang="sl-SI" altLang="sl-SI"/>
              <a:t> </a:t>
            </a:r>
            <a:r>
              <a:rPr lang="sl-SI" altLang="sl-SI">
                <a:solidFill>
                  <a:srgbClr val="0070C0"/>
                </a:solidFill>
              </a:rPr>
              <a:t>–STRATUM PIGMENTUM</a:t>
            </a:r>
            <a:endParaRPr lang="en-US" altLang="sl-SI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/>
              <a:t> ZGRAJENA JE IZ ENOSLOJNEGA EPITELA V KATEREM JE VELIKO TEMNEGA PIGMENTA – </a:t>
            </a:r>
            <a:r>
              <a:rPr lang="sl-SI" altLang="sl-SI" b="1">
                <a:solidFill>
                  <a:srgbClr val="FF0000"/>
                </a:solidFill>
              </a:rPr>
              <a:t>FUSCIN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</a:t>
            </a:r>
            <a:r>
              <a:rPr lang="sl-SI" altLang="sl-SI">
                <a:solidFill>
                  <a:srgbClr val="0070C0"/>
                </a:solidFill>
              </a:rPr>
              <a:t>MREŽNICA – RETINA</a:t>
            </a:r>
            <a:endParaRPr lang="en-US" altLang="sl-SI">
              <a:solidFill>
                <a:srgbClr val="0070C0"/>
              </a:solidFill>
            </a:endParaRPr>
          </a:p>
          <a:p>
            <a:pPr eaLnBrk="1" hangingPunct="1"/>
            <a:r>
              <a:rPr lang="sl-SI" altLang="sl-SI"/>
              <a:t> JE NAJPOMEMBNEJŠA IN SEGA DO CILIARNIKA</a:t>
            </a:r>
          </a:p>
          <a:p>
            <a:pPr eaLnBrk="1" hangingPunct="1"/>
            <a:r>
              <a:rPr lang="sl-SI" altLang="sl-SI"/>
              <a:t>ZGRAJENA JE IZ TREH OSNOVNIH PLASTI , KI TVORIJO OSEM SLOJEV</a:t>
            </a:r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F83612-5A90-44F2-8580-1FF49541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KAJ SO ČUTILA</a:t>
            </a: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49B948B-FF83-4A8C-9172-6CEA4772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7239000" cy="559911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SO SPREJEMNIKI DRAŽLJAJEV: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 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rgbClr val="FF0000"/>
                </a:solidFill>
              </a:rPr>
              <a:t>IZ ZUNANJEGA OKOLJA</a:t>
            </a:r>
            <a:endParaRPr lang="en-US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rgbClr val="0070C0"/>
                </a:solidFill>
              </a:rPr>
              <a:t> NOTRANJEGA OKOLJA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5 OSNOVNIH ČUTIL: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ZA VID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SLUH IN RAVNOTEŽJE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VOH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OKUS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TIP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>
                <a:solidFill>
                  <a:srgbClr val="0070C0"/>
                </a:solidFill>
              </a:rPr>
              <a:t>SPREMEMBE NOTRANJEGA OKOLJA: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OSMOTSKI TLAK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KONCENTRACIJA CO2 V KRVI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KRVNI PRITISK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NAPETOST MIŠIC IN KIT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CE75C-083B-4F5A-A50C-7188353B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MREŽNICA -PLASTI</a:t>
            </a: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6FD77F-4207-454B-8E94-56EBA6D1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sl-SI" b="1" dirty="0">
                <a:solidFill>
                  <a:srgbClr val="FF0000"/>
                </a:solidFill>
              </a:rPr>
              <a:t>ZUNANJI NEUROEPITELNI SLOJ</a:t>
            </a:r>
            <a:r>
              <a:rPr lang="sl-SI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 NJEM SO  VIDNE ČUTNICE : </a:t>
            </a:r>
            <a:r>
              <a:rPr lang="sl-SI" dirty="0">
                <a:solidFill>
                  <a:srgbClr val="FF0000"/>
                </a:solidFill>
              </a:rPr>
              <a:t>PALIČNICE</a:t>
            </a:r>
            <a:r>
              <a:rPr lang="sl-SI" dirty="0"/>
              <a:t> IN </a:t>
            </a:r>
            <a:r>
              <a:rPr lang="sl-SI" dirty="0">
                <a:solidFill>
                  <a:srgbClr val="FF0000"/>
                </a:solidFill>
              </a:rPr>
              <a:t>ČEPNICE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 PALIČNICE VSEBUJEJO VEČ VIDNEGA PIGMENTA  IN SO OČUTLJIVE NA JAKOST SVETLOBE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   ČEPNICE SO </a:t>
            </a:r>
            <a:r>
              <a:rPr lang="sl-SI" dirty="0">
                <a:solidFill>
                  <a:srgbClr val="FF0000"/>
                </a:solidFill>
              </a:rPr>
              <a:t>RDEČE</a:t>
            </a:r>
            <a:r>
              <a:rPr lang="sl-SI" dirty="0"/>
              <a:t>,</a:t>
            </a:r>
            <a:r>
              <a:rPr lang="sl-SI" dirty="0">
                <a:solidFill>
                  <a:srgbClr val="0070C0"/>
                </a:solidFill>
              </a:rPr>
              <a:t>MODRA ,</a:t>
            </a:r>
            <a:r>
              <a:rPr lang="sl-SI" dirty="0">
                <a:solidFill>
                  <a:srgbClr val="00B050"/>
                </a:solidFill>
              </a:rPr>
              <a:t>ZELENA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   SLUŽIJO BARVNEMU GLEDANJU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C8048A-CCD7-4D50-A6DB-A64218F3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MREŽNICA -PLASTI</a:t>
            </a:r>
            <a:endParaRPr lang="en-US" dirty="0"/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D5B6F761-F38D-47C2-902A-7B11A1E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7239000" cy="55276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2. </a:t>
            </a:r>
            <a:r>
              <a:rPr lang="sl-SI" altLang="sl-SI" b="1">
                <a:solidFill>
                  <a:srgbClr val="FF0000"/>
                </a:solidFill>
              </a:rPr>
              <a:t>SREDNJI SLOJ</a:t>
            </a:r>
            <a:endParaRPr lang="sl-SI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     GRADIJO GA BIPOLARNE ŽIVČNE C., 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     ASOCIACIJSKE IN GLIA CELICE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3. </a:t>
            </a:r>
            <a:r>
              <a:rPr lang="sl-SI" altLang="sl-SI" b="1">
                <a:solidFill>
                  <a:srgbClr val="FF0000"/>
                </a:solidFill>
              </a:rPr>
              <a:t>NOTRANJI SLOJ</a:t>
            </a:r>
          </a:p>
          <a:p>
            <a:pPr eaLnBrk="1" hangingPunct="1"/>
            <a:r>
              <a:rPr lang="sl-SI" altLang="sl-SI"/>
              <a:t> VELIKE GANGLIJSKE C.,KI S  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 SVOJIMI NEURITI TVORIJO VIDNI ŽIVEC</a:t>
            </a:r>
          </a:p>
          <a:p>
            <a:pPr eaLnBrk="1" hangingPunct="1"/>
            <a:r>
              <a:rPr lang="sl-SI" altLang="sl-SI"/>
              <a:t> V MREŽNICI  IMAMO TUDI PODPORNE C. ,KI  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 SEGAJO SKOZI VSE TRI SLOJE</a:t>
            </a:r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091CB-9192-4F74-A02B-A09D4539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C92C3A9E-409A-4146-AEEB-DD8E9800B8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528888"/>
            <a:ext cx="3233737" cy="4329112"/>
          </a:xfrm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33153603-9355-4F1F-82E3-391EF0EF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00063"/>
            <a:ext cx="34147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8725BB11-4F39-4C11-9756-0E2F9E45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3095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>
            <a:extLst>
              <a:ext uri="{FF2B5EF4-FFF2-40B4-BE49-F238E27FC236}">
                <a16:creationId xmlns:a16="http://schemas.microsoft.com/office/drawing/2014/main" id="{EEBC54BA-8BAD-4D0C-AD30-0C856FB8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36433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7D69D-2C4C-459F-9301-F751A16B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4EF27DD-6CC3-430F-B652-43BDE76A55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0"/>
            <a:ext cx="3286125" cy="5310188"/>
          </a:xfrm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3227559C-0AED-46D8-BCE4-9D74F4EC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46087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>
            <a:extLst>
              <a:ext uri="{FF2B5EF4-FFF2-40B4-BE49-F238E27FC236}">
                <a16:creationId xmlns:a16="http://schemas.microsoft.com/office/drawing/2014/main" id="{DE33FC58-8570-4681-87B3-76F648FB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43500"/>
            <a:ext cx="4643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l-SI" sz="2000">
                <a:cs typeface="Times New Roman" panose="02020603050405020304" pitchFamily="18" charset="0"/>
              </a:rPr>
              <a:t>1 </a:t>
            </a:r>
            <a:r>
              <a:rPr lang="sl-SI" altLang="sl-SI" sz="2000">
                <a:cs typeface="Times New Roman" panose="02020603050405020304" pitchFamily="18" charset="0"/>
              </a:rPr>
              <a:t>pigmentna plast                                  </a:t>
            </a:r>
            <a:r>
              <a:rPr lang="en-US" altLang="sl-SI" sz="2000">
                <a:cs typeface="Times New Roman" panose="02020603050405020304" pitchFamily="18" charset="0"/>
              </a:rPr>
              <a:t>2 </a:t>
            </a:r>
            <a:r>
              <a:rPr lang="sl-SI" altLang="sl-SI" sz="2000">
                <a:cs typeface="Times New Roman" panose="02020603050405020304" pitchFamily="18" charset="0"/>
              </a:rPr>
              <a:t>neuroepitelna z čutnicami                 3-6 srednji sloj                                      7-9 notranji sloj</a:t>
            </a:r>
            <a:endParaRPr lang="en-US" altLang="sl-SI" sz="2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413425-166B-4C80-9B74-0B6DAF95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6086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NA RETINI LOČIMI DVE POSEBNI MESTI</a:t>
            </a:r>
            <a:endParaRPr lang="en-US" dirty="0"/>
          </a:p>
        </p:txBody>
      </p:sp>
      <p:sp>
        <p:nvSpPr>
          <p:cNvPr id="29699" name="Ograda vsebine 2">
            <a:extLst>
              <a:ext uri="{FF2B5EF4-FFF2-40B4-BE49-F238E27FC236}">
                <a16:creationId xmlns:a16="http://schemas.microsoft.com/office/drawing/2014/main" id="{96E12F90-D47D-40B7-8BAD-4585B13E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7239000" cy="58578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/>
            <a:r>
              <a:rPr lang="sl-SI" altLang="sl-SI" b="1">
                <a:solidFill>
                  <a:srgbClr val="FF0000"/>
                </a:solidFill>
              </a:rPr>
              <a:t>SLEPA PEGA</a:t>
            </a:r>
            <a:r>
              <a:rPr lang="sl-SI" altLang="sl-SI">
                <a:solidFill>
                  <a:srgbClr val="FF0000"/>
                </a:solidFill>
              </a:rPr>
              <a:t>- </a:t>
            </a:r>
            <a:r>
              <a:rPr lang="sl-SI" altLang="sl-SI"/>
              <a:t>PAPILA VIDNEGA Ž.- </a:t>
            </a:r>
            <a:r>
              <a:rPr lang="sl-SI" altLang="sl-SI">
                <a:solidFill>
                  <a:srgbClr val="FF0000"/>
                </a:solidFill>
              </a:rPr>
              <a:t>DISCUS NERVUS OPTICI</a:t>
            </a:r>
          </a:p>
          <a:p>
            <a:pPr eaLnBrk="1" hangingPunct="1"/>
            <a:r>
              <a:rPr lang="sl-SI" altLang="sl-SI"/>
              <a:t> TO JEMESTO KJER IZHAJA VIDNI ŽIVEC IN </a:t>
            </a:r>
            <a:r>
              <a:rPr lang="sl-SI" altLang="sl-SI">
                <a:solidFill>
                  <a:srgbClr val="FF0000"/>
                </a:solidFill>
              </a:rPr>
              <a:t>NI</a:t>
            </a:r>
            <a:r>
              <a:rPr lang="sl-SI" altLang="sl-SI"/>
              <a:t> VIDNIH ČUTNIC</a:t>
            </a:r>
            <a:endParaRPr lang="en-US" altLang="sl-SI"/>
          </a:p>
          <a:p>
            <a:pPr eaLnBrk="1" hangingPunct="1"/>
            <a:r>
              <a:rPr lang="sl-SI" altLang="sl-SI" b="1">
                <a:solidFill>
                  <a:srgbClr val="FF0000"/>
                </a:solidFill>
              </a:rPr>
              <a:t>RUMENA PEGA</a:t>
            </a:r>
            <a:r>
              <a:rPr lang="sl-SI" altLang="sl-SI">
                <a:solidFill>
                  <a:srgbClr val="FF0000"/>
                </a:solidFill>
              </a:rPr>
              <a:t> </a:t>
            </a:r>
            <a:r>
              <a:rPr lang="sl-SI" altLang="sl-SI"/>
              <a:t>– </a:t>
            </a:r>
            <a:r>
              <a:rPr lang="sl-SI" altLang="sl-SI">
                <a:solidFill>
                  <a:srgbClr val="FF0000"/>
                </a:solidFill>
              </a:rPr>
              <a:t>MACULA LUTEA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LEŽI PRAVOKOTNO NA LEČO</a:t>
            </a:r>
          </a:p>
          <a:p>
            <a:pPr eaLnBrk="1" hangingPunct="1"/>
            <a:r>
              <a:rPr lang="sl-SI" altLang="sl-SI"/>
              <a:t>JE MESTO NAJOSTREJŠEGA VIDA, V NJEJ SO </a:t>
            </a:r>
            <a:r>
              <a:rPr lang="sl-SI" altLang="sl-SI">
                <a:solidFill>
                  <a:srgbClr val="FF0000"/>
                </a:solidFill>
              </a:rPr>
              <a:t>SAMO ČEPKI</a:t>
            </a:r>
            <a:r>
              <a:rPr lang="sl-SI" altLang="sl-SI"/>
              <a:t> </a:t>
            </a:r>
            <a:endParaRPr lang="en-US" altLang="sl-SI"/>
          </a:p>
          <a:p>
            <a:pPr eaLnBrk="1" hangingPunct="1"/>
            <a:r>
              <a:rPr lang="sl-SI" altLang="sl-SI"/>
              <a:t>PALIČIC JE VELIKO  VEČ KOT ČEPKOV IN ČIM BOLJ GREMO PROTI SPREDNJEMU ROBU TEM MANJŠA JE GOSTOTA ČUTNIC</a:t>
            </a:r>
            <a:endParaRPr lang="en-US" alt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EAD7B-9FCE-4F8E-A7D3-F6890AC1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6AB89F5C-0E70-45E8-97E3-B6233CFFF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313"/>
            <a:ext cx="5748338" cy="6500812"/>
          </a:xfr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329FA2A-9C71-42DE-BF4B-4A45DE3AF140}"/>
              </a:ext>
            </a:extLst>
          </p:cNvPr>
          <p:cNvSpPr/>
          <p:nvPr/>
        </p:nvSpPr>
        <p:spPr>
          <a:xfrm>
            <a:off x="5857875" y="2500313"/>
            <a:ext cx="307181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  <a:hlinkClick r:id="rId3"/>
              </a:rPr>
              <a:t>Cornea</a:t>
            </a:r>
            <a:endParaRPr lang="sl-SI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  <a:hlinkClick r:id="rId4"/>
              </a:rPr>
              <a:t>Lens</a:t>
            </a:r>
            <a:endParaRPr lang="sl-SI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sl-SI" u="sng" dirty="0">
                <a:solidFill>
                  <a:schemeClr val="accent4">
                    <a:lumMod val="75000"/>
                  </a:schemeClr>
                </a:solidFill>
                <a:latin typeface="+mn-lt"/>
                <a:hlinkClick r:id="rId5"/>
              </a:rPr>
              <a:t>Iris</a:t>
            </a:r>
            <a:endParaRPr lang="sl-SI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  <a:hlinkClick r:id="rId6"/>
              </a:rPr>
              <a:t>Sclera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  <a:hlinkClick r:id="rId7"/>
              </a:rPr>
              <a:t>Macula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Nervus</a:t>
            </a:r>
            <a:r>
              <a:rPr lang="sl-SI" u="sng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l-SI" u="sng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opticus</a:t>
            </a:r>
            <a:endParaRPr lang="sl-SI" u="sng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l-SI" u="sng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Žile ki prehranjujejo retino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sl-SI" u="sng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Žilnica</a:t>
            </a:r>
            <a:br>
              <a:rPr lang="sl-SI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1AE9C-B62B-477E-8F2F-EEC965A8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7" name="Ograda vsebine 2">
            <a:extLst>
              <a:ext uri="{FF2B5EF4-FFF2-40B4-BE49-F238E27FC236}">
                <a16:creationId xmlns:a16="http://schemas.microsoft.com/office/drawing/2014/main" id="{1D31E6F7-3467-46D8-981D-540A01E3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7239000" cy="61706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NA MREŽNICI ZATO LOČIMO:</a:t>
            </a:r>
          </a:p>
          <a:p>
            <a:pPr eaLnBrk="1" hangingPunct="1"/>
            <a:r>
              <a:rPr lang="sl-SI" altLang="sl-SI"/>
              <a:t> SPEDNJI DEL ,KI JE NEOBČUTJIV ZA SVETLOBO – </a:t>
            </a:r>
            <a:r>
              <a:rPr lang="sl-SI" altLang="sl-SI" b="1">
                <a:solidFill>
                  <a:srgbClr val="FF0000"/>
                </a:solidFill>
              </a:rPr>
              <a:t>PARS CECA</a:t>
            </a:r>
            <a:r>
              <a:rPr lang="sl-SI" altLang="sl-SI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sl-SI" altLang="sl-SI"/>
              <a:t> ZADNJI DEL ,KI JE OBČUTLJIV ZA </a:t>
            </a:r>
            <a:r>
              <a:rPr lang="sl-SI" altLang="sl-SI">
                <a:solidFill>
                  <a:srgbClr val="FF0000"/>
                </a:solidFill>
              </a:rPr>
              <a:t>SVETLOBO-</a:t>
            </a:r>
            <a:r>
              <a:rPr lang="sl-SI" altLang="sl-SI" b="1">
                <a:solidFill>
                  <a:srgbClr val="FF0000"/>
                </a:solidFill>
              </a:rPr>
              <a:t>PARS OPTICA</a:t>
            </a:r>
            <a:endParaRPr lang="en-US" altLang="sl-SI"/>
          </a:p>
          <a:p>
            <a:pPr eaLnBrk="1" hangingPunct="1"/>
            <a:r>
              <a:rPr lang="en-US" altLang="sl-SI">
                <a:hlinkClick r:id="rId2"/>
              </a:rPr>
              <a:t>http://www.youtube.com/watch?v=JKwoMdiGNmY&amp;NR=1</a:t>
            </a:r>
            <a:endParaRPr lang="en-US" altLang="sl-S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5C178-F214-4EC0-A2EE-97274204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VIDNI ŽIVEC - N. OPTICUS</a:t>
            </a:r>
            <a:br>
              <a:rPr lang="en-US" dirty="0"/>
            </a:br>
            <a:endParaRPr lang="en-US" dirty="0"/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D377F641-B1DA-44D7-B142-93023850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7239000" cy="55991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JE ZGRAJEN IZ  VEČ MILIJONOV NEVRONOV</a:t>
            </a:r>
          </a:p>
          <a:p>
            <a:pPr eaLnBrk="1" hangingPunct="1"/>
            <a:r>
              <a:rPr lang="sl-SI" altLang="sl-SI"/>
              <a:t>OBA VIDNA ŽIVCA SE ZA OČESOM KRIŽATA TAKO,DA EN DEL VLAKEN OSTANE NA SVOJI STRANI,NOTRANJA DELA PA SE </a:t>
            </a:r>
            <a:r>
              <a:rPr lang="sl-SI" altLang="sl-SI">
                <a:solidFill>
                  <a:srgbClr val="FF0000"/>
                </a:solidFill>
              </a:rPr>
              <a:t>PREKRIŽATA-</a:t>
            </a:r>
            <a:r>
              <a:rPr lang="sl-SI" altLang="sl-SI" b="1">
                <a:solidFill>
                  <a:srgbClr val="FF0000"/>
                </a:solidFill>
              </a:rPr>
              <a:t>CIASMA OPTICUM</a:t>
            </a:r>
          </a:p>
          <a:p>
            <a:pPr eaLnBrk="1" hangingPunct="1"/>
            <a:r>
              <a:rPr lang="sl-SI" altLang="sl-SI"/>
              <a:t>ŽIVEC POTEKA PREKO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TALAMUSA V CENTER ZA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VID V ZATILNEM REŽNJU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TELENCEFALONA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/>
            <a:endParaRPr lang="en-US" altLang="sl-SI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2138D117-8C9A-48B8-BA6C-08F4752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82428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A98D2-F969-445D-AE94-1B9D5914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VIDNI PIGMENT – RODOPSIN </a:t>
            </a:r>
            <a:endParaRPr lang="en-US" dirty="0"/>
          </a:p>
        </p:txBody>
      </p:sp>
      <p:sp>
        <p:nvSpPr>
          <p:cNvPr id="33795" name="Ograda vsebine 2">
            <a:extLst>
              <a:ext uri="{FF2B5EF4-FFF2-40B4-BE49-F238E27FC236}">
                <a16:creationId xmlns:a16="http://schemas.microsoft.com/office/drawing/2014/main" id="{34A7D13D-8BA0-43E0-B78D-C15201C3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 SESTAVLJENA BELJAKOVINA ( </a:t>
            </a:r>
            <a:r>
              <a:rPr lang="sl-SI" altLang="sl-SI" b="1"/>
              <a:t>RETINAL + OPSIN</a:t>
            </a:r>
            <a:r>
              <a:rPr lang="sl-SI" altLang="sl-SI"/>
              <a:t>)</a:t>
            </a:r>
          </a:p>
          <a:p>
            <a:pPr eaLnBrk="1" hangingPunct="1"/>
            <a:r>
              <a:rPr lang="sl-SI" altLang="sl-SI"/>
              <a:t>SVETLOBA POVZROČI RAZPAD RODOPSINA,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KI  SE PONOVNO REGENERIRA</a:t>
            </a:r>
          </a:p>
          <a:p>
            <a:pPr eaLnBrk="1" hangingPunct="1"/>
            <a:r>
              <a:rPr lang="sl-SI" altLang="sl-SI"/>
              <a:t>TAKO SE SVETLOBNA ENERGIJA PRETVORI V KEMIJSKO ENERGIJO,NATO PA  V ELEKTRIČNI IMPULZ, KI SE PRENAŠA PO VIDNEM ŽIVCU</a:t>
            </a:r>
            <a:endParaRPr lang="en-US" altLang="sl-SI"/>
          </a:p>
          <a:p>
            <a:pPr eaLnBrk="1" hangingPunct="1"/>
            <a:r>
              <a:rPr lang="sl-SI" altLang="sl-SI"/>
              <a:t>MREŽNICA JE OBČUTLJIVA NA 100 000 RAZLIČNIH JAKOSTI SVETLOBE</a:t>
            </a:r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F35DB5-EE2D-47DD-856E-5B026392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DIOPTIČNI APARAT ZRKLA </a:t>
            </a:r>
            <a:endParaRPr lang="en-US" dirty="0"/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65F1FF3C-77ED-4FA8-BD63-BE75FDEE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SESTAVLJAJO VSI DELI, KI PREPUŠČAJO SVETLOBO ( ROŽENICA , LEČA, PREKATNA TEKOČINA, STEKLOVINA)</a:t>
            </a:r>
            <a:endParaRPr lang="en-US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AE3DD8-FE5A-48D5-9549-BAA3DA9C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KAJ GRADI ČUTILA</a:t>
            </a:r>
            <a:endParaRPr lang="en-US" dirty="0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154F471-8869-473F-91DF-F27C203D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POSAMEZNE ČUTNE CELICE ( KOŽA)</a:t>
            </a:r>
            <a:endParaRPr lang="en-US" altLang="sl-SI"/>
          </a:p>
          <a:p>
            <a:pPr eaLnBrk="1" hangingPunct="1"/>
            <a:r>
              <a:rPr lang="sl-SI" altLang="sl-SI"/>
              <a:t>SKUPKI ČUTNIH C. ( JEZIK)</a:t>
            </a:r>
            <a:endParaRPr lang="en-US" altLang="sl-SI"/>
          </a:p>
          <a:p>
            <a:pPr eaLnBrk="1" hangingPunct="1"/>
            <a:r>
              <a:rPr lang="sl-SI" altLang="sl-SI"/>
              <a:t>KOMPLEKSNI ORGANI (VID, SLUH ); RAZEN ČUTNIH C. VSEBUJEJO ŠE DRUGA TKIVA.</a:t>
            </a:r>
            <a:endParaRPr lang="en-US" altLang="sl-SI"/>
          </a:p>
          <a:p>
            <a:pPr eaLnBrk="1" hangingPunct="1"/>
            <a:r>
              <a:rPr lang="sl-SI" altLang="sl-SI"/>
              <a:t>ČUTILNE ALI RECEPTORSKE CELICE PRETVARJAJO ENERGIJO RAZLIČNIH DRAŽLJAJEV V VZBURJENJE</a:t>
            </a:r>
            <a:endParaRPr lang="en-US" altLang="sl-S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5CD490-F22D-4205-B920-B173C47A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STEKLOVINA – CORPUS VITREUM</a:t>
            </a:r>
            <a:br>
              <a:rPr lang="en-US" dirty="0"/>
            </a:br>
            <a:endParaRPr lang="en-US" dirty="0"/>
          </a:p>
        </p:txBody>
      </p:sp>
      <p:sp>
        <p:nvSpPr>
          <p:cNvPr id="35843" name="Ograda vsebine 2">
            <a:extLst>
              <a:ext uri="{FF2B5EF4-FFF2-40B4-BE49-F238E27FC236}">
                <a16:creationId xmlns:a16="http://schemas.microsoft.com/office/drawing/2014/main" id="{F6B664F3-737E-4EFE-BAA5-E827B9F2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/>
              <a:t> </a:t>
            </a:r>
            <a:r>
              <a:rPr lang="sl-SI" altLang="sl-SI"/>
              <a:t>98% VODE, REDKE ZVEZDASTE C. IN MREŽASTA VLAKNA</a:t>
            </a:r>
          </a:p>
          <a:p>
            <a:pPr eaLnBrk="1" hangingPunct="1"/>
            <a:r>
              <a:rPr lang="sl-SI" altLang="sl-SI"/>
              <a:t>NA POVRŠINI JE  GOSTEJŠA</a:t>
            </a:r>
          </a:p>
          <a:p>
            <a:pPr eaLnBrk="1" hangingPunct="1"/>
            <a:r>
              <a:rPr lang="sl-SI" altLang="sl-SI"/>
              <a:t> POMEMBNA KER PRITISKA NA RETINO IN OMOGOČA DA JE TA GLADKA  IN DOBRO PREKRVLJENA </a:t>
            </a:r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8D199-A3DA-4303-9496-CCDF364A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POMOŽNI DELI</a:t>
            </a:r>
            <a:br>
              <a:rPr lang="en-US" dirty="0"/>
            </a:br>
            <a:endParaRPr lang="en-US" dirty="0"/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24032540-C48E-4755-A9A7-549171D7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OČESNE MIŠICE</a:t>
            </a:r>
            <a:endParaRPr lang="en-US" altLang="sl-SI"/>
          </a:p>
          <a:p>
            <a:pPr eaLnBrk="1" hangingPunct="1"/>
            <a:r>
              <a:rPr lang="sl-SI" altLang="sl-SI"/>
              <a:t>ZRKLO OBRAČAJO V VSE SMERI: 4 PREME MIŠICE:ZGORNJA, SPODNJA , MEDIANA IN STRANSKA IN DVE POŠEVNI MIŠICI</a:t>
            </a:r>
            <a:endParaRPr lang="en-US" altLang="sl-SI"/>
          </a:p>
          <a:p>
            <a:pPr eaLnBrk="1" hangingPunct="1"/>
            <a:endParaRPr lang="en-US" altLang="sl-SI"/>
          </a:p>
          <a:p>
            <a:pPr eaLnBrk="1" hangingPunct="1"/>
            <a:endParaRPr lang="en-US" altLang="sl-SI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A0331F1-3142-4C88-A045-40B7F064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429000"/>
            <a:ext cx="3071813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6ECD1C0D-993C-4B59-BE0A-16F7E0DE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000500"/>
            <a:ext cx="2962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C84BA-9ABE-49C7-B5FD-80E3E2CC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VEKE</a:t>
            </a:r>
            <a:br>
              <a:rPr lang="en-US" dirty="0"/>
            </a:br>
            <a:endParaRPr lang="en-US" dirty="0"/>
          </a:p>
        </p:txBody>
      </p:sp>
      <p:sp>
        <p:nvSpPr>
          <p:cNvPr id="37891" name="Ograda vsebine 6">
            <a:extLst>
              <a:ext uri="{FF2B5EF4-FFF2-40B4-BE49-F238E27FC236}">
                <a16:creationId xmlns:a16="http://schemas.microsoft.com/office/drawing/2014/main" id="{E64EEE8A-32EA-4CEF-AB64-89C24440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ZGORNJA IN SPODNJA VEKA STA MEDIALNO IN LATERALNO ZRAŠČENI V KOTU – </a:t>
            </a:r>
            <a:r>
              <a:rPr lang="sl-SI" altLang="sl-SI" b="1"/>
              <a:t>KANTUSU</a:t>
            </a:r>
          </a:p>
          <a:p>
            <a:pPr eaLnBrk="1" hangingPunct="1"/>
            <a:r>
              <a:rPr lang="sl-SI" altLang="sl-SI"/>
              <a:t> VARUJETA ZRKLO</a:t>
            </a:r>
          </a:p>
          <a:p>
            <a:pPr eaLnBrk="1" hangingPunct="1"/>
            <a:r>
              <a:rPr lang="sl-SI" altLang="sl-SI"/>
              <a:t>NA ROBU SO TREPALNICE, MODIFICIRANE LOJNICE IN ZNOJNICE, KI MAŽEJO ZRKLO</a:t>
            </a:r>
            <a:endParaRPr lang="en-US" altLang="sl-S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E6F334-BFC3-46EC-BFCB-FEC58CB2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SOLZNI APARAT</a:t>
            </a:r>
            <a:br>
              <a:rPr lang="en-US" dirty="0"/>
            </a:br>
            <a:endParaRPr lang="en-US" dirty="0"/>
          </a:p>
        </p:txBody>
      </p:sp>
      <p:sp>
        <p:nvSpPr>
          <p:cNvPr id="38915" name="Ograda vsebine 2">
            <a:extLst>
              <a:ext uri="{FF2B5EF4-FFF2-40B4-BE49-F238E27FC236}">
                <a16:creationId xmlns:a16="http://schemas.microsoft.com/office/drawing/2014/main" id="{4C4D0ABB-5CC3-437E-B70A-E5575C5DA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7239000" cy="574198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SOLZNA ŽLEZA LEŽI NAD ZGORNJIM LATERALNIM KOTOM OČESA</a:t>
            </a:r>
          </a:p>
          <a:p>
            <a:pPr eaLnBrk="1" hangingPunct="1"/>
            <a:r>
              <a:rPr lang="sl-SI" altLang="sl-SI"/>
              <a:t>IZLOČA SOLZE-SLANA TEKOČINA, PROTITELESA,ENCIMI, KI SPIRAJO ZRKLO IN SE IZLIVAJO NA NOTRANJI STRANI OČESA V SOLZNI KANAL, NATO PREK SOLZNE VREČICE TEČEJO SKOZI SOLZEVOD V NOSNO  VOTLINO ZA NOSNIMI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ŠKOLJKAMI V ŽRELO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PRIBLIŽNO 500 ML / DAN</a:t>
            </a:r>
            <a:endParaRPr lang="en-US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en-US" altLang="sl-SI"/>
          </a:p>
          <a:p>
            <a:pPr eaLnBrk="1" hangingPunct="1"/>
            <a:endParaRPr lang="en-US" altLang="sl-SI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A41DA5FD-AD4E-44C8-B091-D14F27D4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3"/>
          <a:stretch>
            <a:fillRect/>
          </a:stretch>
        </p:blipFill>
        <p:spPr bwMode="auto">
          <a:xfrm>
            <a:off x="4643438" y="4071938"/>
            <a:ext cx="44862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>
            <a:extLst>
              <a:ext uri="{FF2B5EF4-FFF2-40B4-BE49-F238E27FC236}">
                <a16:creationId xmlns:a16="http://schemas.microsoft.com/office/drawing/2014/main" id="{F8098A54-9F5D-4FF0-9B73-3FC81ED0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1C9272-A168-41F9-A81C-BDE35802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TIPI ČUNIH CELIC</a:t>
            </a:r>
            <a:endParaRPr lang="en-US" dirty="0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D35AB0A-E9BA-45A1-8B43-AF6AAEA3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7696200" cy="56705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/>
            <a:r>
              <a:rPr lang="sl-SI" altLang="sl-SI"/>
              <a:t>PRIMARNE ČUTNICE PRENAŠAJO SPOROČILA V CŽS SAME BREZ POSREDNIKOV</a:t>
            </a:r>
          </a:p>
          <a:p>
            <a:pPr eaLnBrk="1" hangingPunct="1"/>
            <a:r>
              <a:rPr lang="sl-SI" altLang="sl-SI"/>
              <a:t> IMAJO DOLG IZRASTEK</a:t>
            </a:r>
          </a:p>
          <a:p>
            <a:pPr eaLnBrk="1" hangingPunct="1"/>
            <a:r>
              <a:rPr lang="sl-SI" altLang="sl-SI"/>
              <a:t> RAZVILE SO SE IZ ŽIVČNIH C.</a:t>
            </a: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SEKUNDARNE ČUTNICE NIMAJO DOLGEGA IZRASTKA</a:t>
            </a:r>
          </a:p>
          <a:p>
            <a:pPr eaLnBrk="1" hangingPunct="1"/>
            <a:r>
              <a:rPr lang="sl-SI" altLang="sl-SI"/>
              <a:t>PRI PRENAŠANJU SPOROČIL V CŽS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JIM POMAGAJO ŽIVČNE C.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   ( OKO, OKUS,SLUH)</a:t>
            </a:r>
            <a:endParaRPr lang="en-US" altLang="sl-SI"/>
          </a:p>
          <a:p>
            <a:pPr eaLnBrk="1" hangingPunct="1"/>
            <a:endParaRPr lang="en-US" altLang="sl-SI"/>
          </a:p>
          <a:p>
            <a:pPr eaLnBrk="1" hangingPunct="1"/>
            <a:endParaRPr lang="en-US" altLang="sl-SI"/>
          </a:p>
        </p:txBody>
      </p:sp>
      <p:pic>
        <p:nvPicPr>
          <p:cNvPr id="9220" name="Slika 3" descr="vaja122">
            <a:extLst>
              <a:ext uri="{FF2B5EF4-FFF2-40B4-BE49-F238E27FC236}">
                <a16:creationId xmlns:a16="http://schemas.microsoft.com/office/drawing/2014/main" id="{22BD6598-6AD8-4CC5-B085-D1FBFB9F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8583" r="3036" b="39320"/>
          <a:stretch>
            <a:fillRect/>
          </a:stretch>
        </p:blipFill>
        <p:spPr bwMode="auto">
          <a:xfrm>
            <a:off x="5103813" y="2000250"/>
            <a:ext cx="40401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 descr="C:\Documents and Settings\vesna\Desktop\ČUT.bmp">
            <a:extLst>
              <a:ext uri="{FF2B5EF4-FFF2-40B4-BE49-F238E27FC236}">
                <a16:creationId xmlns:a16="http://schemas.microsoft.com/office/drawing/2014/main" id="{F0B943FB-09DB-4A4A-ABF0-F45D8E26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31038" b="60478"/>
          <a:stretch>
            <a:fillRect/>
          </a:stretch>
        </p:blipFill>
        <p:spPr bwMode="auto">
          <a:xfrm>
            <a:off x="5275263" y="5072063"/>
            <a:ext cx="38687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38B1A-C1E7-4BA9-BA80-4F33569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OKO – OCULUS</a:t>
            </a:r>
            <a:endParaRPr lang="en-US" dirty="0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FCCAF9E-2B6D-49C0-A8AD-6978A474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336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>
                <a:solidFill>
                  <a:srgbClr val="FF0000"/>
                </a:solidFill>
              </a:rPr>
              <a:t>GLAVNI DELI: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b="1"/>
              <a:t> </a:t>
            </a:r>
            <a:endParaRPr lang="en-US" altLang="sl-SI"/>
          </a:p>
          <a:p>
            <a:pPr eaLnBrk="1" hangingPunct="1"/>
            <a:r>
              <a:rPr lang="sl-SI" altLang="sl-SI"/>
              <a:t>ZRKLO – </a:t>
            </a:r>
            <a:r>
              <a:rPr lang="sl-SI" altLang="sl-SI" b="1"/>
              <a:t>BULBUS OCULI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b="1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/>
            <a:r>
              <a:rPr lang="sl-SI" altLang="sl-SI"/>
              <a:t> VIDNI ŽIVEC – </a:t>
            </a:r>
            <a:r>
              <a:rPr lang="sl-SI" altLang="sl-SI" b="1"/>
              <a:t>NERVUS OPTICUS</a:t>
            </a:r>
            <a:endParaRPr lang="en-US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8A7B3-7220-46AD-9FAA-D9D14E3C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OKO- OCULUS</a:t>
            </a: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1DBE5C-13E0-4E12-8206-2E1B1159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642938"/>
            <a:ext cx="7929562" cy="62150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rgbClr val="0070C0"/>
                </a:solidFill>
              </a:rPr>
              <a:t>POMOŽNI DELI- ORGANA OCULI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b="1" dirty="0">
                <a:solidFill>
                  <a:srgbClr val="0070C0"/>
                </a:solidFill>
              </a:rPr>
              <a:t>ACCESSORIA</a:t>
            </a:r>
            <a:r>
              <a:rPr lang="sl-SI" dirty="0">
                <a:solidFill>
                  <a:srgbClr val="0070C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VEKE –</a:t>
            </a:r>
            <a:r>
              <a:rPr lang="sl-SI" b="1" dirty="0">
                <a:solidFill>
                  <a:srgbClr val="0070C0"/>
                </a:solidFill>
              </a:rPr>
              <a:t>PALPEBRAE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OBRVI – </a:t>
            </a:r>
            <a:r>
              <a:rPr lang="sl-SI" b="1" dirty="0">
                <a:solidFill>
                  <a:srgbClr val="0070C0"/>
                </a:solidFill>
              </a:rPr>
              <a:t>SUPERCILIAE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TREPALNICE – </a:t>
            </a:r>
            <a:r>
              <a:rPr lang="sl-SI" b="1" dirty="0">
                <a:solidFill>
                  <a:srgbClr val="0070C0"/>
                </a:solidFill>
              </a:rPr>
              <a:t>CILIAE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SOLZNI APARAT –</a:t>
            </a:r>
            <a:r>
              <a:rPr lang="sl-SI" b="1" dirty="0">
                <a:solidFill>
                  <a:srgbClr val="0070C0"/>
                </a:solidFill>
              </a:rPr>
              <a:t>APPARATUS LACRIMALIS</a:t>
            </a:r>
            <a:r>
              <a:rPr lang="sl-SI" dirty="0"/>
              <a:t>:   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ŽLEZE  SOLZNICE-</a:t>
            </a:r>
            <a:r>
              <a:rPr lang="sl-SI" b="1" dirty="0">
                <a:solidFill>
                  <a:srgbClr val="0070C0"/>
                </a:solidFill>
              </a:rPr>
              <a:t>GLANDULAE </a:t>
            </a:r>
            <a:r>
              <a:rPr lang="sl-SI" dirty="0"/>
              <a:t> </a:t>
            </a:r>
            <a:r>
              <a:rPr lang="sl-SI" b="1" dirty="0">
                <a:solidFill>
                  <a:srgbClr val="0070C0"/>
                </a:solidFill>
              </a:rPr>
              <a:t>LACRIMLIS</a:t>
            </a:r>
            <a:r>
              <a:rPr lang="sl-SI" dirty="0"/>
              <a:t>                                     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SOLZNI </a:t>
            </a:r>
            <a:r>
              <a:rPr lang="sl-SI" dirty="0">
                <a:solidFill>
                  <a:srgbClr val="0070C0"/>
                </a:solidFill>
              </a:rPr>
              <a:t>CANAL-</a:t>
            </a:r>
            <a:r>
              <a:rPr lang="sl-SI" b="1" dirty="0">
                <a:solidFill>
                  <a:srgbClr val="0070C0"/>
                </a:solidFill>
              </a:rPr>
              <a:t>DUCTUS  NASOLACRIMALIS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MIŠICE OBRAČALKE-</a:t>
            </a:r>
            <a:r>
              <a:rPr lang="sl-SI" b="1" dirty="0">
                <a:solidFill>
                  <a:srgbClr val="0070C0"/>
                </a:solidFill>
              </a:rPr>
              <a:t>MM. OCULI EXTERNI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VEZNICA - </a:t>
            </a:r>
            <a:r>
              <a:rPr lang="sl-SI" b="1" dirty="0">
                <a:solidFill>
                  <a:srgbClr val="0070C0"/>
                </a:solidFill>
              </a:rPr>
              <a:t>CONJUCTIVA</a:t>
            </a:r>
            <a:endParaRPr lang="en-US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VSI  POMOŽNI DELI SO ZA ZAŠČITO OČESA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CB407-9571-4AF1-B7D6-4BEFDD42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ZRKLO – BULBUS OCULI</a:t>
            </a:r>
            <a:endParaRPr lang="en-US" dirty="0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235E555A-7646-45A8-ACF3-41E2B6B98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25"/>
            <a:ext cx="7239000" cy="54562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 </a:t>
            </a:r>
            <a:endParaRPr lang="en-US" altLang="sl-SI"/>
          </a:p>
          <a:p>
            <a:pPr eaLnBrk="1" hangingPunct="1"/>
            <a:r>
              <a:rPr lang="sl-SI" altLang="sl-SI"/>
              <a:t>JE OKROGLE OBLIKE S PREMEROM 2,5 CM </a:t>
            </a:r>
          </a:p>
          <a:p>
            <a:pPr eaLnBrk="1" hangingPunct="1"/>
            <a:r>
              <a:rPr lang="sl-SI" altLang="sl-SI"/>
              <a:t>SPREDAJ JE IZBOČENO</a:t>
            </a:r>
          </a:p>
          <a:p>
            <a:pPr eaLnBrk="1" hangingPunct="1"/>
            <a:r>
              <a:rPr lang="sl-SI" altLang="sl-SI"/>
              <a:t>LEŽI V OČESNI VOTLINI, KI JE OBLOŽENA Z MAŠČEVJEM</a:t>
            </a:r>
          </a:p>
          <a:p>
            <a:pPr eaLnBrk="1" hangingPunct="1"/>
            <a:endParaRPr lang="en-US" altLang="sl-SI"/>
          </a:p>
        </p:txBody>
      </p:sp>
      <p:pic>
        <p:nvPicPr>
          <p:cNvPr id="12292" name="Slika 3">
            <a:extLst>
              <a:ext uri="{FF2B5EF4-FFF2-40B4-BE49-F238E27FC236}">
                <a16:creationId xmlns:a16="http://schemas.microsoft.com/office/drawing/2014/main" id="{4B84E1E3-9864-4EA6-B0E1-D72702FA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14688"/>
            <a:ext cx="4843463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9802C-D6DE-436A-9BB0-B7051636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Plasti </a:t>
            </a:r>
            <a:r>
              <a:rPr lang="sl-SI" dirty="0" err="1"/>
              <a:t>zrkLa</a:t>
            </a:r>
            <a:endParaRPr lang="en-US" dirty="0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1886DD9A-1933-4B61-A180-8507FAE3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7239000" cy="56705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ZGRAJENO JE IZ TREH PLASTI</a:t>
            </a:r>
            <a:endParaRPr lang="en-US" altLang="sl-SI"/>
          </a:p>
          <a:p>
            <a:pPr eaLnBrk="1" hangingPunct="1"/>
            <a:r>
              <a:rPr lang="sl-SI" altLang="sl-SI"/>
              <a:t>ZUNANJA PLAST – </a:t>
            </a:r>
            <a:r>
              <a:rPr lang="sl-SI" altLang="sl-SI">
                <a:solidFill>
                  <a:srgbClr val="FF0000"/>
                </a:solidFill>
              </a:rPr>
              <a:t>TUNICA FIBROSA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SREDNJA PLAST – </a:t>
            </a:r>
            <a:r>
              <a:rPr lang="sl-SI" altLang="sl-SI">
                <a:solidFill>
                  <a:srgbClr val="FF0000"/>
                </a:solidFill>
              </a:rPr>
              <a:t>TUNICA VASCULOSA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NOTRANJA PLAST – </a:t>
            </a:r>
            <a:r>
              <a:rPr lang="sl-SI" altLang="sl-SI">
                <a:solidFill>
                  <a:srgbClr val="FF0000"/>
                </a:solidFill>
              </a:rPr>
              <a:t>TUNICA INTERNA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/>
              <a:t>TE TRI PLASTI OBDAJAJO :</a:t>
            </a:r>
            <a:endParaRPr lang="en-US" altLang="sl-SI"/>
          </a:p>
          <a:p>
            <a:pPr eaLnBrk="1" hangingPunct="1"/>
            <a:r>
              <a:rPr lang="sl-SI" altLang="sl-SI"/>
              <a:t> STEKLOVINO – </a:t>
            </a:r>
            <a:r>
              <a:rPr lang="sl-SI" altLang="sl-SI" b="1">
                <a:solidFill>
                  <a:srgbClr val="FF0000"/>
                </a:solidFill>
              </a:rPr>
              <a:t>CORPUS VITREUM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 LEČO –</a:t>
            </a:r>
            <a:r>
              <a:rPr lang="sl-SI" altLang="sl-SI" b="1">
                <a:solidFill>
                  <a:srgbClr val="FF0000"/>
                </a:solidFill>
              </a:rPr>
              <a:t>LENS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r>
              <a:rPr lang="sl-SI" altLang="sl-SI"/>
              <a:t> PREKATNO VODICO –</a:t>
            </a:r>
            <a:r>
              <a:rPr lang="sl-SI" altLang="sl-SI" b="1">
                <a:solidFill>
                  <a:srgbClr val="FF0000"/>
                </a:solidFill>
              </a:rPr>
              <a:t>HUMOR AQUOSUS</a:t>
            </a:r>
            <a:endParaRPr lang="en-US" altLang="sl-SI">
              <a:solidFill>
                <a:srgbClr val="FF0000"/>
              </a:solidFill>
            </a:endParaRPr>
          </a:p>
          <a:p>
            <a:pPr eaLnBrk="1" hangingPunct="1"/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EBCD47-C5C3-457D-B3B9-71FC70F2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Ograda vsebine 3">
            <a:extLst>
              <a:ext uri="{FF2B5EF4-FFF2-40B4-BE49-F238E27FC236}">
                <a16:creationId xmlns:a16="http://schemas.microsoft.com/office/drawing/2014/main" id="{2650D254-45AF-42D7-A6EB-30516858EF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0"/>
            <a:ext cx="6858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zkošn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786</Words>
  <Application>Microsoft Office PowerPoint</Application>
  <PresentationFormat>On-screen Show (4:3)</PresentationFormat>
  <Paragraphs>221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Trebuchet MS</vt:lpstr>
      <vt:lpstr>Wingdings</vt:lpstr>
      <vt:lpstr>Wingdings 2</vt:lpstr>
      <vt:lpstr>Razkošno</vt:lpstr>
      <vt:lpstr>ČUTILA</vt:lpstr>
      <vt:lpstr>KAJ SO ČUTILA</vt:lpstr>
      <vt:lpstr>KAJ GRADI ČUTILA</vt:lpstr>
      <vt:lpstr>TIPI ČUNIH CELIC</vt:lpstr>
      <vt:lpstr>OKO – OCULUS</vt:lpstr>
      <vt:lpstr>OKO- OCULUS</vt:lpstr>
      <vt:lpstr>ZRKLO – BULBUS OCULI</vt:lpstr>
      <vt:lpstr>Plasti zrkLa</vt:lpstr>
      <vt:lpstr>PowerPoint Presentation</vt:lpstr>
      <vt:lpstr>Plasti zrkLa</vt:lpstr>
      <vt:lpstr>BELOČNICA – SCLERA </vt:lpstr>
      <vt:lpstr>PowerPoint Presentation</vt:lpstr>
      <vt:lpstr>ROŽENICA – CORNEA </vt:lpstr>
      <vt:lpstr>ŽILNICA – CHORIOIDEA </vt:lpstr>
      <vt:lpstr>PowerPoint Presentation</vt:lpstr>
      <vt:lpstr>ŠARENICA –IRIS </vt:lpstr>
      <vt:lpstr>LEČA-LENS </vt:lpstr>
      <vt:lpstr>ciliarnik</vt:lpstr>
      <vt:lpstr>NOTRANAJA PLAST </vt:lpstr>
      <vt:lpstr>MREŽNICA -PLASTI</vt:lpstr>
      <vt:lpstr>MREŽNICA -PLASTI</vt:lpstr>
      <vt:lpstr>PowerPoint Presentation</vt:lpstr>
      <vt:lpstr>PowerPoint Presentation</vt:lpstr>
      <vt:lpstr>NA RETINI LOČIMI DVE POSEBNI MESTI</vt:lpstr>
      <vt:lpstr>PowerPoint Presentation</vt:lpstr>
      <vt:lpstr>PowerPoint Presentation</vt:lpstr>
      <vt:lpstr>VIDNI ŽIVEC - N. OPTICUS </vt:lpstr>
      <vt:lpstr>VIDNI PIGMENT – RODOPSIN </vt:lpstr>
      <vt:lpstr>DIOPTIČNI APARAT ZRKLA </vt:lpstr>
      <vt:lpstr>STEKLOVINA – CORPUS VITREUM </vt:lpstr>
      <vt:lpstr>POMOŽNI DELI </vt:lpstr>
      <vt:lpstr>VEKE </vt:lpstr>
      <vt:lpstr>SOLZNI APARAT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2019-05-30T09:28:18Z</dcterms:created>
  <dcterms:modified xsi:type="dcterms:W3CDTF">2019-05-30T09:28:18Z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