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93" r:id="rId21"/>
    <p:sldId id="294" r:id="rId22"/>
    <p:sldId id="278" r:id="rId23"/>
    <p:sldId id="279" r:id="rId24"/>
    <p:sldId id="281" r:id="rId25"/>
    <p:sldId id="282" r:id="rId26"/>
    <p:sldId id="283" r:id="rId27"/>
    <p:sldId id="284" r:id="rId28"/>
    <p:sldId id="285" r:id="rId29"/>
    <p:sldId id="286" r:id="rId30"/>
    <p:sldId id="287" r:id="rId31"/>
    <p:sldId id="288" r:id="rId32"/>
    <p:sldId id="292" r:id="rId33"/>
    <p:sldId id="291" r:id="rId34"/>
    <p:sldId id="290" r:id="rId35"/>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106" d="100"/>
          <a:sy n="106" d="100"/>
        </p:scale>
        <p:origin x="180"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sl-SI"/>
              <a:t>Uredite slog naslova matrice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l-SI"/>
              <a:t>Uredite slog podnaslova matrice</a:t>
            </a:r>
            <a:endParaRPr lang="en-US"/>
          </a:p>
        </p:txBody>
      </p:sp>
      <p:sp>
        <p:nvSpPr>
          <p:cNvPr id="4" name="Date Placeholder 29">
            <a:extLst>
              <a:ext uri="{FF2B5EF4-FFF2-40B4-BE49-F238E27FC236}">
                <a16:creationId xmlns:a16="http://schemas.microsoft.com/office/drawing/2014/main" id="{07139694-C73B-4480-876B-DBECE5C4D924}"/>
              </a:ext>
            </a:extLst>
          </p:cNvPr>
          <p:cNvSpPr>
            <a:spLocks noGrp="1"/>
          </p:cNvSpPr>
          <p:nvPr>
            <p:ph type="dt" sz="half" idx="10"/>
          </p:nvPr>
        </p:nvSpPr>
        <p:spPr/>
        <p:txBody>
          <a:bodyPr/>
          <a:lstStyle>
            <a:lvl1pPr>
              <a:defRPr/>
            </a:lvl1pPr>
          </a:lstStyle>
          <a:p>
            <a:pPr>
              <a:defRPr/>
            </a:pPr>
            <a:fld id="{F65E5FEE-5752-40DE-8B77-50F8A627EAAE}" type="datetimeFigureOut">
              <a:rPr lang="sl-SI"/>
              <a:pPr>
                <a:defRPr/>
              </a:pPr>
              <a:t>30. 05. 2019</a:t>
            </a:fld>
            <a:endParaRPr lang="sl-SI"/>
          </a:p>
        </p:txBody>
      </p:sp>
      <p:sp>
        <p:nvSpPr>
          <p:cNvPr id="5" name="Footer Placeholder 18">
            <a:extLst>
              <a:ext uri="{FF2B5EF4-FFF2-40B4-BE49-F238E27FC236}">
                <a16:creationId xmlns:a16="http://schemas.microsoft.com/office/drawing/2014/main" id="{B578B68E-DB8A-4AE7-B0A4-B8B02215E07B}"/>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26">
            <a:extLst>
              <a:ext uri="{FF2B5EF4-FFF2-40B4-BE49-F238E27FC236}">
                <a16:creationId xmlns:a16="http://schemas.microsoft.com/office/drawing/2014/main" id="{1ABFE067-5455-45F8-8595-3C34C75EE934}"/>
              </a:ext>
            </a:extLst>
          </p:cNvPr>
          <p:cNvSpPr>
            <a:spLocks noGrp="1"/>
          </p:cNvSpPr>
          <p:nvPr>
            <p:ph type="sldNum" sz="quarter" idx="12"/>
          </p:nvPr>
        </p:nvSpPr>
        <p:spPr/>
        <p:txBody>
          <a:bodyPr/>
          <a:lstStyle>
            <a:lvl1pPr>
              <a:defRPr>
                <a:solidFill>
                  <a:srgbClr val="D1EAEE"/>
                </a:solidFill>
              </a:defRPr>
            </a:lvl1pPr>
          </a:lstStyle>
          <a:p>
            <a:fld id="{06088D8B-4ED3-4CD2-AE4D-E992213A68B9}" type="slidenum">
              <a:rPr lang="sl-SI" altLang="sl-SI"/>
              <a:pPr/>
              <a:t>‹#›</a:t>
            </a:fld>
            <a:endParaRPr lang="sl-SI" altLang="sl-SI"/>
          </a:p>
        </p:txBody>
      </p:sp>
    </p:spTree>
    <p:extLst>
      <p:ext uri="{BB962C8B-B14F-4D97-AF65-F5344CB8AC3E}">
        <p14:creationId xmlns:p14="http://schemas.microsoft.com/office/powerpoint/2010/main" val="241564355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9">
            <a:extLst>
              <a:ext uri="{FF2B5EF4-FFF2-40B4-BE49-F238E27FC236}">
                <a16:creationId xmlns:a16="http://schemas.microsoft.com/office/drawing/2014/main" id="{1B298B33-181F-4145-B947-FF0D2AEE8533}"/>
              </a:ext>
            </a:extLst>
          </p:cNvPr>
          <p:cNvSpPr>
            <a:spLocks noGrp="1"/>
          </p:cNvSpPr>
          <p:nvPr>
            <p:ph type="dt" sz="half" idx="10"/>
          </p:nvPr>
        </p:nvSpPr>
        <p:spPr/>
        <p:txBody>
          <a:bodyPr/>
          <a:lstStyle>
            <a:lvl1pPr>
              <a:defRPr/>
            </a:lvl1pPr>
          </a:lstStyle>
          <a:p>
            <a:pPr>
              <a:defRPr/>
            </a:pPr>
            <a:fld id="{F35A7AE6-1411-45F0-AEF6-9576B0391028}" type="datetimeFigureOut">
              <a:rPr lang="sl-SI"/>
              <a:pPr>
                <a:defRPr/>
              </a:pPr>
              <a:t>30. 05. 2019</a:t>
            </a:fld>
            <a:endParaRPr lang="sl-SI"/>
          </a:p>
        </p:txBody>
      </p:sp>
      <p:sp>
        <p:nvSpPr>
          <p:cNvPr id="5" name="Footer Placeholder 21">
            <a:extLst>
              <a:ext uri="{FF2B5EF4-FFF2-40B4-BE49-F238E27FC236}">
                <a16:creationId xmlns:a16="http://schemas.microsoft.com/office/drawing/2014/main" id="{C7008C7D-9E86-41C5-A0C9-C2F602EBDE65}"/>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17">
            <a:extLst>
              <a:ext uri="{FF2B5EF4-FFF2-40B4-BE49-F238E27FC236}">
                <a16:creationId xmlns:a16="http://schemas.microsoft.com/office/drawing/2014/main" id="{605CF2BE-A38E-43F4-8CC2-EB7872674F1F}"/>
              </a:ext>
            </a:extLst>
          </p:cNvPr>
          <p:cNvSpPr>
            <a:spLocks noGrp="1"/>
          </p:cNvSpPr>
          <p:nvPr>
            <p:ph type="sldNum" sz="quarter" idx="12"/>
          </p:nvPr>
        </p:nvSpPr>
        <p:spPr/>
        <p:txBody>
          <a:bodyPr/>
          <a:lstStyle>
            <a:lvl1pPr>
              <a:defRPr/>
            </a:lvl1pPr>
          </a:lstStyle>
          <a:p>
            <a:fld id="{37FFC3E0-769A-4392-855B-AD502AAE3597}" type="slidenum">
              <a:rPr lang="sl-SI" altLang="sl-SI"/>
              <a:pPr/>
              <a:t>‹#›</a:t>
            </a:fld>
            <a:endParaRPr lang="sl-SI" altLang="sl-SI"/>
          </a:p>
        </p:txBody>
      </p:sp>
    </p:spTree>
    <p:extLst>
      <p:ext uri="{BB962C8B-B14F-4D97-AF65-F5344CB8AC3E}">
        <p14:creationId xmlns:p14="http://schemas.microsoft.com/office/powerpoint/2010/main" val="1752165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sl-SI"/>
              <a:t>Uredite slog naslova matrice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9">
            <a:extLst>
              <a:ext uri="{FF2B5EF4-FFF2-40B4-BE49-F238E27FC236}">
                <a16:creationId xmlns:a16="http://schemas.microsoft.com/office/drawing/2014/main" id="{6114F73C-E97A-43D2-A013-293A21624D06}"/>
              </a:ext>
            </a:extLst>
          </p:cNvPr>
          <p:cNvSpPr>
            <a:spLocks noGrp="1"/>
          </p:cNvSpPr>
          <p:nvPr>
            <p:ph type="dt" sz="half" idx="10"/>
          </p:nvPr>
        </p:nvSpPr>
        <p:spPr/>
        <p:txBody>
          <a:bodyPr/>
          <a:lstStyle>
            <a:lvl1pPr>
              <a:defRPr/>
            </a:lvl1pPr>
          </a:lstStyle>
          <a:p>
            <a:pPr>
              <a:defRPr/>
            </a:pPr>
            <a:fld id="{A89CA6AE-059D-4809-8A14-8B8DB03F2FEF}" type="datetimeFigureOut">
              <a:rPr lang="sl-SI"/>
              <a:pPr>
                <a:defRPr/>
              </a:pPr>
              <a:t>30. 05. 2019</a:t>
            </a:fld>
            <a:endParaRPr lang="sl-SI"/>
          </a:p>
        </p:txBody>
      </p:sp>
      <p:sp>
        <p:nvSpPr>
          <p:cNvPr id="5" name="Footer Placeholder 21">
            <a:extLst>
              <a:ext uri="{FF2B5EF4-FFF2-40B4-BE49-F238E27FC236}">
                <a16:creationId xmlns:a16="http://schemas.microsoft.com/office/drawing/2014/main" id="{D4897F55-79DE-422B-8309-DDE2F28E975F}"/>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17">
            <a:extLst>
              <a:ext uri="{FF2B5EF4-FFF2-40B4-BE49-F238E27FC236}">
                <a16:creationId xmlns:a16="http://schemas.microsoft.com/office/drawing/2014/main" id="{339440BA-2296-4407-AF0F-7DA309915251}"/>
              </a:ext>
            </a:extLst>
          </p:cNvPr>
          <p:cNvSpPr>
            <a:spLocks noGrp="1"/>
          </p:cNvSpPr>
          <p:nvPr>
            <p:ph type="sldNum" sz="quarter" idx="12"/>
          </p:nvPr>
        </p:nvSpPr>
        <p:spPr/>
        <p:txBody>
          <a:bodyPr/>
          <a:lstStyle>
            <a:lvl1pPr>
              <a:defRPr/>
            </a:lvl1pPr>
          </a:lstStyle>
          <a:p>
            <a:fld id="{7D938395-38C0-408E-9E78-D2817831B74D}" type="slidenum">
              <a:rPr lang="sl-SI" altLang="sl-SI"/>
              <a:pPr/>
              <a:t>‹#›</a:t>
            </a:fld>
            <a:endParaRPr lang="sl-SI" altLang="sl-SI"/>
          </a:p>
        </p:txBody>
      </p:sp>
    </p:spTree>
    <p:extLst>
      <p:ext uri="{BB962C8B-B14F-4D97-AF65-F5344CB8AC3E}">
        <p14:creationId xmlns:p14="http://schemas.microsoft.com/office/powerpoint/2010/main" val="3921553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9">
            <a:extLst>
              <a:ext uri="{FF2B5EF4-FFF2-40B4-BE49-F238E27FC236}">
                <a16:creationId xmlns:a16="http://schemas.microsoft.com/office/drawing/2014/main" id="{51FCD540-DD25-473C-82C1-24425F5E3434}"/>
              </a:ext>
            </a:extLst>
          </p:cNvPr>
          <p:cNvSpPr>
            <a:spLocks noGrp="1"/>
          </p:cNvSpPr>
          <p:nvPr>
            <p:ph type="dt" sz="half" idx="10"/>
          </p:nvPr>
        </p:nvSpPr>
        <p:spPr/>
        <p:txBody>
          <a:bodyPr/>
          <a:lstStyle>
            <a:lvl1pPr>
              <a:defRPr/>
            </a:lvl1pPr>
          </a:lstStyle>
          <a:p>
            <a:pPr>
              <a:defRPr/>
            </a:pPr>
            <a:fld id="{AA2430B3-5C30-4B06-935C-9D2C1ADB7018}" type="datetimeFigureOut">
              <a:rPr lang="sl-SI"/>
              <a:pPr>
                <a:defRPr/>
              </a:pPr>
              <a:t>30. 05. 2019</a:t>
            </a:fld>
            <a:endParaRPr lang="sl-SI"/>
          </a:p>
        </p:txBody>
      </p:sp>
      <p:sp>
        <p:nvSpPr>
          <p:cNvPr id="5" name="Footer Placeholder 21">
            <a:extLst>
              <a:ext uri="{FF2B5EF4-FFF2-40B4-BE49-F238E27FC236}">
                <a16:creationId xmlns:a16="http://schemas.microsoft.com/office/drawing/2014/main" id="{D5729AFF-59DE-45FC-A2AF-19E1C187B1BF}"/>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17">
            <a:extLst>
              <a:ext uri="{FF2B5EF4-FFF2-40B4-BE49-F238E27FC236}">
                <a16:creationId xmlns:a16="http://schemas.microsoft.com/office/drawing/2014/main" id="{98A73BBB-C76C-4A07-B62D-1289924EA3C3}"/>
              </a:ext>
            </a:extLst>
          </p:cNvPr>
          <p:cNvSpPr>
            <a:spLocks noGrp="1"/>
          </p:cNvSpPr>
          <p:nvPr>
            <p:ph type="sldNum" sz="quarter" idx="12"/>
          </p:nvPr>
        </p:nvSpPr>
        <p:spPr/>
        <p:txBody>
          <a:bodyPr/>
          <a:lstStyle>
            <a:lvl1pPr>
              <a:defRPr/>
            </a:lvl1pPr>
          </a:lstStyle>
          <a:p>
            <a:fld id="{247E1530-4334-4196-BFC8-0A0E8E3448AC}" type="slidenum">
              <a:rPr lang="sl-SI" altLang="sl-SI"/>
              <a:pPr/>
              <a:t>‹#›</a:t>
            </a:fld>
            <a:endParaRPr lang="sl-SI" altLang="sl-SI"/>
          </a:p>
        </p:txBody>
      </p:sp>
    </p:spTree>
    <p:extLst>
      <p:ext uri="{BB962C8B-B14F-4D97-AF65-F5344CB8AC3E}">
        <p14:creationId xmlns:p14="http://schemas.microsoft.com/office/powerpoint/2010/main" val="411799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sl-SI"/>
              <a:t>Uredite slog naslova matrice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l-SI"/>
              <a:t>Uredite sloge besedila matrice</a:t>
            </a:r>
          </a:p>
        </p:txBody>
      </p:sp>
      <p:sp>
        <p:nvSpPr>
          <p:cNvPr id="4" name="Date Placeholder 3">
            <a:extLst>
              <a:ext uri="{FF2B5EF4-FFF2-40B4-BE49-F238E27FC236}">
                <a16:creationId xmlns:a16="http://schemas.microsoft.com/office/drawing/2014/main" id="{B89689A8-8544-43D4-B73B-A28FF2A9C233}"/>
              </a:ext>
            </a:extLst>
          </p:cNvPr>
          <p:cNvSpPr>
            <a:spLocks noGrp="1"/>
          </p:cNvSpPr>
          <p:nvPr>
            <p:ph type="dt" sz="half" idx="10"/>
          </p:nvPr>
        </p:nvSpPr>
        <p:spPr/>
        <p:txBody>
          <a:bodyPr/>
          <a:lstStyle>
            <a:lvl1pPr>
              <a:defRPr/>
            </a:lvl1pPr>
          </a:lstStyle>
          <a:p>
            <a:pPr>
              <a:defRPr/>
            </a:pPr>
            <a:fld id="{01C7A383-19E9-4E48-9347-9CE472A570C1}" type="datetimeFigureOut">
              <a:rPr lang="sl-SI"/>
              <a:pPr>
                <a:defRPr/>
              </a:pPr>
              <a:t>30. 05. 2019</a:t>
            </a:fld>
            <a:endParaRPr lang="sl-SI"/>
          </a:p>
        </p:txBody>
      </p:sp>
      <p:sp>
        <p:nvSpPr>
          <p:cNvPr id="5" name="Footer Placeholder 4">
            <a:extLst>
              <a:ext uri="{FF2B5EF4-FFF2-40B4-BE49-F238E27FC236}">
                <a16:creationId xmlns:a16="http://schemas.microsoft.com/office/drawing/2014/main" id="{46A99E01-B287-45B0-A811-8182D63F9B8C}"/>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62E0614B-ABC2-47DE-8A0B-D138CB3EFB97}"/>
              </a:ext>
            </a:extLst>
          </p:cNvPr>
          <p:cNvSpPr>
            <a:spLocks noGrp="1"/>
          </p:cNvSpPr>
          <p:nvPr>
            <p:ph type="sldNum" sz="quarter" idx="12"/>
          </p:nvPr>
        </p:nvSpPr>
        <p:spPr/>
        <p:txBody>
          <a:bodyPr/>
          <a:lstStyle>
            <a:lvl1pPr>
              <a:defRPr>
                <a:solidFill>
                  <a:srgbClr val="D1EAEE"/>
                </a:solidFill>
              </a:defRPr>
            </a:lvl1pPr>
          </a:lstStyle>
          <a:p>
            <a:fld id="{8421F689-003B-484A-98C2-D2A8B8C41547}" type="slidenum">
              <a:rPr lang="sl-SI" altLang="sl-SI"/>
              <a:pPr/>
              <a:t>‹#›</a:t>
            </a:fld>
            <a:endParaRPr lang="sl-SI" altLang="sl-SI"/>
          </a:p>
        </p:txBody>
      </p:sp>
    </p:spTree>
    <p:extLst>
      <p:ext uri="{BB962C8B-B14F-4D97-AF65-F5344CB8AC3E}">
        <p14:creationId xmlns:p14="http://schemas.microsoft.com/office/powerpoint/2010/main" val="405261764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sl-SI"/>
              <a:t>Uredite slog naslova matrice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Date Placeholder 9">
            <a:extLst>
              <a:ext uri="{FF2B5EF4-FFF2-40B4-BE49-F238E27FC236}">
                <a16:creationId xmlns:a16="http://schemas.microsoft.com/office/drawing/2014/main" id="{E2B803B3-CA01-4EC9-9111-676B08BAD44B}"/>
              </a:ext>
            </a:extLst>
          </p:cNvPr>
          <p:cNvSpPr>
            <a:spLocks noGrp="1"/>
          </p:cNvSpPr>
          <p:nvPr>
            <p:ph type="dt" sz="half" idx="10"/>
          </p:nvPr>
        </p:nvSpPr>
        <p:spPr/>
        <p:txBody>
          <a:bodyPr/>
          <a:lstStyle>
            <a:lvl1pPr>
              <a:defRPr/>
            </a:lvl1pPr>
          </a:lstStyle>
          <a:p>
            <a:pPr>
              <a:defRPr/>
            </a:pPr>
            <a:fld id="{7D68FB28-D5B2-42C6-AD0D-A45E5278061C}" type="datetimeFigureOut">
              <a:rPr lang="sl-SI"/>
              <a:pPr>
                <a:defRPr/>
              </a:pPr>
              <a:t>30. 05. 2019</a:t>
            </a:fld>
            <a:endParaRPr lang="sl-SI"/>
          </a:p>
        </p:txBody>
      </p:sp>
      <p:sp>
        <p:nvSpPr>
          <p:cNvPr id="6" name="Footer Placeholder 21">
            <a:extLst>
              <a:ext uri="{FF2B5EF4-FFF2-40B4-BE49-F238E27FC236}">
                <a16:creationId xmlns:a16="http://schemas.microsoft.com/office/drawing/2014/main" id="{90460D98-44B1-4D7F-90BD-EB6FAD6A0ED1}"/>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17">
            <a:extLst>
              <a:ext uri="{FF2B5EF4-FFF2-40B4-BE49-F238E27FC236}">
                <a16:creationId xmlns:a16="http://schemas.microsoft.com/office/drawing/2014/main" id="{213A46DF-F47B-432F-93C6-C39182D76C4B}"/>
              </a:ext>
            </a:extLst>
          </p:cNvPr>
          <p:cNvSpPr>
            <a:spLocks noGrp="1"/>
          </p:cNvSpPr>
          <p:nvPr>
            <p:ph type="sldNum" sz="quarter" idx="12"/>
          </p:nvPr>
        </p:nvSpPr>
        <p:spPr/>
        <p:txBody>
          <a:bodyPr/>
          <a:lstStyle>
            <a:lvl1pPr>
              <a:defRPr/>
            </a:lvl1pPr>
          </a:lstStyle>
          <a:p>
            <a:fld id="{131F0055-EFD8-4868-9A8D-699D55EF84A0}" type="slidenum">
              <a:rPr lang="sl-SI" altLang="sl-SI"/>
              <a:pPr/>
              <a:t>‹#›</a:t>
            </a:fld>
            <a:endParaRPr lang="sl-SI" altLang="sl-SI"/>
          </a:p>
        </p:txBody>
      </p:sp>
    </p:spTree>
    <p:extLst>
      <p:ext uri="{BB962C8B-B14F-4D97-AF65-F5344CB8AC3E}">
        <p14:creationId xmlns:p14="http://schemas.microsoft.com/office/powerpoint/2010/main" val="2869605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sl-SI"/>
              <a:t>Uredite slog naslova matrice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sl-SI"/>
              <a:t>Uredite sloge besedila matrice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sl-SI"/>
              <a:t>Uredite sloge besedila matrice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Date Placeholder 9">
            <a:extLst>
              <a:ext uri="{FF2B5EF4-FFF2-40B4-BE49-F238E27FC236}">
                <a16:creationId xmlns:a16="http://schemas.microsoft.com/office/drawing/2014/main" id="{6FDF032A-267E-40B6-A297-1DF6A9A2F4BE}"/>
              </a:ext>
            </a:extLst>
          </p:cNvPr>
          <p:cNvSpPr>
            <a:spLocks noGrp="1"/>
          </p:cNvSpPr>
          <p:nvPr>
            <p:ph type="dt" sz="half" idx="10"/>
          </p:nvPr>
        </p:nvSpPr>
        <p:spPr/>
        <p:txBody>
          <a:bodyPr/>
          <a:lstStyle>
            <a:lvl1pPr>
              <a:defRPr/>
            </a:lvl1pPr>
          </a:lstStyle>
          <a:p>
            <a:pPr>
              <a:defRPr/>
            </a:pPr>
            <a:fld id="{A584812F-4632-4637-ACDB-76BD28B9293A}" type="datetimeFigureOut">
              <a:rPr lang="sl-SI"/>
              <a:pPr>
                <a:defRPr/>
              </a:pPr>
              <a:t>30. 05. 2019</a:t>
            </a:fld>
            <a:endParaRPr lang="sl-SI"/>
          </a:p>
        </p:txBody>
      </p:sp>
      <p:sp>
        <p:nvSpPr>
          <p:cNvPr id="8" name="Footer Placeholder 21">
            <a:extLst>
              <a:ext uri="{FF2B5EF4-FFF2-40B4-BE49-F238E27FC236}">
                <a16:creationId xmlns:a16="http://schemas.microsoft.com/office/drawing/2014/main" id="{1A780425-182E-468D-BFE2-A0B83D2ACFDF}"/>
              </a:ext>
            </a:extLst>
          </p:cNvPr>
          <p:cNvSpPr>
            <a:spLocks noGrp="1"/>
          </p:cNvSpPr>
          <p:nvPr>
            <p:ph type="ftr" sz="quarter" idx="11"/>
          </p:nvPr>
        </p:nvSpPr>
        <p:spPr/>
        <p:txBody>
          <a:bodyPr/>
          <a:lstStyle>
            <a:lvl1pPr>
              <a:defRPr/>
            </a:lvl1pPr>
          </a:lstStyle>
          <a:p>
            <a:pPr>
              <a:defRPr/>
            </a:pPr>
            <a:endParaRPr lang="sl-SI"/>
          </a:p>
        </p:txBody>
      </p:sp>
      <p:sp>
        <p:nvSpPr>
          <p:cNvPr id="9" name="Slide Number Placeholder 17">
            <a:extLst>
              <a:ext uri="{FF2B5EF4-FFF2-40B4-BE49-F238E27FC236}">
                <a16:creationId xmlns:a16="http://schemas.microsoft.com/office/drawing/2014/main" id="{C8597539-7411-4EFE-A7CC-B0091AA3845F}"/>
              </a:ext>
            </a:extLst>
          </p:cNvPr>
          <p:cNvSpPr>
            <a:spLocks noGrp="1"/>
          </p:cNvSpPr>
          <p:nvPr>
            <p:ph type="sldNum" sz="quarter" idx="12"/>
          </p:nvPr>
        </p:nvSpPr>
        <p:spPr/>
        <p:txBody>
          <a:bodyPr/>
          <a:lstStyle>
            <a:lvl1pPr>
              <a:defRPr/>
            </a:lvl1pPr>
          </a:lstStyle>
          <a:p>
            <a:fld id="{A7FCA3B3-9AAF-499A-A490-393E9A84DF0D}" type="slidenum">
              <a:rPr lang="sl-SI" altLang="sl-SI"/>
              <a:pPr/>
              <a:t>‹#›</a:t>
            </a:fld>
            <a:endParaRPr lang="sl-SI" altLang="sl-SI"/>
          </a:p>
        </p:txBody>
      </p:sp>
    </p:spTree>
    <p:extLst>
      <p:ext uri="{BB962C8B-B14F-4D97-AF65-F5344CB8AC3E}">
        <p14:creationId xmlns:p14="http://schemas.microsoft.com/office/powerpoint/2010/main" val="4178360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sl-SI"/>
              <a:t>Uredite slog naslova matrice</a:t>
            </a:r>
            <a:endParaRPr lang="en-US"/>
          </a:p>
        </p:txBody>
      </p:sp>
      <p:sp>
        <p:nvSpPr>
          <p:cNvPr id="3" name="Date Placeholder 9">
            <a:extLst>
              <a:ext uri="{FF2B5EF4-FFF2-40B4-BE49-F238E27FC236}">
                <a16:creationId xmlns:a16="http://schemas.microsoft.com/office/drawing/2014/main" id="{465B2C1B-917A-4E63-9BA8-F442671B43F2}"/>
              </a:ext>
            </a:extLst>
          </p:cNvPr>
          <p:cNvSpPr>
            <a:spLocks noGrp="1"/>
          </p:cNvSpPr>
          <p:nvPr>
            <p:ph type="dt" sz="half" idx="10"/>
          </p:nvPr>
        </p:nvSpPr>
        <p:spPr/>
        <p:txBody>
          <a:bodyPr/>
          <a:lstStyle>
            <a:lvl1pPr>
              <a:defRPr/>
            </a:lvl1pPr>
          </a:lstStyle>
          <a:p>
            <a:pPr>
              <a:defRPr/>
            </a:pPr>
            <a:fld id="{CC912AD0-689B-4FAF-8209-985ABCF333A0}" type="datetimeFigureOut">
              <a:rPr lang="sl-SI"/>
              <a:pPr>
                <a:defRPr/>
              </a:pPr>
              <a:t>30. 05. 2019</a:t>
            </a:fld>
            <a:endParaRPr lang="sl-SI"/>
          </a:p>
        </p:txBody>
      </p:sp>
      <p:sp>
        <p:nvSpPr>
          <p:cNvPr id="4" name="Footer Placeholder 21">
            <a:extLst>
              <a:ext uri="{FF2B5EF4-FFF2-40B4-BE49-F238E27FC236}">
                <a16:creationId xmlns:a16="http://schemas.microsoft.com/office/drawing/2014/main" id="{33EB82CE-EC50-45E3-90B2-C850849226AD}"/>
              </a:ext>
            </a:extLst>
          </p:cNvPr>
          <p:cNvSpPr>
            <a:spLocks noGrp="1"/>
          </p:cNvSpPr>
          <p:nvPr>
            <p:ph type="ftr" sz="quarter" idx="11"/>
          </p:nvPr>
        </p:nvSpPr>
        <p:spPr/>
        <p:txBody>
          <a:bodyPr/>
          <a:lstStyle>
            <a:lvl1pPr>
              <a:defRPr/>
            </a:lvl1pPr>
          </a:lstStyle>
          <a:p>
            <a:pPr>
              <a:defRPr/>
            </a:pPr>
            <a:endParaRPr lang="sl-SI"/>
          </a:p>
        </p:txBody>
      </p:sp>
      <p:sp>
        <p:nvSpPr>
          <p:cNvPr id="5" name="Slide Number Placeholder 17">
            <a:extLst>
              <a:ext uri="{FF2B5EF4-FFF2-40B4-BE49-F238E27FC236}">
                <a16:creationId xmlns:a16="http://schemas.microsoft.com/office/drawing/2014/main" id="{3991A740-C870-4477-BB04-47C76CFACC2F}"/>
              </a:ext>
            </a:extLst>
          </p:cNvPr>
          <p:cNvSpPr>
            <a:spLocks noGrp="1"/>
          </p:cNvSpPr>
          <p:nvPr>
            <p:ph type="sldNum" sz="quarter" idx="12"/>
          </p:nvPr>
        </p:nvSpPr>
        <p:spPr/>
        <p:txBody>
          <a:bodyPr/>
          <a:lstStyle>
            <a:lvl1pPr>
              <a:defRPr/>
            </a:lvl1pPr>
          </a:lstStyle>
          <a:p>
            <a:fld id="{C9F8DE7A-5E84-47A2-A8CA-502C4561B048}" type="slidenum">
              <a:rPr lang="sl-SI" altLang="sl-SI"/>
              <a:pPr/>
              <a:t>‹#›</a:t>
            </a:fld>
            <a:endParaRPr lang="sl-SI" altLang="sl-SI"/>
          </a:p>
        </p:txBody>
      </p:sp>
    </p:spTree>
    <p:extLst>
      <p:ext uri="{BB962C8B-B14F-4D97-AF65-F5344CB8AC3E}">
        <p14:creationId xmlns:p14="http://schemas.microsoft.com/office/powerpoint/2010/main" val="1535463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887BB29D-399D-4AD4-AC76-23DBE4020733}"/>
              </a:ext>
            </a:extLst>
          </p:cNvPr>
          <p:cNvSpPr>
            <a:spLocks noGrp="1"/>
          </p:cNvSpPr>
          <p:nvPr>
            <p:ph type="dt" sz="half" idx="10"/>
          </p:nvPr>
        </p:nvSpPr>
        <p:spPr/>
        <p:txBody>
          <a:bodyPr/>
          <a:lstStyle>
            <a:lvl1pPr>
              <a:defRPr/>
            </a:lvl1pPr>
          </a:lstStyle>
          <a:p>
            <a:pPr>
              <a:defRPr/>
            </a:pPr>
            <a:fld id="{20229422-6136-4074-8073-280A384E1FE3}" type="datetimeFigureOut">
              <a:rPr lang="sl-SI"/>
              <a:pPr>
                <a:defRPr/>
              </a:pPr>
              <a:t>30. 05. 2019</a:t>
            </a:fld>
            <a:endParaRPr lang="sl-SI"/>
          </a:p>
        </p:txBody>
      </p:sp>
      <p:sp>
        <p:nvSpPr>
          <p:cNvPr id="3" name="Footer Placeholder 21">
            <a:extLst>
              <a:ext uri="{FF2B5EF4-FFF2-40B4-BE49-F238E27FC236}">
                <a16:creationId xmlns:a16="http://schemas.microsoft.com/office/drawing/2014/main" id="{5160B2F3-E5B5-4A50-A38F-1A57EE684C00}"/>
              </a:ext>
            </a:extLst>
          </p:cNvPr>
          <p:cNvSpPr>
            <a:spLocks noGrp="1"/>
          </p:cNvSpPr>
          <p:nvPr>
            <p:ph type="ftr" sz="quarter" idx="11"/>
          </p:nvPr>
        </p:nvSpPr>
        <p:spPr/>
        <p:txBody>
          <a:bodyPr/>
          <a:lstStyle>
            <a:lvl1pPr>
              <a:defRPr/>
            </a:lvl1pPr>
          </a:lstStyle>
          <a:p>
            <a:pPr>
              <a:defRPr/>
            </a:pPr>
            <a:endParaRPr lang="sl-SI"/>
          </a:p>
        </p:txBody>
      </p:sp>
      <p:sp>
        <p:nvSpPr>
          <p:cNvPr id="4" name="Slide Number Placeholder 17">
            <a:extLst>
              <a:ext uri="{FF2B5EF4-FFF2-40B4-BE49-F238E27FC236}">
                <a16:creationId xmlns:a16="http://schemas.microsoft.com/office/drawing/2014/main" id="{75852346-EE2E-47DF-8565-9450C16E4650}"/>
              </a:ext>
            </a:extLst>
          </p:cNvPr>
          <p:cNvSpPr>
            <a:spLocks noGrp="1"/>
          </p:cNvSpPr>
          <p:nvPr>
            <p:ph type="sldNum" sz="quarter" idx="12"/>
          </p:nvPr>
        </p:nvSpPr>
        <p:spPr/>
        <p:txBody>
          <a:bodyPr/>
          <a:lstStyle>
            <a:lvl1pPr>
              <a:defRPr/>
            </a:lvl1pPr>
          </a:lstStyle>
          <a:p>
            <a:fld id="{4E439327-7221-4728-AE3E-5A020CF26176}" type="slidenum">
              <a:rPr lang="sl-SI" altLang="sl-SI"/>
              <a:pPr/>
              <a:t>‹#›</a:t>
            </a:fld>
            <a:endParaRPr lang="sl-SI" altLang="sl-SI"/>
          </a:p>
        </p:txBody>
      </p:sp>
    </p:spTree>
    <p:extLst>
      <p:ext uri="{BB962C8B-B14F-4D97-AF65-F5344CB8AC3E}">
        <p14:creationId xmlns:p14="http://schemas.microsoft.com/office/powerpoint/2010/main" val="4085474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sl-SI"/>
              <a:t>Uredite slog naslova matrice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sl-SI"/>
              <a:t>Uredite sloge besedila matrice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Date Placeholder 9">
            <a:extLst>
              <a:ext uri="{FF2B5EF4-FFF2-40B4-BE49-F238E27FC236}">
                <a16:creationId xmlns:a16="http://schemas.microsoft.com/office/drawing/2014/main" id="{60C54D6F-F322-4C24-94F8-7A49AB391E34}"/>
              </a:ext>
            </a:extLst>
          </p:cNvPr>
          <p:cNvSpPr>
            <a:spLocks noGrp="1"/>
          </p:cNvSpPr>
          <p:nvPr>
            <p:ph type="dt" sz="half" idx="10"/>
          </p:nvPr>
        </p:nvSpPr>
        <p:spPr/>
        <p:txBody>
          <a:bodyPr/>
          <a:lstStyle>
            <a:lvl1pPr>
              <a:defRPr/>
            </a:lvl1pPr>
          </a:lstStyle>
          <a:p>
            <a:pPr>
              <a:defRPr/>
            </a:pPr>
            <a:fld id="{D889D385-003B-4A25-A695-BD5C9CDFA724}" type="datetimeFigureOut">
              <a:rPr lang="sl-SI"/>
              <a:pPr>
                <a:defRPr/>
              </a:pPr>
              <a:t>30. 05. 2019</a:t>
            </a:fld>
            <a:endParaRPr lang="sl-SI"/>
          </a:p>
        </p:txBody>
      </p:sp>
      <p:sp>
        <p:nvSpPr>
          <p:cNvPr id="6" name="Footer Placeholder 21">
            <a:extLst>
              <a:ext uri="{FF2B5EF4-FFF2-40B4-BE49-F238E27FC236}">
                <a16:creationId xmlns:a16="http://schemas.microsoft.com/office/drawing/2014/main" id="{888C2212-9A46-4707-8FD1-43E2739DA7AE}"/>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17">
            <a:extLst>
              <a:ext uri="{FF2B5EF4-FFF2-40B4-BE49-F238E27FC236}">
                <a16:creationId xmlns:a16="http://schemas.microsoft.com/office/drawing/2014/main" id="{F03A215B-4526-4984-8C7C-035A89DE137D}"/>
              </a:ext>
            </a:extLst>
          </p:cNvPr>
          <p:cNvSpPr>
            <a:spLocks noGrp="1"/>
          </p:cNvSpPr>
          <p:nvPr>
            <p:ph type="sldNum" sz="quarter" idx="12"/>
          </p:nvPr>
        </p:nvSpPr>
        <p:spPr/>
        <p:txBody>
          <a:bodyPr/>
          <a:lstStyle>
            <a:lvl1pPr>
              <a:defRPr/>
            </a:lvl1pPr>
          </a:lstStyle>
          <a:p>
            <a:fld id="{AB65D15B-C400-49A8-8EE1-5CD66B0115A7}" type="slidenum">
              <a:rPr lang="sl-SI" altLang="sl-SI"/>
              <a:pPr/>
              <a:t>‹#›</a:t>
            </a:fld>
            <a:endParaRPr lang="sl-SI" altLang="sl-SI"/>
          </a:p>
        </p:txBody>
      </p:sp>
    </p:spTree>
    <p:extLst>
      <p:ext uri="{BB962C8B-B14F-4D97-AF65-F5344CB8AC3E}">
        <p14:creationId xmlns:p14="http://schemas.microsoft.com/office/powerpoint/2010/main" val="688994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95886AE6-2E79-4F65-AF8E-3656C353D88C}"/>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a:extLst>
              <a:ext uri="{FF2B5EF4-FFF2-40B4-BE49-F238E27FC236}">
                <a16:creationId xmlns:a16="http://schemas.microsoft.com/office/drawing/2014/main" id="{EC912463-6C07-4B93-8964-75B02EBAFEE2}"/>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15">
            <a:extLst>
              <a:ext uri="{FF2B5EF4-FFF2-40B4-BE49-F238E27FC236}">
                <a16:creationId xmlns:a16="http://schemas.microsoft.com/office/drawing/2014/main" id="{7DBBAF7F-0C25-4518-AD7D-5F9CE64E568F}"/>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16">
            <a:extLst>
              <a:ext uri="{FF2B5EF4-FFF2-40B4-BE49-F238E27FC236}">
                <a16:creationId xmlns:a16="http://schemas.microsoft.com/office/drawing/2014/main" id="{CBA2FE29-ACF7-465F-BD8E-128CF3E70071}"/>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sl-SI"/>
              <a:t>Uredite slog naslova matrice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sl-SI"/>
              <a:t>Uredite sloge besedila matrice</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sl-SI" noProof="0"/>
              <a:t>Kliknite ikono, če želite dodati sliko</a:t>
            </a:r>
            <a:endParaRPr lang="en-US" noProof="0" dirty="0"/>
          </a:p>
        </p:txBody>
      </p:sp>
      <p:sp>
        <p:nvSpPr>
          <p:cNvPr id="9" name="Date Placeholder 4">
            <a:extLst>
              <a:ext uri="{FF2B5EF4-FFF2-40B4-BE49-F238E27FC236}">
                <a16:creationId xmlns:a16="http://schemas.microsoft.com/office/drawing/2014/main" id="{7C8C10F0-69AB-4E65-B357-F75010331F99}"/>
              </a:ext>
            </a:extLst>
          </p:cNvPr>
          <p:cNvSpPr>
            <a:spLocks noGrp="1"/>
          </p:cNvSpPr>
          <p:nvPr>
            <p:ph type="dt" sz="half" idx="10"/>
          </p:nvPr>
        </p:nvSpPr>
        <p:spPr/>
        <p:txBody>
          <a:bodyPr/>
          <a:lstStyle>
            <a:lvl1pPr>
              <a:defRPr/>
            </a:lvl1pPr>
          </a:lstStyle>
          <a:p>
            <a:pPr>
              <a:defRPr/>
            </a:pPr>
            <a:fld id="{0A04F9C7-8E2B-4A23-85E2-39B0CFF487F9}" type="datetimeFigureOut">
              <a:rPr lang="sl-SI"/>
              <a:pPr>
                <a:defRPr/>
              </a:pPr>
              <a:t>30. 05. 2019</a:t>
            </a:fld>
            <a:endParaRPr lang="sl-SI"/>
          </a:p>
        </p:txBody>
      </p:sp>
      <p:sp>
        <p:nvSpPr>
          <p:cNvPr id="10" name="Footer Placeholder 5">
            <a:extLst>
              <a:ext uri="{FF2B5EF4-FFF2-40B4-BE49-F238E27FC236}">
                <a16:creationId xmlns:a16="http://schemas.microsoft.com/office/drawing/2014/main" id="{2444C601-2D3A-454A-B596-389B62937441}"/>
              </a:ext>
            </a:extLst>
          </p:cNvPr>
          <p:cNvSpPr>
            <a:spLocks noGrp="1"/>
          </p:cNvSpPr>
          <p:nvPr>
            <p:ph type="ftr" sz="quarter" idx="11"/>
          </p:nvPr>
        </p:nvSpPr>
        <p:spPr/>
        <p:txBody>
          <a:bodyPr/>
          <a:lstStyle>
            <a:lvl1pPr>
              <a:defRPr/>
            </a:lvl1pPr>
          </a:lstStyle>
          <a:p>
            <a:pPr>
              <a:defRPr/>
            </a:pPr>
            <a:endParaRPr lang="sl-SI"/>
          </a:p>
        </p:txBody>
      </p:sp>
      <p:sp>
        <p:nvSpPr>
          <p:cNvPr id="11" name="Slide Number Placeholder 6">
            <a:extLst>
              <a:ext uri="{FF2B5EF4-FFF2-40B4-BE49-F238E27FC236}">
                <a16:creationId xmlns:a16="http://schemas.microsoft.com/office/drawing/2014/main" id="{9455D5C6-56A3-422F-9CCA-84BFB130A82E}"/>
              </a:ext>
            </a:extLst>
          </p:cNvPr>
          <p:cNvSpPr>
            <a:spLocks noGrp="1"/>
          </p:cNvSpPr>
          <p:nvPr>
            <p:ph type="sldNum" sz="quarter" idx="12"/>
          </p:nvPr>
        </p:nvSpPr>
        <p:spPr>
          <a:xfrm>
            <a:off x="8077200" y="6356350"/>
            <a:ext cx="609600" cy="365125"/>
          </a:xfrm>
        </p:spPr>
        <p:txBody>
          <a:bodyPr/>
          <a:lstStyle>
            <a:lvl1pPr>
              <a:defRPr/>
            </a:lvl1pPr>
          </a:lstStyle>
          <a:p>
            <a:fld id="{432AA5C1-E141-4671-9BB7-CC56692D59B8}" type="slidenum">
              <a:rPr lang="sl-SI" altLang="sl-SI"/>
              <a:pPr/>
              <a:t>‹#›</a:t>
            </a:fld>
            <a:endParaRPr lang="sl-SI" altLang="sl-SI"/>
          </a:p>
        </p:txBody>
      </p:sp>
    </p:spTree>
    <p:extLst>
      <p:ext uri="{BB962C8B-B14F-4D97-AF65-F5344CB8AC3E}">
        <p14:creationId xmlns:p14="http://schemas.microsoft.com/office/powerpoint/2010/main" val="88450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8558162-AD32-418D-AD6E-504B863AF5BA}"/>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a:extLst>
              <a:ext uri="{FF2B5EF4-FFF2-40B4-BE49-F238E27FC236}">
                <a16:creationId xmlns:a16="http://schemas.microsoft.com/office/drawing/2014/main" id="{DB4EB68E-686C-4D79-AA4C-78D01DBD0380}"/>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a:extLst>
              <a:ext uri="{FF2B5EF4-FFF2-40B4-BE49-F238E27FC236}">
                <a16:creationId xmlns:a16="http://schemas.microsoft.com/office/drawing/2014/main" id="{F022DB40-EF63-44DD-BB12-0A0C9B9BC16B}"/>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sl-SI" altLang="sl-SI"/>
              <a:t>Uredite slog naslova matrice</a:t>
            </a:r>
            <a:endParaRPr lang="en-US" altLang="sl-SI"/>
          </a:p>
        </p:txBody>
      </p:sp>
      <p:sp>
        <p:nvSpPr>
          <p:cNvPr id="1029" name="Text Placeholder 29">
            <a:extLst>
              <a:ext uri="{FF2B5EF4-FFF2-40B4-BE49-F238E27FC236}">
                <a16:creationId xmlns:a16="http://schemas.microsoft.com/office/drawing/2014/main" id="{50BB5663-9051-4D16-8ED1-8C4158D518C1}"/>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10" name="Date Placeholder 9">
            <a:extLst>
              <a:ext uri="{FF2B5EF4-FFF2-40B4-BE49-F238E27FC236}">
                <a16:creationId xmlns:a16="http://schemas.microsoft.com/office/drawing/2014/main" id="{76FC4AA3-FE3A-4091-AAE2-DBB26FB05EB8}"/>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7632CB52-4EEC-46E3-83EB-897B563FA137}" type="datetimeFigureOut">
              <a:rPr lang="sl-SI"/>
              <a:pPr>
                <a:defRPr/>
              </a:pPr>
              <a:t>30. 05. 2019</a:t>
            </a:fld>
            <a:endParaRPr lang="sl-SI"/>
          </a:p>
        </p:txBody>
      </p:sp>
      <p:sp>
        <p:nvSpPr>
          <p:cNvPr id="22" name="Footer Placeholder 21">
            <a:extLst>
              <a:ext uri="{FF2B5EF4-FFF2-40B4-BE49-F238E27FC236}">
                <a16:creationId xmlns:a16="http://schemas.microsoft.com/office/drawing/2014/main" id="{FEF67032-1927-41B8-A700-881C60B8B14C}"/>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sl-SI"/>
          </a:p>
        </p:txBody>
      </p:sp>
      <p:sp>
        <p:nvSpPr>
          <p:cNvPr id="18" name="Slide Number Placeholder 17">
            <a:extLst>
              <a:ext uri="{FF2B5EF4-FFF2-40B4-BE49-F238E27FC236}">
                <a16:creationId xmlns:a16="http://schemas.microsoft.com/office/drawing/2014/main" id="{9CBA0B66-04E8-41F1-9D2A-8832F3D80438}"/>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977E5E6F-FB0E-40D3-9C48-96D3BC22AEFB}" type="slidenum">
              <a:rPr lang="sl-SI" altLang="sl-SI"/>
              <a:pPr/>
              <a:t>‹#›</a:t>
            </a:fld>
            <a:endParaRPr lang="sl-SI" altLang="sl-SI"/>
          </a:p>
        </p:txBody>
      </p:sp>
      <p:grpSp>
        <p:nvGrpSpPr>
          <p:cNvPr id="1033" name="Group 1">
            <a:extLst>
              <a:ext uri="{FF2B5EF4-FFF2-40B4-BE49-F238E27FC236}">
                <a16:creationId xmlns:a16="http://schemas.microsoft.com/office/drawing/2014/main" id="{F3A99F0A-C2BB-4898-A7F6-7B8E40EED571}"/>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2CB4CF9A-634D-4616-B1FB-49E79700BFEF}"/>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a:extLst>
                <a:ext uri="{FF2B5EF4-FFF2-40B4-BE49-F238E27FC236}">
                  <a16:creationId xmlns:a16="http://schemas.microsoft.com/office/drawing/2014/main" id="{7B1C983A-B967-4CCD-AB24-AC05561E3AF2}"/>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83" r:id="rId1"/>
    <p:sldLayoutId id="2147483675" r:id="rId2"/>
    <p:sldLayoutId id="2147483684" r:id="rId3"/>
    <p:sldLayoutId id="2147483676" r:id="rId4"/>
    <p:sldLayoutId id="2147483677" r:id="rId5"/>
    <p:sldLayoutId id="2147483678" r:id="rId6"/>
    <p:sldLayoutId id="2147483679" r:id="rId7"/>
    <p:sldLayoutId id="2147483680" r:id="rId8"/>
    <p:sldLayoutId id="2147483685" r:id="rId9"/>
    <p:sldLayoutId id="2147483681" r:id="rId10"/>
    <p:sldLayoutId id="2147483682"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anose="020F0502020204030204" pitchFamily="34" charset="0"/>
        </a:defRPr>
      </a:lvl2pPr>
      <a:lvl3pPr algn="l" rtl="0" fontAlgn="base">
        <a:spcBef>
          <a:spcPct val="0"/>
        </a:spcBef>
        <a:spcAft>
          <a:spcPct val="0"/>
        </a:spcAft>
        <a:defRPr sz="5000">
          <a:solidFill>
            <a:schemeClr val="tx2"/>
          </a:solidFill>
          <a:latin typeface="Calibri" panose="020F0502020204030204" pitchFamily="34" charset="0"/>
        </a:defRPr>
      </a:lvl3pPr>
      <a:lvl4pPr algn="l" rtl="0" fontAlgn="base">
        <a:spcBef>
          <a:spcPct val="0"/>
        </a:spcBef>
        <a:spcAft>
          <a:spcPct val="0"/>
        </a:spcAft>
        <a:defRPr sz="5000">
          <a:solidFill>
            <a:schemeClr val="tx2"/>
          </a:solidFill>
          <a:latin typeface="Calibri" panose="020F0502020204030204" pitchFamily="34" charset="0"/>
        </a:defRPr>
      </a:lvl4pPr>
      <a:lvl5pPr algn="l" rtl="0" fontAlgn="base">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p:titleStyle>
    <p:bodyStyle>
      <a:lvl1pPr marL="273050" indent="-273050" algn="l" rtl="0" fontAlgn="base">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educa.fmf.uni-lj.si/izodel/sola/2003/ura/tomic/biologija/bnet.html" TargetMode="External"/><Relationship Id="rId2" Type="http://schemas.openxmlformats.org/officeDocument/2006/relationships/hyperlink" Target="http://www.slodiver.net/medicina/cutila.asp" TargetMode="External"/><Relationship Id="rId1" Type="http://schemas.openxmlformats.org/officeDocument/2006/relationships/slideLayout" Target="../slideLayouts/slideLayout2.xml"/><Relationship Id="rId4" Type="http://schemas.openxmlformats.org/officeDocument/2006/relationships/hyperlink" Target="http://www.emka.si/avtorji/4232-steve-parker/6204"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72ECA5D-2859-40AB-B24F-86CE51BBFF9A}"/>
              </a:ext>
            </a:extLst>
          </p:cNvPr>
          <p:cNvSpPr>
            <a:spLocks noGrp="1"/>
          </p:cNvSpPr>
          <p:nvPr>
            <p:ph type="ctrTitle"/>
          </p:nvPr>
        </p:nvSpPr>
        <p:spPr/>
        <p:txBody>
          <a:bodyPr/>
          <a:lstStyle/>
          <a:p>
            <a:pPr algn="ctr" fontAlgn="auto">
              <a:spcAft>
                <a:spcPts val="0"/>
              </a:spcAft>
              <a:defRPr/>
            </a:pPr>
            <a:r>
              <a:rPr lang="sl-SI" sz="8800" dirty="0"/>
              <a:t>ČUTILA</a:t>
            </a:r>
          </a:p>
        </p:txBody>
      </p:sp>
      <p:sp>
        <p:nvSpPr>
          <p:cNvPr id="5123" name="Podnaslov 2">
            <a:extLst>
              <a:ext uri="{FF2B5EF4-FFF2-40B4-BE49-F238E27FC236}">
                <a16:creationId xmlns:a16="http://schemas.microsoft.com/office/drawing/2014/main" id="{CA6CDB71-596F-4EDA-A8C2-7A603B0A08E6}"/>
              </a:ext>
            </a:extLst>
          </p:cNvPr>
          <p:cNvSpPr>
            <a:spLocks noGrp="1"/>
          </p:cNvSpPr>
          <p:nvPr>
            <p:ph type="subTitle" idx="1"/>
          </p:nvPr>
        </p:nvSpPr>
        <p:spPr>
          <a:xfrm>
            <a:off x="1116013" y="5229225"/>
            <a:ext cx="7781925" cy="847725"/>
          </a:xfrm>
        </p:spPr>
        <p:txBody>
          <a:bodyPr/>
          <a:lstStyle/>
          <a:p>
            <a:pPr marR="0"/>
            <a:endParaRPr lang="sl-SI" altLang="sl-SI"/>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slov 1">
            <a:extLst>
              <a:ext uri="{FF2B5EF4-FFF2-40B4-BE49-F238E27FC236}">
                <a16:creationId xmlns:a16="http://schemas.microsoft.com/office/drawing/2014/main" id="{26F30824-B2F9-48BA-B8C6-A9E7E82D282F}"/>
              </a:ext>
            </a:extLst>
          </p:cNvPr>
          <p:cNvSpPr>
            <a:spLocks noGrp="1"/>
          </p:cNvSpPr>
          <p:nvPr>
            <p:ph type="title"/>
          </p:nvPr>
        </p:nvSpPr>
        <p:spPr>
          <a:xfrm>
            <a:off x="457200" y="704850"/>
            <a:ext cx="8229600" cy="1143000"/>
          </a:xfrm>
        </p:spPr>
        <p:txBody>
          <a:bodyPr/>
          <a:lstStyle/>
          <a:p>
            <a:r>
              <a:rPr lang="sl-SI" altLang="sl-SI"/>
              <a:t>ZA BOLEČINO</a:t>
            </a:r>
          </a:p>
        </p:txBody>
      </p:sp>
      <p:sp>
        <p:nvSpPr>
          <p:cNvPr id="14339" name="Ograda vsebine 2">
            <a:extLst>
              <a:ext uri="{FF2B5EF4-FFF2-40B4-BE49-F238E27FC236}">
                <a16:creationId xmlns:a16="http://schemas.microsoft.com/office/drawing/2014/main" id="{0F8C79BB-7327-4EEB-8298-1083AFD6144A}"/>
              </a:ext>
            </a:extLst>
          </p:cNvPr>
          <p:cNvSpPr>
            <a:spLocks noGrp="1"/>
          </p:cNvSpPr>
          <p:nvPr>
            <p:ph sz="half" idx="1"/>
          </p:nvPr>
        </p:nvSpPr>
        <p:spPr>
          <a:xfrm>
            <a:off x="457200" y="1920875"/>
            <a:ext cx="4038600" cy="4433888"/>
          </a:xfrm>
        </p:spPr>
        <p:txBody>
          <a:bodyPr/>
          <a:lstStyle/>
          <a:p>
            <a:r>
              <a:rPr lang="sl-SI" altLang="sl-SI">
                <a:latin typeface="Calibri" panose="020F0502020204030204" pitchFamily="34" charset="0"/>
                <a:ea typeface="Calibri" panose="020F0502020204030204" pitchFamily="34" charset="0"/>
                <a:cs typeface="Times New Roman" panose="02020603050405020304" pitchFamily="18" charset="0"/>
              </a:rPr>
              <a:t>Občutek bolečine povzročijo mehanični, toplotni, kemični in električni dražljaji, če so dovolj močni</a:t>
            </a:r>
          </a:p>
          <a:p>
            <a:r>
              <a:rPr lang="sl-SI" altLang="sl-SI" sz="2800">
                <a:latin typeface="Calibri" panose="020F0502020204030204" pitchFamily="34" charset="0"/>
                <a:ea typeface="Calibri" panose="020F0502020204030204" pitchFamily="34" charset="0"/>
                <a:cs typeface="Times New Roman" panose="02020603050405020304" pitchFamily="18" charset="0"/>
              </a:rPr>
              <a:t>povzročijo tudi razne spremembe v notranjosti telesa</a:t>
            </a:r>
          </a:p>
        </p:txBody>
      </p:sp>
      <p:sp>
        <p:nvSpPr>
          <p:cNvPr id="14340" name="Ograda vsebine 3">
            <a:extLst>
              <a:ext uri="{FF2B5EF4-FFF2-40B4-BE49-F238E27FC236}">
                <a16:creationId xmlns:a16="http://schemas.microsoft.com/office/drawing/2014/main" id="{F53E1BF1-22B2-4E73-8B39-E85ADB8FC003}"/>
              </a:ext>
            </a:extLst>
          </p:cNvPr>
          <p:cNvSpPr>
            <a:spLocks noGrp="1"/>
          </p:cNvSpPr>
          <p:nvPr>
            <p:ph sz="half" idx="2"/>
          </p:nvPr>
        </p:nvSpPr>
        <p:spPr>
          <a:xfrm>
            <a:off x="4648200" y="1920875"/>
            <a:ext cx="4038600" cy="4433888"/>
          </a:xfrm>
        </p:spPr>
        <p:txBody>
          <a:bodyPr/>
          <a:lstStyle/>
          <a:p>
            <a:endParaRPr lang="sl-SI" altLang="sl-SI"/>
          </a:p>
        </p:txBody>
      </p:sp>
      <p:pic>
        <p:nvPicPr>
          <p:cNvPr id="14341" name="Picture 3" descr="C:\Users\Barbara\Desktop\sensory organs.jpg">
            <a:extLst>
              <a:ext uri="{FF2B5EF4-FFF2-40B4-BE49-F238E27FC236}">
                <a16:creationId xmlns:a16="http://schemas.microsoft.com/office/drawing/2014/main" id="{A5CBE14C-F5F1-400C-92AE-F803F77710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1916113"/>
            <a:ext cx="4629150"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slov 1">
            <a:extLst>
              <a:ext uri="{FF2B5EF4-FFF2-40B4-BE49-F238E27FC236}">
                <a16:creationId xmlns:a16="http://schemas.microsoft.com/office/drawing/2014/main" id="{EE4B2645-DB83-472B-953B-560C96D80B78}"/>
              </a:ext>
            </a:extLst>
          </p:cNvPr>
          <p:cNvSpPr>
            <a:spLocks noGrp="1"/>
          </p:cNvSpPr>
          <p:nvPr>
            <p:ph type="title"/>
          </p:nvPr>
        </p:nvSpPr>
        <p:spPr>
          <a:xfrm>
            <a:off x="457200" y="704850"/>
            <a:ext cx="8229600" cy="1143000"/>
          </a:xfrm>
        </p:spPr>
        <p:txBody>
          <a:bodyPr/>
          <a:lstStyle/>
          <a:p>
            <a:endParaRPr lang="sl-SI" altLang="sl-SI"/>
          </a:p>
        </p:txBody>
      </p:sp>
      <p:sp>
        <p:nvSpPr>
          <p:cNvPr id="15363" name="Ograda vsebine 2">
            <a:extLst>
              <a:ext uri="{FF2B5EF4-FFF2-40B4-BE49-F238E27FC236}">
                <a16:creationId xmlns:a16="http://schemas.microsoft.com/office/drawing/2014/main" id="{709FE3F3-2BF0-4E7B-A083-4AB1BC860D9F}"/>
              </a:ext>
            </a:extLst>
          </p:cNvPr>
          <p:cNvSpPr>
            <a:spLocks noGrp="1"/>
          </p:cNvSpPr>
          <p:nvPr>
            <p:ph sz="half" idx="1"/>
          </p:nvPr>
        </p:nvSpPr>
        <p:spPr>
          <a:xfrm>
            <a:off x="457200" y="836613"/>
            <a:ext cx="4038600" cy="5518150"/>
          </a:xfrm>
        </p:spPr>
        <p:txBody>
          <a:bodyPr/>
          <a:lstStyle/>
          <a:p>
            <a:r>
              <a:rPr lang="sl-SI" altLang="sl-SI">
                <a:solidFill>
                  <a:srgbClr val="000000"/>
                </a:solidFill>
                <a:latin typeface="Calibri" panose="020F0502020204030204" pitchFamily="34" charset="0"/>
                <a:ea typeface="Calibri" panose="020F0502020204030204" pitchFamily="34" charset="0"/>
                <a:cs typeface="Times New Roman" panose="02020603050405020304" pitchFamily="18" charset="0"/>
              </a:rPr>
              <a:t>Tako občutimo bolečino v zobeh, v mišicah, sklepih, pokostnici, očesu, ušesu itd.</a:t>
            </a:r>
            <a:endParaRPr lang="sl-SI" altLang="sl-SI" sz="28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l-SI" altLang="sl-SI">
                <a:latin typeface="Calibri" panose="020F0502020204030204" pitchFamily="34" charset="0"/>
                <a:ea typeface="Calibri" panose="020F0502020204030204" pitchFamily="34" charset="0"/>
                <a:cs typeface="Times New Roman" panose="02020603050405020304" pitchFamily="18" charset="0"/>
              </a:rPr>
              <a:t>bolečina je važna obramba, saj nas opozori, da je v organizmu nekaj napak, in nas prisili, da poiščemo zdravniško pomoč. </a:t>
            </a:r>
          </a:p>
          <a:p>
            <a:endParaRPr lang="sl-SI" altLang="sl-SI"/>
          </a:p>
        </p:txBody>
      </p:sp>
      <p:pic>
        <p:nvPicPr>
          <p:cNvPr id="15364" name="Picture 2">
            <a:extLst>
              <a:ext uri="{FF2B5EF4-FFF2-40B4-BE49-F238E27FC236}">
                <a16:creationId xmlns:a16="http://schemas.microsoft.com/office/drawing/2014/main" id="{FC6C05AA-7E87-46F0-8DA0-449BCDAA7DD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16463" y="1052513"/>
            <a:ext cx="3311525" cy="51165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slov 1">
            <a:extLst>
              <a:ext uri="{FF2B5EF4-FFF2-40B4-BE49-F238E27FC236}">
                <a16:creationId xmlns:a16="http://schemas.microsoft.com/office/drawing/2014/main" id="{2CA7217C-41EB-4A3B-93AA-378528D5FB3C}"/>
              </a:ext>
            </a:extLst>
          </p:cNvPr>
          <p:cNvSpPr>
            <a:spLocks noGrp="1"/>
          </p:cNvSpPr>
          <p:nvPr>
            <p:ph type="title"/>
          </p:nvPr>
        </p:nvSpPr>
        <p:spPr/>
        <p:txBody>
          <a:bodyPr/>
          <a:lstStyle/>
          <a:p>
            <a:r>
              <a:rPr lang="sl-SI" altLang="sl-SI"/>
              <a:t>ČUTILO ZA OKUS</a:t>
            </a:r>
          </a:p>
        </p:txBody>
      </p:sp>
      <p:sp>
        <p:nvSpPr>
          <p:cNvPr id="3" name="Ograda vsebine 2">
            <a:extLst>
              <a:ext uri="{FF2B5EF4-FFF2-40B4-BE49-F238E27FC236}">
                <a16:creationId xmlns:a16="http://schemas.microsoft.com/office/drawing/2014/main" id="{66D1E9BA-554A-4930-BC4A-446FE25F7B5D}"/>
              </a:ext>
            </a:extLst>
          </p:cNvPr>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sl-SI" dirty="0">
                <a:latin typeface="+mj-lt"/>
              </a:rPr>
              <a:t>Z njim</a:t>
            </a:r>
            <a:r>
              <a:rPr lang="sl-SI" dirty="0"/>
              <a:t> </a:t>
            </a:r>
            <a:r>
              <a:rPr lang="sl-SI" sz="2800" dirty="0">
                <a:latin typeface="Calibri"/>
                <a:ea typeface="Calibri"/>
                <a:cs typeface="Times New Roman"/>
              </a:rPr>
              <a:t>spoznavamo kemične </a:t>
            </a:r>
          </a:p>
          <a:p>
            <a:pPr marL="0" indent="0" fontAlgn="auto">
              <a:spcAft>
                <a:spcPts val="0"/>
              </a:spcAft>
              <a:buClr>
                <a:schemeClr val="accent3"/>
              </a:buClr>
              <a:buFont typeface="Wingdings 2"/>
              <a:buNone/>
              <a:defRPr/>
            </a:pPr>
            <a:r>
              <a:rPr lang="sl-SI" sz="2800" dirty="0">
                <a:latin typeface="Calibri"/>
                <a:ea typeface="Calibri"/>
                <a:cs typeface="Times New Roman"/>
              </a:rPr>
              <a:t>lastnosti snovi, zlasti hrane</a:t>
            </a:r>
          </a:p>
          <a:p>
            <a:pPr marL="274320" indent="-274320" fontAlgn="auto">
              <a:spcAft>
                <a:spcPts val="0"/>
              </a:spcAft>
              <a:buClr>
                <a:schemeClr val="accent3"/>
              </a:buClr>
              <a:buFont typeface="Wingdings 2"/>
              <a:buChar char=""/>
              <a:defRPr/>
            </a:pPr>
            <a:r>
              <a:rPr lang="sl-SI" sz="2800" dirty="0">
                <a:latin typeface="Calibri"/>
                <a:ea typeface="Calibri"/>
                <a:cs typeface="Times New Roman"/>
              </a:rPr>
              <a:t>Sprejemniki tega čutila so predvsem na konici, korenu in robovih jezika</a:t>
            </a:r>
          </a:p>
          <a:p>
            <a:pPr marL="274320" indent="-274320" fontAlgn="auto">
              <a:spcAft>
                <a:spcPts val="0"/>
              </a:spcAft>
              <a:buClr>
                <a:schemeClr val="accent3"/>
              </a:buClr>
              <a:buFont typeface="Wingdings 2"/>
              <a:buChar char=""/>
              <a:defRPr/>
            </a:pPr>
            <a:r>
              <a:rPr lang="sl-SI" sz="2800" dirty="0">
                <a:latin typeface="Calibri"/>
                <a:ea typeface="Calibri"/>
                <a:cs typeface="Times New Roman"/>
              </a:rPr>
              <a:t>Zgrajeni so zelo preprosto</a:t>
            </a:r>
          </a:p>
          <a:p>
            <a:pPr marL="274320" indent="-274320" fontAlgn="auto">
              <a:spcAft>
                <a:spcPts val="0"/>
              </a:spcAft>
              <a:buClr>
                <a:schemeClr val="accent3"/>
              </a:buClr>
              <a:buFont typeface="Wingdings 2"/>
              <a:buChar char=""/>
              <a:defRPr/>
            </a:pPr>
            <a:r>
              <a:rPr lang="sl-SI" sz="2800" dirty="0">
                <a:latin typeface="Calibri"/>
                <a:ea typeface="Calibri"/>
                <a:cs typeface="Times New Roman"/>
              </a:rPr>
              <a:t>Čutnice so v posebnih mešičkih, ki jih imenujemo okušalni popki</a:t>
            </a:r>
          </a:p>
          <a:p>
            <a:pPr marL="274320" indent="-274320" fontAlgn="auto">
              <a:spcAft>
                <a:spcPts val="0"/>
              </a:spcAft>
              <a:buClr>
                <a:schemeClr val="accent3"/>
              </a:buClr>
              <a:buFont typeface="Wingdings 2"/>
              <a:buChar char=""/>
              <a:defRPr/>
            </a:pPr>
            <a:r>
              <a:rPr lang="sl-SI" sz="2800" dirty="0">
                <a:latin typeface="Calibri"/>
                <a:ea typeface="Calibri"/>
                <a:cs typeface="Times New Roman"/>
              </a:rPr>
              <a:t>Snovi, ki se v slini tope, zdražijo okušalne čutnice</a:t>
            </a:r>
          </a:p>
          <a:p>
            <a:pPr marL="0" indent="0" fontAlgn="auto">
              <a:spcAft>
                <a:spcPts val="0"/>
              </a:spcAft>
              <a:buClr>
                <a:schemeClr val="accent3"/>
              </a:buClr>
              <a:buFont typeface="Wingdings 2"/>
              <a:buNone/>
              <a:defRPr/>
            </a:pPr>
            <a:endParaRPr lang="sl-SI" dirty="0"/>
          </a:p>
        </p:txBody>
      </p:sp>
      <p:pic>
        <p:nvPicPr>
          <p:cNvPr id="9218" name="Picture 2">
            <a:extLst>
              <a:ext uri="{FF2B5EF4-FFF2-40B4-BE49-F238E27FC236}">
                <a16:creationId xmlns:a16="http://schemas.microsoft.com/office/drawing/2014/main" id="{23053B38-D47F-4EBB-8A6D-B4FAB644D0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980728"/>
            <a:ext cx="2619375" cy="17430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6D33539D-9B22-4279-A4C6-1CA52947F5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412" r="28711"/>
          <a:stretch>
            <a:fillRect/>
          </a:stretch>
        </p:blipFill>
        <p:spPr bwMode="auto">
          <a:xfrm>
            <a:off x="3522663" y="692150"/>
            <a:ext cx="4845050" cy="477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Ograda vsebine 2">
            <a:extLst>
              <a:ext uri="{FF2B5EF4-FFF2-40B4-BE49-F238E27FC236}">
                <a16:creationId xmlns:a16="http://schemas.microsoft.com/office/drawing/2014/main" id="{0E222E51-C55E-45DC-BC68-5BB8998F74A2}"/>
              </a:ext>
            </a:extLst>
          </p:cNvPr>
          <p:cNvSpPr>
            <a:spLocks noGrp="1"/>
          </p:cNvSpPr>
          <p:nvPr>
            <p:ph sz="half" idx="1"/>
          </p:nvPr>
        </p:nvSpPr>
        <p:spPr>
          <a:xfrm>
            <a:off x="457200" y="908050"/>
            <a:ext cx="4038600" cy="5446713"/>
          </a:xfrm>
        </p:spPr>
        <p:txBody>
          <a:bodyPr/>
          <a:lstStyle/>
          <a:p>
            <a:r>
              <a:rPr lang="sl-SI" altLang="sl-SI" sz="2800">
                <a:latin typeface="Calibri" panose="020F0502020204030204" pitchFamily="34" charset="0"/>
                <a:ea typeface="Calibri" panose="020F0502020204030204" pitchFamily="34" charset="0"/>
                <a:cs typeface="Times New Roman" panose="02020603050405020304" pitchFamily="18" charset="0"/>
              </a:rPr>
              <a:t>Razločujemo le štiri glavne okuse:</a:t>
            </a:r>
            <a:endParaRPr lang="sl-SI" altLang="sl-SI" sz="2800">
              <a:latin typeface="Calibri" panose="020F0502020204030204" pitchFamily="34" charset="0"/>
              <a:cs typeface="Times New Roman" panose="02020603050405020304" pitchFamily="18" charset="0"/>
            </a:endParaRPr>
          </a:p>
          <a:p>
            <a:pPr lvl="1">
              <a:buFont typeface="Wingdings" panose="05000000000000000000" pitchFamily="2" charset="2"/>
              <a:buChar char="Ø"/>
            </a:pPr>
            <a:r>
              <a:rPr lang="sl-SI" altLang="sl-SI" sz="2800">
                <a:latin typeface="Calibri" panose="020F0502020204030204" pitchFamily="34" charset="0"/>
                <a:cs typeface="Times New Roman" panose="02020603050405020304" pitchFamily="18" charset="0"/>
              </a:rPr>
              <a:t>Sladko</a:t>
            </a:r>
          </a:p>
          <a:p>
            <a:pPr lvl="1">
              <a:buFont typeface="Wingdings" panose="05000000000000000000" pitchFamily="2" charset="2"/>
              <a:buChar char="Ø"/>
            </a:pPr>
            <a:r>
              <a:rPr lang="sl-SI" altLang="sl-SI" sz="2800">
                <a:latin typeface="Calibri" panose="020F0502020204030204" pitchFamily="34" charset="0"/>
                <a:cs typeface="Times New Roman" panose="02020603050405020304" pitchFamily="18" charset="0"/>
              </a:rPr>
              <a:t>Slano</a:t>
            </a:r>
          </a:p>
          <a:p>
            <a:pPr lvl="1">
              <a:buFont typeface="Wingdings" panose="05000000000000000000" pitchFamily="2" charset="2"/>
              <a:buChar char="Ø"/>
            </a:pPr>
            <a:r>
              <a:rPr lang="sl-SI" altLang="sl-SI" sz="2800">
                <a:latin typeface="Calibri" panose="020F0502020204030204" pitchFamily="34" charset="0"/>
                <a:cs typeface="Times New Roman" panose="02020603050405020304" pitchFamily="18" charset="0"/>
              </a:rPr>
              <a:t>Kislo</a:t>
            </a:r>
          </a:p>
          <a:p>
            <a:pPr lvl="1">
              <a:buFont typeface="Wingdings" panose="05000000000000000000" pitchFamily="2" charset="2"/>
              <a:buChar char="Ø"/>
            </a:pPr>
            <a:r>
              <a:rPr lang="sl-SI" altLang="sl-SI" sz="2800">
                <a:latin typeface="Calibri" panose="020F0502020204030204" pitchFamily="34" charset="0"/>
                <a:cs typeface="Times New Roman" panose="02020603050405020304" pitchFamily="18" charset="0"/>
              </a:rPr>
              <a:t>Grenko</a:t>
            </a:r>
            <a:endParaRPr lang="sl-SI" altLang="sl-SI" sz="2800"/>
          </a:p>
          <a:p>
            <a:pPr>
              <a:lnSpc>
                <a:spcPct val="115000"/>
              </a:lnSpc>
              <a:spcAft>
                <a:spcPts val="1000"/>
              </a:spcAft>
            </a:pPr>
            <a:r>
              <a:rPr lang="sl-SI" altLang="sl-SI" sz="2800">
                <a:latin typeface="Calibri" panose="020F0502020204030204" pitchFamily="34" charset="0"/>
                <a:cs typeface="Calibri" panose="020F0502020204030204" pitchFamily="34" charset="0"/>
              </a:rPr>
              <a:t>Pri okušanju hrane sodeluje v veliki meri še čutilo za voh.</a:t>
            </a:r>
          </a:p>
          <a:p>
            <a:endParaRPr lang="sl-SI" altLang="sl-SI" sz="3000">
              <a:latin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slov 1">
            <a:extLst>
              <a:ext uri="{FF2B5EF4-FFF2-40B4-BE49-F238E27FC236}">
                <a16:creationId xmlns:a16="http://schemas.microsoft.com/office/drawing/2014/main" id="{DB79847D-DCAD-4FFB-86AB-9F308C9AF7F2}"/>
              </a:ext>
            </a:extLst>
          </p:cNvPr>
          <p:cNvSpPr>
            <a:spLocks noGrp="1"/>
          </p:cNvSpPr>
          <p:nvPr>
            <p:ph type="title"/>
          </p:nvPr>
        </p:nvSpPr>
        <p:spPr/>
        <p:txBody>
          <a:bodyPr/>
          <a:lstStyle/>
          <a:p>
            <a:r>
              <a:rPr lang="sl-SI" altLang="sl-SI"/>
              <a:t>ČUTILO ZA VOH</a:t>
            </a:r>
          </a:p>
        </p:txBody>
      </p:sp>
      <p:sp>
        <p:nvSpPr>
          <p:cNvPr id="3" name="Ograda vsebine 2">
            <a:extLst>
              <a:ext uri="{FF2B5EF4-FFF2-40B4-BE49-F238E27FC236}">
                <a16:creationId xmlns:a16="http://schemas.microsoft.com/office/drawing/2014/main" id="{8EE8B28F-6F51-4810-8C78-9D8BEE7B41E3}"/>
              </a:ext>
            </a:extLst>
          </p:cNvPr>
          <p:cNvSpPr>
            <a:spLocks noGrp="1"/>
          </p:cNvSpPr>
          <p:nvPr>
            <p:ph idx="1"/>
          </p:nvPr>
        </p:nvSpPr>
        <p:spPr>
          <a:xfrm>
            <a:off x="468313" y="2276475"/>
            <a:ext cx="8229600" cy="4389438"/>
          </a:xfrm>
        </p:spPr>
        <p:txBody>
          <a:bodyPr>
            <a:normAutofit/>
          </a:bodyPr>
          <a:lstStyle/>
          <a:p>
            <a:pPr marL="274320" indent="-274320" fontAlgn="auto">
              <a:spcAft>
                <a:spcPts val="0"/>
              </a:spcAft>
              <a:buClr>
                <a:schemeClr val="accent3"/>
              </a:buClr>
              <a:buFont typeface="Wingdings 2"/>
              <a:buChar char=""/>
              <a:defRPr/>
            </a:pPr>
            <a:r>
              <a:rPr lang="sl-SI" sz="2800" dirty="0">
                <a:latin typeface="Calibri"/>
                <a:ea typeface="Calibri"/>
                <a:cs typeface="Times New Roman"/>
              </a:rPr>
              <a:t>Ovohavamo le hlapljive snovi, </a:t>
            </a:r>
          </a:p>
          <a:p>
            <a:pPr marL="0" indent="0" fontAlgn="auto">
              <a:spcAft>
                <a:spcPts val="0"/>
              </a:spcAft>
              <a:buClr>
                <a:schemeClr val="accent3"/>
              </a:buClr>
              <a:buFont typeface="Wingdings 2"/>
              <a:buNone/>
              <a:defRPr/>
            </a:pPr>
            <a:r>
              <a:rPr lang="sl-SI" sz="2800" dirty="0">
                <a:latin typeface="Calibri"/>
                <a:ea typeface="Calibri"/>
                <a:cs typeface="Times New Roman"/>
              </a:rPr>
              <a:t>   če pridejo hlapi do vohalne </a:t>
            </a:r>
          </a:p>
          <a:p>
            <a:pPr marL="0" indent="0" fontAlgn="auto">
              <a:spcAft>
                <a:spcPts val="0"/>
              </a:spcAft>
              <a:buClr>
                <a:schemeClr val="accent3"/>
              </a:buClr>
              <a:buFont typeface="Wingdings 2"/>
              <a:buNone/>
              <a:defRPr/>
            </a:pPr>
            <a:r>
              <a:rPr lang="sl-SI" sz="2800" dirty="0">
                <a:latin typeface="Calibri"/>
                <a:ea typeface="Calibri"/>
                <a:cs typeface="Times New Roman"/>
              </a:rPr>
              <a:t>   sluznice, v kateri so vohalne čutnice</a:t>
            </a:r>
          </a:p>
          <a:p>
            <a:pPr marL="274320" indent="-274320" fontAlgn="auto">
              <a:spcAft>
                <a:spcPts val="0"/>
              </a:spcAft>
              <a:buClr>
                <a:schemeClr val="accent3"/>
              </a:buClr>
              <a:buFont typeface="Wingdings 2"/>
              <a:buChar char=""/>
              <a:defRPr/>
            </a:pPr>
            <a:r>
              <a:rPr lang="sl-SI" sz="2800" dirty="0">
                <a:latin typeface="Calibri"/>
                <a:ea typeface="Calibri"/>
                <a:cs typeface="Times New Roman"/>
              </a:rPr>
              <a:t>Vohalna sluznica je v zgornjem delu nosne votline</a:t>
            </a:r>
          </a:p>
          <a:p>
            <a:pPr marL="274320" indent="-274320" fontAlgn="auto">
              <a:spcAft>
                <a:spcPts val="0"/>
              </a:spcAft>
              <a:buClr>
                <a:schemeClr val="accent3"/>
              </a:buClr>
              <a:buFont typeface="Wingdings 2"/>
              <a:buChar char=""/>
              <a:defRPr/>
            </a:pPr>
            <a:r>
              <a:rPr lang="sl-SI" sz="2800" dirty="0">
                <a:latin typeface="Calibri"/>
                <a:ea typeface="Calibri"/>
                <a:cs typeface="Times New Roman"/>
              </a:rPr>
              <a:t>Vohalne čutnice so občutljive že za zelo majhne množine vonjav, ki pridejo z vdihanim zrakom do njih</a:t>
            </a:r>
            <a:endParaRPr lang="sl-SI" dirty="0"/>
          </a:p>
        </p:txBody>
      </p:sp>
      <p:pic>
        <p:nvPicPr>
          <p:cNvPr id="11266" name="Picture 2" descr="C:\Users\Barbara\Desktop\article-page-main_ehow_images_a07_k4_0a_projects-science-touch-feel-smell-800x800.jpg">
            <a:extLst>
              <a:ext uri="{FF2B5EF4-FFF2-40B4-BE49-F238E27FC236}">
                <a16:creationId xmlns:a16="http://schemas.microsoft.com/office/drawing/2014/main" id="{8329FE4E-6F96-4E7E-AAB2-F07EFC92CD4E}"/>
              </a:ext>
            </a:extLst>
          </p:cNvPr>
          <p:cNvPicPr>
            <a:picLocks noChangeAspect="1" noChangeArrowheads="1"/>
          </p:cNvPicPr>
          <p:nvPr/>
        </p:nvPicPr>
        <p:blipFill>
          <a:blip r:embed="rId2"/>
          <a:srcRect/>
          <a:stretch>
            <a:fillRect/>
          </a:stretch>
        </p:blipFill>
        <p:spPr bwMode="auto">
          <a:xfrm>
            <a:off x="5508625" y="836613"/>
            <a:ext cx="2430463" cy="237648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a:extLst>
              <a:ext uri="{FF2B5EF4-FFF2-40B4-BE49-F238E27FC236}">
                <a16:creationId xmlns:a16="http://schemas.microsoft.com/office/drawing/2014/main" id="{1C8BA2D7-190E-4AF6-A19E-192AA4ABFC2F}"/>
              </a:ext>
            </a:extLst>
          </p:cNvPr>
          <p:cNvSpPr>
            <a:spLocks noGrp="1"/>
          </p:cNvSpPr>
          <p:nvPr>
            <p:ph idx="1"/>
          </p:nvPr>
        </p:nvSpPr>
        <p:spPr>
          <a:xfrm>
            <a:off x="4140200" y="981075"/>
            <a:ext cx="4691063" cy="5327650"/>
          </a:xfrm>
        </p:spPr>
        <p:txBody>
          <a:bodyPr>
            <a:normAutofit lnSpcReduction="10000"/>
          </a:bodyPr>
          <a:lstStyle/>
          <a:p>
            <a:pPr marL="274320" indent="-274320" fontAlgn="auto">
              <a:spcAft>
                <a:spcPts val="0"/>
              </a:spcAft>
              <a:buClr>
                <a:schemeClr val="accent3"/>
              </a:buClr>
              <a:buFont typeface="Wingdings 2"/>
              <a:buChar char=""/>
              <a:defRPr/>
            </a:pPr>
            <a:r>
              <a:rPr lang="sl-SI" sz="2800" dirty="0">
                <a:latin typeface="Calibri"/>
                <a:ea typeface="Calibri"/>
                <a:cs typeface="Times New Roman"/>
              </a:rPr>
              <a:t>Človek ima sorazmerno dobro razvit voh</a:t>
            </a:r>
          </a:p>
          <a:p>
            <a:pPr marL="274320" indent="-274320" fontAlgn="auto">
              <a:spcAft>
                <a:spcPts val="0"/>
              </a:spcAft>
              <a:buClr>
                <a:schemeClr val="accent3"/>
              </a:buClr>
              <a:buFont typeface="Wingdings 2"/>
              <a:buChar char=""/>
              <a:defRPr/>
            </a:pPr>
            <a:r>
              <a:rPr lang="sl-SI" sz="2800" dirty="0">
                <a:latin typeface="Calibri"/>
                <a:ea typeface="Calibri"/>
                <a:cs typeface="Times New Roman"/>
              </a:rPr>
              <a:t>Čutilo za voh je pomembno, ker moremo z njim spoznati, če niso morebiti kakšne neprijetne ali škodljive snovi v zraku, ki ga vdihavamo</a:t>
            </a:r>
          </a:p>
          <a:p>
            <a:pPr marL="274320" indent="-274320" fontAlgn="auto">
              <a:spcAft>
                <a:spcPts val="0"/>
              </a:spcAft>
              <a:buClr>
                <a:schemeClr val="accent3"/>
              </a:buClr>
              <a:buFont typeface="Wingdings 2"/>
              <a:buChar char=""/>
              <a:defRPr/>
            </a:pPr>
            <a:r>
              <a:rPr lang="sl-SI" sz="2800" dirty="0">
                <a:latin typeface="Calibri"/>
                <a:ea typeface="Calibri"/>
                <a:cs typeface="Times New Roman"/>
              </a:rPr>
              <a:t>Tudi pri prebavljanju hrane je ta čut pomemben, saj nam vonj hrane zbuja tek in povzroča močnejše izločanje prebavnih sokov</a:t>
            </a:r>
          </a:p>
        </p:txBody>
      </p:sp>
      <p:pic>
        <p:nvPicPr>
          <p:cNvPr id="19459" name="Picture 2">
            <a:extLst>
              <a:ext uri="{FF2B5EF4-FFF2-40B4-BE49-F238E27FC236}">
                <a16:creationId xmlns:a16="http://schemas.microsoft.com/office/drawing/2014/main" id="{40062F2D-381C-4C34-945C-CC80C7D97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341438"/>
            <a:ext cx="3810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a:extLst>
              <a:ext uri="{FF2B5EF4-FFF2-40B4-BE49-F238E27FC236}">
                <a16:creationId xmlns:a16="http://schemas.microsoft.com/office/drawing/2014/main" id="{0FDFC207-2D9C-4401-BA3F-C93A5746F744}"/>
              </a:ext>
            </a:extLst>
          </p:cNvPr>
          <p:cNvSpPr>
            <a:spLocks noGrp="1"/>
          </p:cNvSpPr>
          <p:nvPr>
            <p:ph sz="half" idx="1"/>
          </p:nvPr>
        </p:nvSpPr>
        <p:spPr>
          <a:xfrm>
            <a:off x="457200" y="908050"/>
            <a:ext cx="4038600" cy="5446713"/>
          </a:xfrm>
        </p:spPr>
        <p:txBody>
          <a:bodyPr>
            <a:normAutofit fontScale="85000" lnSpcReduction="20000"/>
          </a:bodyPr>
          <a:lstStyle/>
          <a:p>
            <a:pPr marL="274320" indent="-274320" fontAlgn="auto">
              <a:spcAft>
                <a:spcPts val="0"/>
              </a:spcAft>
              <a:buClr>
                <a:schemeClr val="accent3"/>
              </a:buClr>
              <a:buFont typeface="Wingdings 2"/>
              <a:buChar char=""/>
              <a:defRPr/>
            </a:pPr>
            <a:r>
              <a:rPr lang="sl-SI" sz="3100" dirty="0">
                <a:latin typeface="Calibri"/>
                <a:ea typeface="Calibri"/>
                <a:cs typeface="Times New Roman"/>
              </a:rPr>
              <a:t>Če je vohalna sluznica prevlažna ali presuha, je manj občutljiva, zato ob nahodu slabo vohamo. Tedaj se nam tudi zdi, da ima jed manj okusa</a:t>
            </a:r>
          </a:p>
          <a:p>
            <a:pPr marL="0" indent="0" fontAlgn="auto">
              <a:spcAft>
                <a:spcPts val="0"/>
              </a:spcAft>
              <a:buClr>
                <a:schemeClr val="accent3"/>
              </a:buClr>
              <a:buFont typeface="Wingdings 2"/>
              <a:buNone/>
              <a:defRPr/>
            </a:pPr>
            <a:endParaRPr lang="sl-SI" sz="2800" dirty="0">
              <a:latin typeface="Calibri"/>
              <a:ea typeface="Calibri"/>
              <a:cs typeface="Times New Roman"/>
            </a:endParaRPr>
          </a:p>
          <a:p>
            <a:pPr marL="274320" indent="-274320" fontAlgn="auto">
              <a:spcAft>
                <a:spcPts val="0"/>
              </a:spcAft>
              <a:buClr>
                <a:schemeClr val="accent3"/>
              </a:buClr>
              <a:buFont typeface="Wingdings 2"/>
              <a:buChar char=""/>
              <a:defRPr/>
            </a:pPr>
            <a:endParaRPr lang="sl-SI" sz="2800" dirty="0">
              <a:latin typeface="Calibri"/>
              <a:ea typeface="Calibri"/>
              <a:cs typeface="Times New Roman"/>
            </a:endParaRPr>
          </a:p>
          <a:p>
            <a:pPr marL="274320" indent="-274320" fontAlgn="auto">
              <a:spcAft>
                <a:spcPts val="0"/>
              </a:spcAft>
              <a:buClr>
                <a:schemeClr val="accent3"/>
              </a:buClr>
              <a:buFont typeface="Wingdings 2"/>
              <a:buChar char=""/>
              <a:defRPr/>
            </a:pPr>
            <a:endParaRPr lang="sl-SI" dirty="0"/>
          </a:p>
        </p:txBody>
      </p:sp>
      <p:sp>
        <p:nvSpPr>
          <p:cNvPr id="4" name="Ograda vsebine 3">
            <a:extLst>
              <a:ext uri="{FF2B5EF4-FFF2-40B4-BE49-F238E27FC236}">
                <a16:creationId xmlns:a16="http://schemas.microsoft.com/office/drawing/2014/main" id="{2E403D5C-52EB-4F77-BA6A-DCA2EB5873BC}"/>
              </a:ext>
            </a:extLst>
          </p:cNvPr>
          <p:cNvSpPr>
            <a:spLocks noGrp="1"/>
          </p:cNvSpPr>
          <p:nvPr>
            <p:ph sz="half" idx="2"/>
          </p:nvPr>
        </p:nvSpPr>
        <p:spPr>
          <a:xfrm>
            <a:off x="4648200" y="2997200"/>
            <a:ext cx="3884613" cy="3357563"/>
          </a:xfrm>
        </p:spPr>
        <p:txBody>
          <a:bodyPr>
            <a:normAutofit fontScale="85000" lnSpcReduction="20000"/>
          </a:bodyPr>
          <a:lstStyle/>
          <a:p>
            <a:pPr marL="274320" indent="-274320" fontAlgn="auto">
              <a:spcAft>
                <a:spcPts val="0"/>
              </a:spcAft>
              <a:buFont typeface="Wingdings 2"/>
              <a:buChar char=""/>
              <a:defRPr/>
            </a:pPr>
            <a:r>
              <a:rPr lang="sl-SI" sz="2800" dirty="0">
                <a:solidFill>
                  <a:prstClr val="black"/>
                </a:solidFill>
                <a:latin typeface="Calibri"/>
                <a:ea typeface="Calibri"/>
                <a:cs typeface="Times New Roman"/>
              </a:rPr>
              <a:t>Vohalne čutnice </a:t>
            </a:r>
            <a:r>
              <a:rPr lang="sl-SI" sz="2800" dirty="0" err="1">
                <a:solidFill>
                  <a:prstClr val="black"/>
                </a:solidFill>
                <a:latin typeface="Calibri"/>
                <a:ea typeface="Calibri"/>
                <a:cs typeface="Times New Roman"/>
              </a:rPr>
              <a:t>otope</a:t>
            </a:r>
            <a:r>
              <a:rPr lang="sl-SI" sz="2800" dirty="0">
                <a:solidFill>
                  <a:prstClr val="black"/>
                </a:solidFill>
                <a:latin typeface="Calibri"/>
                <a:ea typeface="Calibri"/>
                <a:cs typeface="Times New Roman"/>
              </a:rPr>
              <a:t>, če kake vonjave dlje vplivajo nanje</a:t>
            </a:r>
          </a:p>
          <a:p>
            <a:pPr marL="274320" indent="-274320" fontAlgn="auto">
              <a:lnSpc>
                <a:spcPct val="115000"/>
              </a:lnSpc>
              <a:spcAft>
                <a:spcPts val="1000"/>
              </a:spcAft>
              <a:buFont typeface="Wingdings 2"/>
              <a:buChar char=""/>
              <a:defRPr/>
            </a:pPr>
            <a:r>
              <a:rPr lang="sl-SI" sz="2800" dirty="0">
                <a:solidFill>
                  <a:prstClr val="black"/>
                </a:solidFill>
                <a:latin typeface="Calibri"/>
                <a:ea typeface="Calibri"/>
                <a:cs typeface="Times New Roman"/>
              </a:rPr>
              <a:t>Npr. če smo nekaj časa v prostoru, kjer smo ob vstopu zaznali močan, prijeten ali neprijeten vonj, ga kmalu ne zaznavamo več.</a:t>
            </a:r>
          </a:p>
          <a:p>
            <a:pPr marL="274320" indent="-274320" fontAlgn="auto">
              <a:spcAft>
                <a:spcPts val="0"/>
              </a:spcAft>
              <a:buClr>
                <a:schemeClr val="accent3"/>
              </a:buClr>
              <a:buFont typeface="Wingdings 2"/>
              <a:buChar char=""/>
              <a:defRPr/>
            </a:pPr>
            <a:endParaRPr lang="sl-SI" dirty="0"/>
          </a:p>
        </p:txBody>
      </p:sp>
      <p:pic>
        <p:nvPicPr>
          <p:cNvPr id="20484" name="Picture 2">
            <a:extLst>
              <a:ext uri="{FF2B5EF4-FFF2-40B4-BE49-F238E27FC236}">
                <a16:creationId xmlns:a16="http://schemas.microsoft.com/office/drawing/2014/main" id="{3E2A8F6F-E2F4-41E5-B369-9B65E28B76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75" y="3141663"/>
            <a:ext cx="3619500" cy="202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3">
            <a:extLst>
              <a:ext uri="{FF2B5EF4-FFF2-40B4-BE49-F238E27FC236}">
                <a16:creationId xmlns:a16="http://schemas.microsoft.com/office/drawing/2014/main" id="{C0F634B6-F98F-43D5-820F-72167522D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419100"/>
            <a:ext cx="3671888"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slov 1">
            <a:extLst>
              <a:ext uri="{FF2B5EF4-FFF2-40B4-BE49-F238E27FC236}">
                <a16:creationId xmlns:a16="http://schemas.microsoft.com/office/drawing/2014/main" id="{29729BD7-316D-4ACF-9487-369FF816A67A}"/>
              </a:ext>
            </a:extLst>
          </p:cNvPr>
          <p:cNvSpPr>
            <a:spLocks noGrp="1"/>
          </p:cNvSpPr>
          <p:nvPr>
            <p:ph type="title"/>
          </p:nvPr>
        </p:nvSpPr>
        <p:spPr/>
        <p:txBody>
          <a:bodyPr/>
          <a:lstStyle/>
          <a:p>
            <a:r>
              <a:rPr lang="sl-SI" altLang="sl-SI"/>
              <a:t>ČUTILO ZA VID</a:t>
            </a:r>
          </a:p>
        </p:txBody>
      </p:sp>
      <p:sp>
        <p:nvSpPr>
          <p:cNvPr id="3" name="Ograda vsebine 2">
            <a:extLst>
              <a:ext uri="{FF2B5EF4-FFF2-40B4-BE49-F238E27FC236}">
                <a16:creationId xmlns:a16="http://schemas.microsoft.com/office/drawing/2014/main" id="{814BC8EB-468A-4AC1-939B-7C9F65904194}"/>
              </a:ext>
            </a:extLst>
          </p:cNvPr>
          <p:cNvSpPr>
            <a:spLocks noGrp="1"/>
          </p:cNvSpPr>
          <p:nvPr>
            <p:ph idx="1"/>
          </p:nvPr>
        </p:nvSpPr>
        <p:spPr>
          <a:xfrm>
            <a:off x="468313" y="1954213"/>
            <a:ext cx="8229600" cy="4389437"/>
          </a:xfrm>
        </p:spPr>
        <p:txBody>
          <a:bodyPr>
            <a:normAutofit/>
          </a:bodyPr>
          <a:lstStyle/>
          <a:p>
            <a:pPr marL="274320" indent="-274320" fontAlgn="auto">
              <a:spcAft>
                <a:spcPts val="0"/>
              </a:spcAft>
              <a:buClr>
                <a:schemeClr val="accent3"/>
              </a:buClr>
              <a:buFont typeface="Wingdings 2"/>
              <a:buChar char=""/>
              <a:defRPr/>
            </a:pPr>
            <a:r>
              <a:rPr lang="sl-SI" sz="2800" dirty="0">
                <a:latin typeface="+mj-lt"/>
              </a:rPr>
              <a:t>Izredno pomemben čut za </a:t>
            </a:r>
          </a:p>
          <a:p>
            <a:pPr marL="0" indent="0" fontAlgn="auto">
              <a:spcAft>
                <a:spcPts val="0"/>
              </a:spcAft>
              <a:buClr>
                <a:schemeClr val="accent3"/>
              </a:buClr>
              <a:buFont typeface="Wingdings 2"/>
              <a:buNone/>
              <a:defRPr/>
            </a:pPr>
            <a:r>
              <a:rPr lang="sl-SI" sz="2800" dirty="0">
                <a:latin typeface="+mj-lt"/>
              </a:rPr>
              <a:t>    spoznavanje okolja</a:t>
            </a:r>
          </a:p>
          <a:p>
            <a:pPr marL="274320" indent="-274320" fontAlgn="auto">
              <a:spcAft>
                <a:spcPts val="0"/>
              </a:spcAft>
              <a:buClr>
                <a:schemeClr val="accent3"/>
              </a:buClr>
              <a:buFont typeface="Wingdings 2"/>
              <a:buChar char=""/>
              <a:defRPr/>
            </a:pPr>
            <a:r>
              <a:rPr lang="sl-SI" sz="2800" dirty="0">
                <a:latin typeface="Calibri"/>
                <a:ea typeface="Calibri"/>
                <a:cs typeface="Times New Roman"/>
              </a:rPr>
              <a:t>Čutilo za vid, je oko</a:t>
            </a:r>
          </a:p>
          <a:p>
            <a:pPr marL="274320" indent="-274320" fontAlgn="auto">
              <a:spcAft>
                <a:spcPts val="0"/>
              </a:spcAft>
              <a:buClr>
                <a:schemeClr val="accent3"/>
              </a:buClr>
              <a:buFont typeface="Wingdings 2"/>
              <a:buChar char=""/>
              <a:defRPr/>
            </a:pPr>
            <a:r>
              <a:rPr lang="sl-SI" sz="2800" dirty="0">
                <a:latin typeface="Calibri"/>
                <a:ea typeface="Calibri"/>
                <a:cs typeface="Times New Roman"/>
              </a:rPr>
              <a:t>Z njim ne razločujemo le svetlobo od teme, temveč tudi barvo, obliko, velikost in oddaljenost predmeta, pa tudi njegovo gibanje in premikanje</a:t>
            </a:r>
            <a:endParaRPr lang="sl-SI" dirty="0">
              <a:latin typeface="+mj-lt"/>
            </a:endParaRPr>
          </a:p>
          <a:p>
            <a:pPr marL="274320" indent="-274320" fontAlgn="auto">
              <a:spcAft>
                <a:spcPts val="0"/>
              </a:spcAft>
              <a:buClr>
                <a:schemeClr val="accent3"/>
              </a:buClr>
              <a:buFont typeface="Wingdings 2"/>
              <a:buChar char=""/>
              <a:defRPr/>
            </a:pPr>
            <a:endParaRPr lang="sl-SI" dirty="0"/>
          </a:p>
        </p:txBody>
      </p:sp>
      <p:pic>
        <p:nvPicPr>
          <p:cNvPr id="21508" name="Picture 2">
            <a:extLst>
              <a:ext uri="{FF2B5EF4-FFF2-40B4-BE49-F238E27FC236}">
                <a16:creationId xmlns:a16="http://schemas.microsoft.com/office/drawing/2014/main" id="{A0E4839C-2541-4FD3-AD68-094753C70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836613"/>
            <a:ext cx="3216275" cy="220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slov 1">
            <a:extLst>
              <a:ext uri="{FF2B5EF4-FFF2-40B4-BE49-F238E27FC236}">
                <a16:creationId xmlns:a16="http://schemas.microsoft.com/office/drawing/2014/main" id="{19E93A30-15E1-4B7E-8223-7BC06BB5432D}"/>
              </a:ext>
            </a:extLst>
          </p:cNvPr>
          <p:cNvSpPr>
            <a:spLocks noGrp="1"/>
          </p:cNvSpPr>
          <p:nvPr>
            <p:ph type="title"/>
          </p:nvPr>
        </p:nvSpPr>
        <p:spPr>
          <a:xfrm>
            <a:off x="457200" y="704850"/>
            <a:ext cx="8229600" cy="1143000"/>
          </a:xfrm>
        </p:spPr>
        <p:txBody>
          <a:bodyPr/>
          <a:lstStyle/>
          <a:p>
            <a:r>
              <a:rPr lang="sl-SI" altLang="sl-SI"/>
              <a:t>Zgradba očesa:</a:t>
            </a:r>
          </a:p>
        </p:txBody>
      </p:sp>
      <p:sp>
        <p:nvSpPr>
          <p:cNvPr id="22531" name="Ograda vsebine 2">
            <a:extLst>
              <a:ext uri="{FF2B5EF4-FFF2-40B4-BE49-F238E27FC236}">
                <a16:creationId xmlns:a16="http://schemas.microsoft.com/office/drawing/2014/main" id="{8851692D-C878-42EE-A0A1-3B1632FAA8CD}"/>
              </a:ext>
            </a:extLst>
          </p:cNvPr>
          <p:cNvSpPr>
            <a:spLocks noGrp="1"/>
          </p:cNvSpPr>
          <p:nvPr>
            <p:ph sz="half" idx="1"/>
          </p:nvPr>
        </p:nvSpPr>
        <p:spPr>
          <a:xfrm>
            <a:off x="457200" y="1920875"/>
            <a:ext cx="4038600" cy="4433888"/>
          </a:xfrm>
        </p:spPr>
        <p:txBody>
          <a:bodyPr/>
          <a:lstStyle/>
          <a:p>
            <a:endParaRPr lang="sl-SI" altLang="sl-SI"/>
          </a:p>
        </p:txBody>
      </p:sp>
      <p:sp>
        <p:nvSpPr>
          <p:cNvPr id="22532" name="Ograda vsebine 3">
            <a:extLst>
              <a:ext uri="{FF2B5EF4-FFF2-40B4-BE49-F238E27FC236}">
                <a16:creationId xmlns:a16="http://schemas.microsoft.com/office/drawing/2014/main" id="{DC865AAB-436F-417F-9C15-D5242C2C8647}"/>
              </a:ext>
            </a:extLst>
          </p:cNvPr>
          <p:cNvSpPr>
            <a:spLocks noGrp="1"/>
          </p:cNvSpPr>
          <p:nvPr>
            <p:ph sz="half" idx="2"/>
          </p:nvPr>
        </p:nvSpPr>
        <p:spPr>
          <a:xfrm>
            <a:off x="4648200" y="1920875"/>
            <a:ext cx="4038600" cy="4433888"/>
          </a:xfrm>
        </p:spPr>
        <p:txBody>
          <a:bodyPr/>
          <a:lstStyle/>
          <a:p>
            <a:endParaRPr lang="sl-SI" altLang="sl-SI"/>
          </a:p>
        </p:txBody>
      </p:sp>
      <p:pic>
        <p:nvPicPr>
          <p:cNvPr id="22533" name="Picture 2">
            <a:extLst>
              <a:ext uri="{FF2B5EF4-FFF2-40B4-BE49-F238E27FC236}">
                <a16:creationId xmlns:a16="http://schemas.microsoft.com/office/drawing/2014/main" id="{996D9AF1-A863-46E4-84FE-B634C2D0C9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388" y="1819275"/>
            <a:ext cx="6238875" cy="452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a:extLst>
              <a:ext uri="{FF2B5EF4-FFF2-40B4-BE49-F238E27FC236}">
                <a16:creationId xmlns:a16="http://schemas.microsoft.com/office/drawing/2014/main" id="{D2DCC6B2-39B0-412E-8DB9-8EE848A1D356}"/>
              </a:ext>
            </a:extLst>
          </p:cNvPr>
          <p:cNvSpPr>
            <a:spLocks noGrp="1"/>
          </p:cNvSpPr>
          <p:nvPr>
            <p:ph idx="1"/>
          </p:nvPr>
        </p:nvSpPr>
        <p:spPr>
          <a:xfrm>
            <a:off x="457200" y="1052513"/>
            <a:ext cx="8229600" cy="5272087"/>
          </a:xfrm>
        </p:spPr>
        <p:txBody>
          <a:bodyPr>
            <a:normAutofit fontScale="92500" lnSpcReduction="20000"/>
          </a:bodyPr>
          <a:lstStyle/>
          <a:p>
            <a:pPr marL="274320" indent="-274320" fontAlgn="auto">
              <a:lnSpc>
                <a:spcPct val="115000"/>
              </a:lnSpc>
              <a:spcAft>
                <a:spcPts val="1000"/>
              </a:spcAft>
              <a:buClr>
                <a:schemeClr val="accent3"/>
              </a:buClr>
              <a:buFont typeface="Arial" pitchFamily="34" charset="0"/>
              <a:buChar char="•"/>
              <a:defRPr/>
            </a:pPr>
            <a:r>
              <a:rPr lang="sl-SI" sz="2800" dirty="0">
                <a:solidFill>
                  <a:srgbClr val="00B0F0"/>
                </a:solidFill>
                <a:latin typeface="Calibri"/>
                <a:ea typeface="Calibri"/>
                <a:cs typeface="Times New Roman"/>
              </a:rPr>
              <a:t>Šarenica</a:t>
            </a:r>
            <a:r>
              <a:rPr lang="sl-SI" sz="2800" dirty="0">
                <a:latin typeface="Calibri"/>
                <a:ea typeface="Calibri"/>
                <a:cs typeface="Times New Roman"/>
              </a:rPr>
              <a:t> - vsebuje posebno barvilo. Šarenico tvori žilnica z gladkimi mišičnimi vlakni. Barvilo in mikroskopska zgradba dajeta očesu značilno barvo.</a:t>
            </a:r>
          </a:p>
          <a:p>
            <a:pPr marL="274320" indent="-274320" fontAlgn="auto">
              <a:lnSpc>
                <a:spcPct val="115000"/>
              </a:lnSpc>
              <a:spcAft>
                <a:spcPts val="1000"/>
              </a:spcAft>
              <a:buClr>
                <a:schemeClr val="accent3"/>
              </a:buClr>
              <a:buFont typeface="Arial" pitchFamily="34" charset="0"/>
              <a:buChar char="•"/>
              <a:defRPr/>
            </a:pPr>
            <a:r>
              <a:rPr lang="sl-SI" sz="2800" dirty="0">
                <a:solidFill>
                  <a:srgbClr val="00B0F0"/>
                </a:solidFill>
                <a:latin typeface="Calibri"/>
                <a:ea typeface="Calibri"/>
                <a:cs typeface="Times New Roman"/>
              </a:rPr>
              <a:t>Zenica</a:t>
            </a:r>
            <a:r>
              <a:rPr lang="sl-SI" sz="2800" dirty="0">
                <a:latin typeface="Calibri"/>
                <a:ea typeface="Calibri"/>
                <a:cs typeface="Times New Roman"/>
              </a:rPr>
              <a:t> – je odprtina sredi šarenice, ki jo gladka mišična vlakna po potrebi ožijo ali širijo. S tem uravnavajo količino vpadne svetlobe v očesu (enako kot pri fotoaparatu)</a:t>
            </a:r>
          </a:p>
          <a:p>
            <a:pPr marL="274320" indent="-274320" fontAlgn="auto">
              <a:lnSpc>
                <a:spcPct val="115000"/>
              </a:lnSpc>
              <a:spcAft>
                <a:spcPts val="1000"/>
              </a:spcAft>
              <a:buClr>
                <a:schemeClr val="accent3"/>
              </a:buClr>
              <a:buFont typeface="Arial" pitchFamily="34" charset="0"/>
              <a:buChar char="•"/>
              <a:defRPr/>
            </a:pPr>
            <a:r>
              <a:rPr lang="sl-SI" sz="2800" dirty="0">
                <a:solidFill>
                  <a:srgbClr val="00B0F0"/>
                </a:solidFill>
                <a:latin typeface="Calibri"/>
                <a:ea typeface="Calibri"/>
                <a:cs typeface="Times New Roman"/>
              </a:rPr>
              <a:t>leča</a:t>
            </a:r>
            <a:r>
              <a:rPr lang="sl-SI" sz="2800" dirty="0">
                <a:latin typeface="Calibri"/>
                <a:ea typeface="Calibri"/>
                <a:cs typeface="Times New Roman"/>
              </a:rPr>
              <a:t> – v očesu je bikonveksna leča in lomi svetlobne žarke tako, da nastane na mrežnici realna, pomanjšana in obrnjena slika okolja. S pomočjo mišic ciliarnika se lahko spreminja oblika leče in s tem pa tudi žariščna razdalja. Tako se oko prilagaja na gledanje različno oddaljenih predmetov.</a:t>
            </a:r>
          </a:p>
          <a:p>
            <a:pPr marL="274320" indent="-274320" fontAlgn="auto">
              <a:lnSpc>
                <a:spcPct val="115000"/>
              </a:lnSpc>
              <a:spcAft>
                <a:spcPts val="1000"/>
              </a:spcAft>
              <a:buClr>
                <a:schemeClr val="accent3"/>
              </a:buClr>
              <a:buFont typeface="Arial" pitchFamily="34" charset="0"/>
              <a:buChar char="•"/>
              <a:defRPr/>
            </a:pPr>
            <a:endParaRPr lang="sl-SI" sz="2800" dirty="0">
              <a:latin typeface="Calibri"/>
              <a:ea typeface="Calibri"/>
              <a:cs typeface="Times New Roman"/>
            </a:endParaRPr>
          </a:p>
          <a:p>
            <a:pPr marL="274320" indent="-274320" fontAlgn="auto">
              <a:lnSpc>
                <a:spcPct val="115000"/>
              </a:lnSpc>
              <a:spcAft>
                <a:spcPts val="1000"/>
              </a:spcAft>
              <a:buClr>
                <a:schemeClr val="accent3"/>
              </a:buClr>
              <a:buFont typeface="Arial" pitchFamily="34" charset="0"/>
              <a:buChar char="•"/>
              <a:defRPr/>
            </a:pPr>
            <a:endParaRPr lang="sl-SI" sz="2800" dirty="0">
              <a:latin typeface="Calibri"/>
              <a:ea typeface="Calibri"/>
              <a:cs typeface="Times New Roman"/>
            </a:endParaRPr>
          </a:p>
          <a:p>
            <a:pPr marL="274320" indent="-274320" fontAlgn="auto">
              <a:lnSpc>
                <a:spcPct val="115000"/>
              </a:lnSpc>
              <a:spcAft>
                <a:spcPts val="1000"/>
              </a:spcAft>
              <a:buClr>
                <a:schemeClr val="accent3"/>
              </a:buClr>
              <a:buFont typeface="Arial" pitchFamily="34" charset="0"/>
              <a:buChar char="•"/>
              <a:defRPr/>
            </a:pPr>
            <a:endParaRPr lang="sl-SI" sz="2800" dirty="0">
              <a:latin typeface="Calibri"/>
              <a:ea typeface="Calibri"/>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slov 1">
            <a:extLst>
              <a:ext uri="{FF2B5EF4-FFF2-40B4-BE49-F238E27FC236}">
                <a16:creationId xmlns:a16="http://schemas.microsoft.com/office/drawing/2014/main" id="{2726D062-B1ED-42B9-A0C9-2F2592B1E371}"/>
              </a:ext>
            </a:extLst>
          </p:cNvPr>
          <p:cNvSpPr>
            <a:spLocks noGrp="1"/>
          </p:cNvSpPr>
          <p:nvPr>
            <p:ph type="title"/>
          </p:nvPr>
        </p:nvSpPr>
        <p:spPr/>
        <p:txBody>
          <a:bodyPr/>
          <a:lstStyle/>
          <a:p>
            <a:r>
              <a:rPr lang="sl-SI" altLang="sl-SI"/>
              <a:t>NASPLOŠNO</a:t>
            </a:r>
          </a:p>
        </p:txBody>
      </p:sp>
      <p:sp>
        <p:nvSpPr>
          <p:cNvPr id="3" name="Ograda vsebine 2">
            <a:extLst>
              <a:ext uri="{FF2B5EF4-FFF2-40B4-BE49-F238E27FC236}">
                <a16:creationId xmlns:a16="http://schemas.microsoft.com/office/drawing/2014/main" id="{A1A840F2-2382-48A7-9B80-10C5B6A563C0}"/>
              </a:ext>
            </a:extLst>
          </p:cNvPr>
          <p:cNvSpPr>
            <a:spLocks noGrp="1"/>
          </p:cNvSpPr>
          <p:nvPr>
            <p:ph idx="1"/>
          </p:nvPr>
        </p:nvSpPr>
        <p:spPr/>
        <p:txBody>
          <a:bodyPr>
            <a:normAutofit lnSpcReduction="10000"/>
          </a:bodyPr>
          <a:lstStyle/>
          <a:p>
            <a:pPr marL="274320" indent="-274320" fontAlgn="auto">
              <a:spcAft>
                <a:spcPts val="0"/>
              </a:spcAft>
              <a:buClr>
                <a:schemeClr val="accent3"/>
              </a:buClr>
              <a:buFont typeface="Wingdings 2"/>
              <a:buChar char=""/>
              <a:defRPr/>
            </a:pPr>
            <a:r>
              <a:rPr lang="sl-SI" sz="2400" dirty="0">
                <a:latin typeface="Calibri"/>
                <a:ea typeface="Calibri"/>
                <a:cs typeface="Times New Roman"/>
              </a:rPr>
              <a:t>Svet okoli sebe spoznavamo z organi, ki jim pravimo čutila</a:t>
            </a:r>
          </a:p>
          <a:p>
            <a:pPr marL="274320" indent="-274320" fontAlgn="auto">
              <a:spcAft>
                <a:spcPts val="0"/>
              </a:spcAft>
              <a:buClr>
                <a:schemeClr val="accent3"/>
              </a:buClr>
              <a:buFont typeface="Wingdings 2"/>
              <a:buChar char=""/>
              <a:defRPr/>
            </a:pPr>
            <a:r>
              <a:rPr lang="sl-SI" sz="2400" dirty="0">
                <a:latin typeface="Calibri"/>
                <a:ea typeface="Calibri"/>
                <a:cs typeface="Times New Roman"/>
              </a:rPr>
              <a:t>so nekakšni sprejemniki na površini telesa</a:t>
            </a:r>
          </a:p>
          <a:p>
            <a:pPr marL="274320" indent="-274320" fontAlgn="auto">
              <a:spcAft>
                <a:spcPts val="0"/>
              </a:spcAft>
              <a:buClr>
                <a:schemeClr val="accent3"/>
              </a:buClr>
              <a:buFont typeface="Wingdings 2"/>
              <a:buChar char=""/>
              <a:defRPr/>
            </a:pPr>
            <a:r>
              <a:rPr lang="sl-SI" sz="2400" dirty="0">
                <a:latin typeface="Calibri"/>
                <a:ea typeface="Calibri"/>
                <a:cs typeface="Times New Roman"/>
              </a:rPr>
              <a:t>Nanje neprestano delujejo različni vplivi okolja, ki jih imenujemo dražljaje (dotik, svetloba, zvok, razne kemične snovi, temperatura itd)</a:t>
            </a:r>
          </a:p>
          <a:p>
            <a:pPr marL="274320" indent="-274320" fontAlgn="auto">
              <a:spcAft>
                <a:spcPts val="0"/>
              </a:spcAft>
              <a:buClr>
                <a:schemeClr val="accent3"/>
              </a:buClr>
              <a:buFont typeface="Wingdings 2"/>
              <a:buChar char=""/>
              <a:defRPr/>
            </a:pPr>
            <a:r>
              <a:rPr lang="sl-SI" sz="2400" dirty="0">
                <a:latin typeface="Calibri"/>
                <a:ea typeface="Calibri"/>
                <a:cs typeface="Times New Roman"/>
              </a:rPr>
              <a:t>Za vsako vrsto dražljaja je drugačen sprejemnik</a:t>
            </a:r>
          </a:p>
          <a:p>
            <a:pPr marL="274320" indent="-274320" fontAlgn="auto">
              <a:spcAft>
                <a:spcPts val="0"/>
              </a:spcAft>
              <a:buClr>
                <a:schemeClr val="accent3"/>
              </a:buClr>
              <a:buFont typeface="Wingdings 2"/>
              <a:buChar char=""/>
              <a:defRPr/>
            </a:pPr>
            <a:r>
              <a:rPr lang="sl-SI" sz="2400" dirty="0">
                <a:latin typeface="Calibri"/>
                <a:ea typeface="Calibri"/>
                <a:cs typeface="Times New Roman"/>
              </a:rPr>
              <a:t>Bistveni del čutila so posebne celice, ki jim pravimo čutnice, te so občutljive le za določen dražljaj</a:t>
            </a:r>
          </a:p>
          <a:p>
            <a:pPr marL="274320" indent="-274320" fontAlgn="auto">
              <a:spcAft>
                <a:spcPts val="0"/>
              </a:spcAft>
              <a:buClr>
                <a:schemeClr val="accent3"/>
              </a:buClr>
              <a:buFont typeface="Wingdings 2"/>
              <a:buChar char=""/>
              <a:defRPr/>
            </a:pPr>
            <a:r>
              <a:rPr lang="sl-SI" sz="2400" dirty="0">
                <a:latin typeface="Calibri"/>
                <a:ea typeface="Calibri"/>
                <a:cs typeface="Times New Roman"/>
              </a:rPr>
              <a:t>Nekatera čutila sprejemajo dražljaje iz daljave (čutilo za vid, sluh in voh), druga pa le iz neposredne bližine, to je ob dotiku (čutilo za tip in okus)</a:t>
            </a:r>
            <a:endParaRPr lang="sl-SI"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a:extLst>
              <a:ext uri="{FF2B5EF4-FFF2-40B4-BE49-F238E27FC236}">
                <a16:creationId xmlns:a16="http://schemas.microsoft.com/office/drawing/2014/main" id="{D5D2174E-B801-4475-91A4-C4337B7C428F}"/>
              </a:ext>
            </a:extLst>
          </p:cNvPr>
          <p:cNvSpPr>
            <a:spLocks noGrp="1"/>
          </p:cNvSpPr>
          <p:nvPr>
            <p:ph idx="1"/>
          </p:nvPr>
        </p:nvSpPr>
        <p:spPr>
          <a:xfrm>
            <a:off x="457200" y="1412875"/>
            <a:ext cx="8229600" cy="4911725"/>
          </a:xfrm>
        </p:spPr>
        <p:txBody>
          <a:bodyPr>
            <a:normAutofit/>
          </a:bodyPr>
          <a:lstStyle/>
          <a:p>
            <a:pPr marL="274320" indent="-274320" fontAlgn="auto">
              <a:spcAft>
                <a:spcPts val="0"/>
              </a:spcAft>
              <a:buClr>
                <a:schemeClr val="accent3"/>
              </a:buClr>
              <a:buFont typeface="Wingdings 2"/>
              <a:buChar char=""/>
              <a:defRPr/>
            </a:pPr>
            <a:r>
              <a:rPr lang="sl-SI" dirty="0">
                <a:solidFill>
                  <a:srgbClr val="00B0F0"/>
                </a:solidFill>
                <a:latin typeface="+mj-lt"/>
              </a:rPr>
              <a:t>Roženica</a:t>
            </a:r>
            <a:r>
              <a:rPr lang="sl-SI" dirty="0">
                <a:latin typeface="+mj-lt"/>
              </a:rPr>
              <a:t> – je prepustna in se nahaja v sprednjem delu zrkla</a:t>
            </a:r>
          </a:p>
          <a:p>
            <a:pPr marL="274320" indent="-274320" fontAlgn="auto">
              <a:spcAft>
                <a:spcPts val="0"/>
              </a:spcAft>
              <a:buClr>
                <a:schemeClr val="accent3"/>
              </a:buClr>
              <a:buFont typeface="Wingdings 2"/>
              <a:buChar char=""/>
              <a:defRPr/>
            </a:pPr>
            <a:r>
              <a:rPr lang="sl-SI" dirty="0">
                <a:solidFill>
                  <a:srgbClr val="00B0F0"/>
                </a:solidFill>
                <a:latin typeface="+mj-lt"/>
              </a:rPr>
              <a:t>Rumena pega</a:t>
            </a:r>
            <a:r>
              <a:rPr lang="sl-SI" dirty="0">
                <a:latin typeface="+mj-lt"/>
              </a:rPr>
              <a:t> – je vdolbina na mrežnici nasproti leče in vsebuje čepke. Omogoča barvni vid in ostrino vida</a:t>
            </a:r>
          </a:p>
          <a:p>
            <a:pPr marL="274320" indent="-274320" fontAlgn="auto">
              <a:spcAft>
                <a:spcPts val="0"/>
              </a:spcAft>
              <a:buClr>
                <a:schemeClr val="accent3"/>
              </a:buClr>
              <a:buFont typeface="Wingdings 2"/>
              <a:buChar char=""/>
              <a:defRPr/>
            </a:pPr>
            <a:r>
              <a:rPr lang="sl-SI" dirty="0">
                <a:solidFill>
                  <a:srgbClr val="00B0F0"/>
                </a:solidFill>
                <a:latin typeface="+mj-lt"/>
              </a:rPr>
              <a:t>Vidni živec </a:t>
            </a:r>
            <a:r>
              <a:rPr lang="sl-SI" dirty="0">
                <a:latin typeface="+mj-lt"/>
              </a:rPr>
              <a:t>– pošilja signale, ki prihajajo v oko, naprej možganom</a:t>
            </a:r>
          </a:p>
          <a:p>
            <a:pPr marL="274320" indent="-274320" fontAlgn="auto">
              <a:spcAft>
                <a:spcPts val="0"/>
              </a:spcAft>
              <a:buClr>
                <a:schemeClr val="accent3"/>
              </a:buClr>
              <a:buFont typeface="Wingdings 2"/>
              <a:buChar char=""/>
              <a:defRPr/>
            </a:pPr>
            <a:r>
              <a:rPr lang="sl-SI" dirty="0">
                <a:solidFill>
                  <a:srgbClr val="00B0F0"/>
                </a:solidFill>
                <a:latin typeface="+mj-lt"/>
              </a:rPr>
              <a:t>Steklovina</a:t>
            </a:r>
            <a:r>
              <a:rPr lang="sl-SI" dirty="0">
                <a:latin typeface="+mj-lt"/>
              </a:rPr>
              <a:t> – je zdrizasta snov, ki napolnjuje zrklo in pritiska na notranjo plast mrežnice ob žilnico. Pomembna je tudi kot del optičnega sistema v očesu.</a:t>
            </a:r>
          </a:p>
          <a:p>
            <a:pPr marL="274320" indent="-274320" fontAlgn="auto">
              <a:spcAft>
                <a:spcPts val="0"/>
              </a:spcAft>
              <a:buClr>
                <a:schemeClr val="accent3"/>
              </a:buClr>
              <a:buFont typeface="Wingdings 2"/>
              <a:buChar char=""/>
              <a:defRPr/>
            </a:pPr>
            <a:endParaRPr lang="sl-SI"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a:extLst>
              <a:ext uri="{FF2B5EF4-FFF2-40B4-BE49-F238E27FC236}">
                <a16:creationId xmlns:a16="http://schemas.microsoft.com/office/drawing/2014/main" id="{2DCC1A19-C366-4C42-B5E9-E2771C7B5218}"/>
              </a:ext>
            </a:extLst>
          </p:cNvPr>
          <p:cNvSpPr>
            <a:spLocks noGrp="1"/>
          </p:cNvSpPr>
          <p:nvPr>
            <p:ph idx="1"/>
          </p:nvPr>
        </p:nvSpPr>
        <p:spPr>
          <a:xfrm>
            <a:off x="457200" y="1125538"/>
            <a:ext cx="8229600" cy="5199062"/>
          </a:xfrm>
        </p:spPr>
        <p:txBody>
          <a:bodyPr>
            <a:normAutofit/>
          </a:bodyPr>
          <a:lstStyle/>
          <a:p>
            <a:pPr marL="274320" indent="-274320" fontAlgn="auto">
              <a:spcAft>
                <a:spcPts val="0"/>
              </a:spcAft>
              <a:buClr>
                <a:schemeClr val="accent3"/>
              </a:buClr>
              <a:buFont typeface="Wingdings 2"/>
              <a:buChar char=""/>
              <a:defRPr/>
            </a:pPr>
            <a:r>
              <a:rPr lang="sl-SI" dirty="0">
                <a:solidFill>
                  <a:srgbClr val="00B0F0"/>
                </a:solidFill>
                <a:latin typeface="+mj-lt"/>
              </a:rPr>
              <a:t>Beločnica –</a:t>
            </a:r>
            <a:r>
              <a:rPr lang="sl-SI" dirty="0">
                <a:latin typeface="+mj-lt"/>
              </a:rPr>
              <a:t> daje očesu belo barvo. Zgrajena je iz čvrstega vezivnega tkiva, izpopolnjenega  s kolagenom. Njena naloga je da ščiti notranjo vsebino zrkla ter ohranja njegovo obliko</a:t>
            </a:r>
          </a:p>
          <a:p>
            <a:pPr marL="274320" indent="-274320" fontAlgn="auto">
              <a:spcAft>
                <a:spcPts val="0"/>
              </a:spcAft>
              <a:buClr>
                <a:schemeClr val="accent3"/>
              </a:buClr>
              <a:buFont typeface="Wingdings 2"/>
              <a:buChar char=""/>
              <a:defRPr/>
            </a:pPr>
            <a:r>
              <a:rPr lang="sl-SI" dirty="0">
                <a:solidFill>
                  <a:srgbClr val="00B0F0"/>
                </a:solidFill>
                <a:latin typeface="+mj-lt"/>
              </a:rPr>
              <a:t>Žilnica – </a:t>
            </a:r>
            <a:r>
              <a:rPr lang="sl-SI" dirty="0">
                <a:latin typeface="+mj-lt"/>
              </a:rPr>
              <a:t>vsebuje krvne žile, ki oskrbujejo celice mrežnice s kisikom, odnašajo pa produkte celičnega dihanja. Barvo daje notranjemu delu zrkla, s katero preprečujemo moteče odseve v očesu.</a:t>
            </a:r>
          </a:p>
          <a:p>
            <a:pPr marL="274320" indent="-274320" fontAlgn="auto">
              <a:spcAft>
                <a:spcPts val="0"/>
              </a:spcAft>
              <a:buClr>
                <a:schemeClr val="accent3"/>
              </a:buClr>
              <a:buFont typeface="Wingdings 2"/>
              <a:buChar char=""/>
              <a:defRPr/>
            </a:pPr>
            <a:r>
              <a:rPr lang="sl-SI" dirty="0">
                <a:solidFill>
                  <a:srgbClr val="00B0F0"/>
                </a:solidFill>
                <a:latin typeface="+mj-lt"/>
              </a:rPr>
              <a:t>Mrežnica – </a:t>
            </a:r>
            <a:r>
              <a:rPr lang="sl-SI" dirty="0">
                <a:latin typeface="+mj-lt"/>
              </a:rPr>
              <a:t>vsebuje čepke (zaznavajo barve) in paličice (svetlo/temno in so bolj občutljive) ter živce. Mrežnica je gladka in ukrivljena plast, ki omogoča vid in </a:t>
            </a:r>
            <a:r>
              <a:rPr lang="sl-SI" dirty="0" err="1">
                <a:latin typeface="+mj-lt"/>
              </a:rPr>
              <a:t>absorbcijo</a:t>
            </a:r>
            <a:r>
              <a:rPr lang="sl-SI" dirty="0">
                <a:latin typeface="+mj-lt"/>
              </a:rPr>
              <a:t> svetlobe.</a:t>
            </a:r>
            <a:endParaRPr lang="sl-SI" dirty="0">
              <a:solidFill>
                <a:srgbClr val="00B0F0"/>
              </a:solidFill>
              <a:latin typeface="+mj-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besedila 2">
            <a:extLst>
              <a:ext uri="{FF2B5EF4-FFF2-40B4-BE49-F238E27FC236}">
                <a16:creationId xmlns:a16="http://schemas.microsoft.com/office/drawing/2014/main" id="{535117B4-A2B7-4FDF-8FEB-991AC97E6613}"/>
              </a:ext>
            </a:extLst>
          </p:cNvPr>
          <p:cNvSpPr>
            <a:spLocks noGrp="1"/>
          </p:cNvSpPr>
          <p:nvPr>
            <p:ph type="body" idx="2"/>
          </p:nvPr>
        </p:nvSpPr>
        <p:spPr>
          <a:xfrm>
            <a:off x="685800" y="836613"/>
            <a:ext cx="3022600" cy="5411787"/>
          </a:xfrm>
        </p:spPr>
        <p:txBody>
          <a:bodyPr>
            <a:normAutofit/>
          </a:bodyPr>
          <a:lstStyle/>
          <a:p>
            <a:pPr marL="457200" indent="-457200" fontAlgn="auto">
              <a:spcAft>
                <a:spcPts val="0"/>
              </a:spcAft>
              <a:buClr>
                <a:schemeClr val="accent3"/>
              </a:buClr>
              <a:buFont typeface="Arial" pitchFamily="34" charset="0"/>
              <a:buChar char="•"/>
              <a:defRPr/>
            </a:pPr>
            <a:r>
              <a:rPr lang="sl-SI" sz="2800" dirty="0">
                <a:latin typeface="Calibri"/>
                <a:ea typeface="Calibri"/>
                <a:cs typeface="Times New Roman"/>
              </a:rPr>
              <a:t>Pomožni in varovalni deli očesa so:</a:t>
            </a:r>
          </a:p>
          <a:p>
            <a:pPr marL="1097280" lvl="1" indent="-457200" fontAlgn="auto">
              <a:spcAft>
                <a:spcPts val="0"/>
              </a:spcAft>
              <a:buFont typeface="Wingdings" pitchFamily="2" charset="2"/>
              <a:buChar char="Ø"/>
              <a:defRPr/>
            </a:pPr>
            <a:r>
              <a:rPr lang="sl-SI" sz="2800" dirty="0">
                <a:latin typeface="Calibri"/>
                <a:ea typeface="Calibri"/>
                <a:cs typeface="Times New Roman"/>
              </a:rPr>
              <a:t>veke s trepalnicami</a:t>
            </a:r>
          </a:p>
          <a:p>
            <a:pPr marL="1097280" lvl="1" indent="-457200" fontAlgn="auto">
              <a:spcAft>
                <a:spcPts val="0"/>
              </a:spcAft>
              <a:buFont typeface="Wingdings" pitchFamily="2" charset="2"/>
              <a:buChar char="Ø"/>
              <a:defRPr/>
            </a:pPr>
            <a:r>
              <a:rPr lang="sl-SI" sz="2800" dirty="0">
                <a:latin typeface="Calibri"/>
                <a:ea typeface="Calibri"/>
                <a:cs typeface="Times New Roman"/>
              </a:rPr>
              <a:t>Solzila</a:t>
            </a:r>
          </a:p>
          <a:p>
            <a:pPr marL="1097280" lvl="1" indent="-457200" fontAlgn="auto">
              <a:spcAft>
                <a:spcPts val="0"/>
              </a:spcAft>
              <a:buFont typeface="Wingdings" pitchFamily="2" charset="2"/>
              <a:buChar char="Ø"/>
              <a:defRPr/>
            </a:pPr>
            <a:r>
              <a:rPr lang="sl-SI" sz="2800" dirty="0">
                <a:latin typeface="Calibri"/>
                <a:ea typeface="Calibri"/>
                <a:cs typeface="Times New Roman"/>
              </a:rPr>
              <a:t>Obrvi</a:t>
            </a:r>
          </a:p>
          <a:p>
            <a:pPr marL="1097280" lvl="1" indent="-457200" fontAlgn="auto">
              <a:spcAft>
                <a:spcPts val="0"/>
              </a:spcAft>
              <a:buFont typeface="Wingdings" pitchFamily="2" charset="2"/>
              <a:buChar char="Ø"/>
              <a:defRPr/>
            </a:pPr>
            <a:r>
              <a:rPr lang="sl-SI" sz="2800" dirty="0">
                <a:latin typeface="Calibri"/>
                <a:ea typeface="Calibri"/>
                <a:cs typeface="Times New Roman"/>
              </a:rPr>
              <a:t>mišice, ki obračajo zrklo, te varujejo oko</a:t>
            </a:r>
            <a:endParaRPr lang="sl-SI" sz="2600" dirty="0">
              <a:latin typeface="Calibri"/>
              <a:ea typeface="Calibri"/>
              <a:cs typeface="Times New Roman"/>
            </a:endParaRPr>
          </a:p>
          <a:p>
            <a:pPr marL="1097280" lvl="1" indent="-457200" fontAlgn="auto">
              <a:spcAft>
                <a:spcPts val="0"/>
              </a:spcAft>
              <a:buFont typeface="Wingdings" pitchFamily="2" charset="2"/>
              <a:buChar char="Ø"/>
              <a:defRPr/>
            </a:pPr>
            <a:endParaRPr lang="sl-SI" sz="2400" dirty="0">
              <a:latin typeface="+mj-lt"/>
            </a:endParaRPr>
          </a:p>
        </p:txBody>
      </p:sp>
      <p:pic>
        <p:nvPicPr>
          <p:cNvPr id="16386" name="Picture 2" descr="http://www.ednevnik.si/uploads/t/tinaluzar/69426.jpg">
            <a:extLst>
              <a:ext uri="{FF2B5EF4-FFF2-40B4-BE49-F238E27FC236}">
                <a16:creationId xmlns:a16="http://schemas.microsoft.com/office/drawing/2014/main" id="{CD208072-F7AF-4AED-BC93-A4F6292FEC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7425" y="836712"/>
            <a:ext cx="2094448" cy="25273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6387" name="Picture 3">
            <a:extLst>
              <a:ext uri="{FF2B5EF4-FFF2-40B4-BE49-F238E27FC236}">
                <a16:creationId xmlns:a16="http://schemas.microsoft.com/office/drawing/2014/main" id="{AB20B0E9-6A2D-4658-83EA-2085CDEA7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84588">
            <a:off x="4294179" y="3453681"/>
            <a:ext cx="3810000" cy="17049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slov 1">
            <a:extLst>
              <a:ext uri="{FF2B5EF4-FFF2-40B4-BE49-F238E27FC236}">
                <a16:creationId xmlns:a16="http://schemas.microsoft.com/office/drawing/2014/main" id="{AEAABB63-3A77-47DE-8163-627121AFD64F}"/>
              </a:ext>
            </a:extLst>
          </p:cNvPr>
          <p:cNvSpPr>
            <a:spLocks noGrp="1"/>
          </p:cNvSpPr>
          <p:nvPr>
            <p:ph type="title"/>
          </p:nvPr>
        </p:nvSpPr>
        <p:spPr/>
        <p:txBody>
          <a:bodyPr/>
          <a:lstStyle/>
          <a:p>
            <a:r>
              <a:rPr lang="sl-SI" altLang="sl-SI"/>
              <a:t>Kako vidimo?</a:t>
            </a:r>
          </a:p>
        </p:txBody>
      </p:sp>
      <p:sp>
        <p:nvSpPr>
          <p:cNvPr id="3" name="Ograda vsebine 2">
            <a:extLst>
              <a:ext uri="{FF2B5EF4-FFF2-40B4-BE49-F238E27FC236}">
                <a16:creationId xmlns:a16="http://schemas.microsoft.com/office/drawing/2014/main" id="{1F5D3778-F7F2-4B7E-A98A-4D7221F33B50}"/>
              </a:ext>
            </a:extLst>
          </p:cNvPr>
          <p:cNvSpPr>
            <a:spLocks noGrp="1"/>
          </p:cNvSpPr>
          <p:nvPr>
            <p:ph idx="1"/>
          </p:nvPr>
        </p:nvSpPr>
        <p:spPr>
          <a:xfrm>
            <a:off x="457200" y="1935163"/>
            <a:ext cx="4475163" cy="4230687"/>
          </a:xfrm>
        </p:spPr>
        <p:txBody>
          <a:bodyPr>
            <a:normAutofit fontScale="92500" lnSpcReduction="20000"/>
          </a:bodyPr>
          <a:lstStyle/>
          <a:p>
            <a:pPr marL="274320" indent="-274320" fontAlgn="auto">
              <a:spcAft>
                <a:spcPts val="0"/>
              </a:spcAft>
              <a:buClr>
                <a:schemeClr val="accent3"/>
              </a:buClr>
              <a:buFont typeface="Wingdings 2"/>
              <a:buChar char=""/>
              <a:defRPr/>
            </a:pPr>
            <a:r>
              <a:rPr lang="sl-SI" sz="2800" dirty="0">
                <a:latin typeface="Calibri"/>
                <a:ea typeface="Calibri"/>
                <a:cs typeface="Times New Roman"/>
              </a:rPr>
              <a:t>Svetlobni žarki pridejo do mrežnice skozi prozorno roženico, zenico, lečo in steklovino</a:t>
            </a:r>
          </a:p>
          <a:p>
            <a:pPr marL="274320" indent="-274320" fontAlgn="auto">
              <a:spcAft>
                <a:spcPts val="0"/>
              </a:spcAft>
              <a:buClr>
                <a:schemeClr val="accent3"/>
              </a:buClr>
              <a:buFont typeface="Wingdings 2"/>
              <a:buChar char=""/>
              <a:defRPr/>
            </a:pPr>
            <a:r>
              <a:rPr lang="sl-SI" sz="2800" dirty="0">
                <a:latin typeface="Calibri"/>
                <a:ea typeface="Calibri"/>
                <a:cs typeface="Times New Roman"/>
              </a:rPr>
              <a:t>Ko gredo svetlobni žarki skozi te očesne dele, se lomijo, tako da nastane na mrežnici zmanjšana in obrnjena slika predmeta, ki ga gledamo</a:t>
            </a:r>
          </a:p>
          <a:p>
            <a:pPr marL="274320" indent="-274320" fontAlgn="auto">
              <a:spcAft>
                <a:spcPts val="0"/>
              </a:spcAft>
              <a:buClr>
                <a:schemeClr val="accent3"/>
              </a:buClr>
              <a:buFont typeface="Wingdings 2"/>
              <a:buChar char=""/>
              <a:defRPr/>
            </a:pPr>
            <a:r>
              <a:rPr lang="sl-SI" sz="2800" dirty="0">
                <a:latin typeface="Calibri"/>
                <a:ea typeface="Calibri"/>
                <a:cs typeface="Times New Roman"/>
              </a:rPr>
              <a:t>V očesu se torej dogaja nekaj podobnega kot v fotografskem aparatu</a:t>
            </a:r>
            <a:endParaRPr lang="sl-SI" dirty="0"/>
          </a:p>
        </p:txBody>
      </p:sp>
      <p:pic>
        <p:nvPicPr>
          <p:cNvPr id="27652" name="Picture 2">
            <a:extLst>
              <a:ext uri="{FF2B5EF4-FFF2-40B4-BE49-F238E27FC236}">
                <a16:creationId xmlns:a16="http://schemas.microsoft.com/office/drawing/2014/main" id="{36359100-BED0-4982-BECA-B9AC1D745E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938" y="1643063"/>
            <a:ext cx="3360737"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slov 1">
            <a:extLst>
              <a:ext uri="{FF2B5EF4-FFF2-40B4-BE49-F238E27FC236}">
                <a16:creationId xmlns:a16="http://schemas.microsoft.com/office/drawing/2014/main" id="{FA46669C-7357-4E9D-B789-AC019290AA4F}"/>
              </a:ext>
            </a:extLst>
          </p:cNvPr>
          <p:cNvSpPr>
            <a:spLocks noGrp="1"/>
          </p:cNvSpPr>
          <p:nvPr>
            <p:ph type="title"/>
          </p:nvPr>
        </p:nvSpPr>
        <p:spPr/>
        <p:txBody>
          <a:bodyPr/>
          <a:lstStyle/>
          <a:p>
            <a:r>
              <a:rPr lang="sl-SI" altLang="sl-SI"/>
              <a:t>Čutilo za sluh in ravnotežje</a:t>
            </a:r>
          </a:p>
        </p:txBody>
      </p:sp>
      <p:sp>
        <p:nvSpPr>
          <p:cNvPr id="28675" name="Ograda vsebine 2">
            <a:extLst>
              <a:ext uri="{FF2B5EF4-FFF2-40B4-BE49-F238E27FC236}">
                <a16:creationId xmlns:a16="http://schemas.microsoft.com/office/drawing/2014/main" id="{63B6C7FA-3652-4FFA-A4BA-067EC3A6945C}"/>
              </a:ext>
            </a:extLst>
          </p:cNvPr>
          <p:cNvSpPr>
            <a:spLocks noGrp="1"/>
          </p:cNvSpPr>
          <p:nvPr>
            <p:ph idx="1"/>
          </p:nvPr>
        </p:nvSpPr>
        <p:spPr>
          <a:xfrm>
            <a:off x="457200" y="1935163"/>
            <a:ext cx="4330700" cy="4157662"/>
          </a:xfrm>
        </p:spPr>
        <p:txBody>
          <a:bodyPr/>
          <a:lstStyle/>
          <a:p>
            <a:r>
              <a:rPr lang="sl-SI" altLang="sl-SI" sz="2800">
                <a:latin typeface="Calibri" panose="020F0502020204030204" pitchFamily="34" charset="0"/>
                <a:ea typeface="Calibri" panose="020F0502020204030204" pitchFamily="34" charset="0"/>
                <a:cs typeface="Times New Roman" panose="02020603050405020304" pitchFamily="18" charset="0"/>
              </a:rPr>
              <a:t>Za duševni razvoj človeka je sluh med najpomembnejšimi čuti</a:t>
            </a:r>
          </a:p>
          <a:p>
            <a:pPr>
              <a:lnSpc>
                <a:spcPct val="115000"/>
              </a:lnSpc>
              <a:spcAft>
                <a:spcPts val="1000"/>
              </a:spcAft>
            </a:pPr>
            <a:r>
              <a:rPr lang="sl-SI" altLang="sl-SI" sz="2800">
                <a:latin typeface="Calibri" panose="020F0502020204030204" pitchFamily="34" charset="0"/>
                <a:ea typeface="Calibri" panose="020F0502020204030204" pitchFamily="34" charset="0"/>
                <a:cs typeface="Times New Roman" panose="02020603050405020304" pitchFamily="18" charset="0"/>
              </a:rPr>
              <a:t>Dražljaji za sluh so zvočni valovi, sprejemniki zanje pa so v notranjem ušesu.</a:t>
            </a:r>
          </a:p>
          <a:p>
            <a:endParaRPr lang="sl-SI" altLang="sl-SI"/>
          </a:p>
        </p:txBody>
      </p:sp>
      <p:pic>
        <p:nvPicPr>
          <p:cNvPr id="18434" name="Picture 2">
            <a:extLst>
              <a:ext uri="{FF2B5EF4-FFF2-40B4-BE49-F238E27FC236}">
                <a16:creationId xmlns:a16="http://schemas.microsoft.com/office/drawing/2014/main" id="{4CF0BF21-2BA9-49D2-BEA0-5F61FA490B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204864"/>
            <a:ext cx="2575892" cy="33486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slov 1">
            <a:extLst>
              <a:ext uri="{FF2B5EF4-FFF2-40B4-BE49-F238E27FC236}">
                <a16:creationId xmlns:a16="http://schemas.microsoft.com/office/drawing/2014/main" id="{5B2D5A98-96F9-4D95-A281-8312B9F9D7C7}"/>
              </a:ext>
            </a:extLst>
          </p:cNvPr>
          <p:cNvSpPr>
            <a:spLocks noGrp="1"/>
          </p:cNvSpPr>
          <p:nvPr>
            <p:ph type="title"/>
          </p:nvPr>
        </p:nvSpPr>
        <p:spPr/>
        <p:txBody>
          <a:bodyPr/>
          <a:lstStyle/>
          <a:p>
            <a:r>
              <a:rPr lang="sl-SI" altLang="sl-SI"/>
              <a:t>Zgradba ušesa</a:t>
            </a:r>
          </a:p>
        </p:txBody>
      </p:sp>
      <p:sp>
        <p:nvSpPr>
          <p:cNvPr id="29699" name="Ograda vsebine 2">
            <a:extLst>
              <a:ext uri="{FF2B5EF4-FFF2-40B4-BE49-F238E27FC236}">
                <a16:creationId xmlns:a16="http://schemas.microsoft.com/office/drawing/2014/main" id="{990B9A6E-07AC-4715-BFEA-11A251656188}"/>
              </a:ext>
            </a:extLst>
          </p:cNvPr>
          <p:cNvSpPr>
            <a:spLocks noGrp="1"/>
          </p:cNvSpPr>
          <p:nvPr>
            <p:ph idx="1"/>
          </p:nvPr>
        </p:nvSpPr>
        <p:spPr/>
        <p:txBody>
          <a:bodyPr/>
          <a:lstStyle/>
          <a:p>
            <a:endParaRPr lang="sl-SI" altLang="sl-SI"/>
          </a:p>
        </p:txBody>
      </p:sp>
      <p:pic>
        <p:nvPicPr>
          <p:cNvPr id="29700" name="Picture 2">
            <a:extLst>
              <a:ext uri="{FF2B5EF4-FFF2-40B4-BE49-F238E27FC236}">
                <a16:creationId xmlns:a16="http://schemas.microsoft.com/office/drawing/2014/main" id="{C4492429-8CC9-418C-BC70-445C479915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844675"/>
            <a:ext cx="6778625" cy="450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a:extLst>
              <a:ext uri="{FF2B5EF4-FFF2-40B4-BE49-F238E27FC236}">
                <a16:creationId xmlns:a16="http://schemas.microsoft.com/office/drawing/2014/main" id="{4D49680A-DBEC-41D7-A6A7-2D7C4EF21B6D}"/>
              </a:ext>
            </a:extLst>
          </p:cNvPr>
          <p:cNvSpPr>
            <a:spLocks noGrp="1"/>
          </p:cNvSpPr>
          <p:nvPr>
            <p:ph idx="1"/>
          </p:nvPr>
        </p:nvSpPr>
        <p:spPr>
          <a:xfrm>
            <a:off x="457200" y="908720"/>
            <a:ext cx="8229600" cy="5415880"/>
          </a:xfrm>
        </p:spPr>
        <p:txBody>
          <a:bodyPr>
            <a:normAutofit/>
          </a:bodyPr>
          <a:lstStyle/>
          <a:p>
            <a:pPr marL="274320" indent="-274320" fontAlgn="auto">
              <a:spcAft>
                <a:spcPts val="0"/>
              </a:spcAft>
              <a:buClr>
                <a:schemeClr val="accent3"/>
              </a:buClr>
              <a:buFont typeface="Wingdings 2"/>
              <a:buChar char=""/>
              <a:defRPr/>
            </a:pPr>
            <a:r>
              <a:rPr lang="sl-SI" sz="2800" dirty="0">
                <a:latin typeface="Calibri"/>
                <a:ea typeface="Calibri"/>
                <a:cs typeface="Times New Roman"/>
              </a:rPr>
              <a:t>Na ušesu razločujemo tri dele:</a:t>
            </a:r>
          </a:p>
          <a:p>
            <a:pPr marL="2480310" lvl="8" indent="-285750">
              <a:buFont typeface="Wingdings" pitchFamily="2" charset="2"/>
              <a:buChar char="Ø"/>
              <a:defRPr/>
            </a:pPr>
            <a:r>
              <a:rPr lang="sl-SI" sz="2800" dirty="0">
                <a:latin typeface="Calibri"/>
                <a:ea typeface="Calibri"/>
                <a:cs typeface="Times New Roman"/>
              </a:rPr>
              <a:t>zunanje uho, </a:t>
            </a:r>
          </a:p>
          <a:p>
            <a:pPr marL="2480310" lvl="8" indent="-285750">
              <a:buFont typeface="Wingdings" pitchFamily="2" charset="2"/>
              <a:buChar char="Ø"/>
              <a:defRPr/>
            </a:pPr>
            <a:r>
              <a:rPr lang="sl-SI" sz="2800" dirty="0">
                <a:latin typeface="Calibri"/>
                <a:ea typeface="Calibri"/>
                <a:cs typeface="Times New Roman"/>
              </a:rPr>
              <a:t>srednje uho in </a:t>
            </a:r>
          </a:p>
          <a:p>
            <a:pPr marL="2480310" lvl="8" indent="-285750">
              <a:buFont typeface="Wingdings" pitchFamily="2" charset="2"/>
              <a:buChar char="Ø"/>
              <a:defRPr/>
            </a:pPr>
            <a:r>
              <a:rPr lang="sl-SI" sz="2800" dirty="0">
                <a:latin typeface="Calibri"/>
                <a:ea typeface="Calibri"/>
                <a:cs typeface="Times New Roman"/>
              </a:rPr>
              <a:t>notranje uho</a:t>
            </a:r>
            <a:endParaRPr lang="sl-SI" sz="2800" dirty="0"/>
          </a:p>
          <a:p>
            <a:pPr marL="342900" indent="-342900" fontAlgn="auto">
              <a:spcAft>
                <a:spcPts val="0"/>
              </a:spcAft>
              <a:buClr>
                <a:schemeClr val="accent3"/>
              </a:buClr>
              <a:buFont typeface="Arial" pitchFamily="34" charset="0"/>
              <a:buChar char="•"/>
              <a:defRPr/>
            </a:pPr>
            <a:endParaRPr lang="sl-SI" sz="2800" dirty="0">
              <a:latin typeface="Calibri"/>
              <a:ea typeface="Calibri"/>
              <a:cs typeface="Times New Roman"/>
            </a:endParaRPr>
          </a:p>
          <a:p>
            <a:pPr marL="342900" indent="-342900" fontAlgn="auto">
              <a:spcAft>
                <a:spcPts val="0"/>
              </a:spcAft>
              <a:buClr>
                <a:schemeClr val="accent3"/>
              </a:buClr>
              <a:buFont typeface="Arial" pitchFamily="34" charset="0"/>
              <a:buChar char="•"/>
              <a:defRPr/>
            </a:pPr>
            <a:r>
              <a:rPr lang="sl-SI" sz="2800" dirty="0">
                <a:latin typeface="Calibri"/>
                <a:ea typeface="Calibri"/>
                <a:cs typeface="Times New Roman"/>
              </a:rPr>
              <a:t>Slušne čutnice so v notranjem ušesu</a:t>
            </a:r>
          </a:p>
          <a:p>
            <a:pPr marL="342900" indent="-342900" fontAlgn="auto">
              <a:spcAft>
                <a:spcPts val="0"/>
              </a:spcAft>
              <a:buClr>
                <a:schemeClr val="accent3"/>
              </a:buClr>
              <a:buFont typeface="Arial" pitchFamily="34" charset="0"/>
              <a:buChar char="•"/>
              <a:defRPr/>
            </a:pPr>
            <a:r>
              <a:rPr lang="sl-SI" sz="2800" dirty="0">
                <a:latin typeface="Calibri"/>
                <a:ea typeface="Calibri"/>
                <a:cs typeface="Times New Roman"/>
              </a:rPr>
              <a:t>Zunanje in srednje uho sta le na pravi, ki omogočata, da pridejo dražljaji do slušnih čutnic</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slov 1">
            <a:extLst>
              <a:ext uri="{FF2B5EF4-FFF2-40B4-BE49-F238E27FC236}">
                <a16:creationId xmlns:a16="http://schemas.microsoft.com/office/drawing/2014/main" id="{2DB81282-DC92-4C2F-BB26-307CBE906207}"/>
              </a:ext>
            </a:extLst>
          </p:cNvPr>
          <p:cNvSpPr>
            <a:spLocks noGrp="1"/>
          </p:cNvSpPr>
          <p:nvPr>
            <p:ph type="title"/>
          </p:nvPr>
        </p:nvSpPr>
        <p:spPr/>
        <p:txBody>
          <a:bodyPr/>
          <a:lstStyle/>
          <a:p>
            <a:r>
              <a:rPr lang="sl-SI" altLang="sl-SI"/>
              <a:t>Zunanje uho</a:t>
            </a:r>
          </a:p>
        </p:txBody>
      </p:sp>
      <p:sp>
        <p:nvSpPr>
          <p:cNvPr id="31747" name="Ograda vsebine 2">
            <a:extLst>
              <a:ext uri="{FF2B5EF4-FFF2-40B4-BE49-F238E27FC236}">
                <a16:creationId xmlns:a16="http://schemas.microsoft.com/office/drawing/2014/main" id="{6B7A3151-1522-4A99-85B1-A27E7425E47E}"/>
              </a:ext>
            </a:extLst>
          </p:cNvPr>
          <p:cNvSpPr>
            <a:spLocks noGrp="1"/>
          </p:cNvSpPr>
          <p:nvPr>
            <p:ph idx="1"/>
          </p:nvPr>
        </p:nvSpPr>
        <p:spPr/>
        <p:txBody>
          <a:bodyPr/>
          <a:lstStyle/>
          <a:p>
            <a:r>
              <a:rPr lang="sl-SI" altLang="sl-SI" sz="2800">
                <a:latin typeface="Calibri" panose="020F0502020204030204" pitchFamily="34" charset="0"/>
                <a:ea typeface="Calibri" panose="020F0502020204030204" pitchFamily="34" charset="0"/>
                <a:cs typeface="Times New Roman" panose="02020603050405020304" pitchFamily="18" charset="0"/>
              </a:rPr>
              <a:t>Zunanje uho sestavlja: </a:t>
            </a:r>
          </a:p>
          <a:p>
            <a:pPr lvl="1">
              <a:buFont typeface="Wingdings" panose="05000000000000000000" pitchFamily="2" charset="2"/>
              <a:buChar char="Ø"/>
            </a:pPr>
            <a:r>
              <a:rPr lang="sl-SI" altLang="sl-SI" sz="2600">
                <a:solidFill>
                  <a:schemeClr val="accent2"/>
                </a:solidFill>
                <a:latin typeface="Calibri" panose="020F0502020204030204" pitchFamily="34" charset="0"/>
                <a:ea typeface="Calibri" panose="020F0502020204030204" pitchFamily="34" charset="0"/>
                <a:cs typeface="Times New Roman" panose="02020603050405020304" pitchFamily="18" charset="0"/>
              </a:rPr>
              <a:t>uhelj</a:t>
            </a:r>
            <a:r>
              <a:rPr lang="sl-SI" altLang="sl-SI" sz="2600">
                <a:latin typeface="Calibri" panose="020F0502020204030204" pitchFamily="34" charset="0"/>
                <a:ea typeface="Calibri" panose="020F0502020204030204" pitchFamily="34" charset="0"/>
                <a:cs typeface="Times New Roman" panose="02020603050405020304" pitchFamily="18" charset="0"/>
              </a:rPr>
              <a:t>, je iz hrustanca in je pokrit s kožo, usmerja zvočne valove v zunanji sluhovod</a:t>
            </a:r>
          </a:p>
          <a:p>
            <a:pPr lvl="1">
              <a:buFont typeface="Wingdings" panose="05000000000000000000" pitchFamily="2" charset="2"/>
              <a:buChar char="Ø"/>
            </a:pPr>
            <a:r>
              <a:rPr lang="sl-SI" altLang="sl-SI" sz="2600">
                <a:solidFill>
                  <a:schemeClr val="accent2"/>
                </a:solidFill>
                <a:latin typeface="Calibri" panose="020F0502020204030204" pitchFamily="34" charset="0"/>
                <a:ea typeface="Calibri" panose="020F0502020204030204" pitchFamily="34" charset="0"/>
                <a:cs typeface="Times New Roman" panose="02020603050405020304" pitchFamily="18" charset="0"/>
              </a:rPr>
              <a:t>zunanji sluhovod </a:t>
            </a:r>
            <a:r>
              <a:rPr lang="sl-SI" altLang="sl-SI" sz="2600">
                <a:latin typeface="Calibri" panose="020F0502020204030204" pitchFamily="34" charset="0"/>
                <a:ea typeface="Calibri" panose="020F0502020204030204" pitchFamily="34" charset="0"/>
                <a:cs typeface="Times New Roman" panose="02020603050405020304" pitchFamily="18" charset="0"/>
              </a:rPr>
              <a:t>V steni sluhovoda so dlačice in majhne žleze, ki izločajo ušesno maslo. Na njem obtiči prah in drugi tujki</a:t>
            </a:r>
          </a:p>
          <a:p>
            <a:pPr lvl="1">
              <a:buFont typeface="Wingdings" panose="05000000000000000000" pitchFamily="2" charset="2"/>
              <a:buChar char="Ø"/>
            </a:pPr>
            <a:r>
              <a:rPr lang="sl-SI" altLang="sl-SI" sz="2600">
                <a:solidFill>
                  <a:schemeClr val="accent2"/>
                </a:solidFill>
                <a:latin typeface="Calibri" panose="020F0502020204030204" pitchFamily="34" charset="0"/>
                <a:ea typeface="Calibri" panose="020F0502020204030204" pitchFamily="34" charset="0"/>
                <a:cs typeface="Times New Roman" panose="02020603050405020304" pitchFamily="18" charset="0"/>
              </a:rPr>
              <a:t>bobnič</a:t>
            </a:r>
            <a:r>
              <a:rPr lang="sl-SI" altLang="sl-SI" sz="2600">
                <a:latin typeface="Calibri" panose="020F0502020204030204" pitchFamily="34" charset="0"/>
                <a:ea typeface="Calibri" panose="020F0502020204030204" pitchFamily="34" charset="0"/>
                <a:cs typeface="Times New Roman" panose="02020603050405020304" pitchFamily="18" charset="0"/>
              </a:rPr>
              <a:t> zapira vhod v srednje uho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slov 1">
            <a:extLst>
              <a:ext uri="{FF2B5EF4-FFF2-40B4-BE49-F238E27FC236}">
                <a16:creationId xmlns:a16="http://schemas.microsoft.com/office/drawing/2014/main" id="{A0EB9039-4F04-422A-8CCF-C491D2D472D3}"/>
              </a:ext>
            </a:extLst>
          </p:cNvPr>
          <p:cNvSpPr>
            <a:spLocks noGrp="1"/>
          </p:cNvSpPr>
          <p:nvPr>
            <p:ph type="title"/>
          </p:nvPr>
        </p:nvSpPr>
        <p:spPr/>
        <p:txBody>
          <a:bodyPr/>
          <a:lstStyle/>
          <a:p>
            <a:r>
              <a:rPr lang="sl-SI" altLang="sl-SI"/>
              <a:t>Srednje uho</a:t>
            </a:r>
          </a:p>
        </p:txBody>
      </p:sp>
      <p:sp>
        <p:nvSpPr>
          <p:cNvPr id="32771" name="Ograda vsebine 2">
            <a:extLst>
              <a:ext uri="{FF2B5EF4-FFF2-40B4-BE49-F238E27FC236}">
                <a16:creationId xmlns:a16="http://schemas.microsoft.com/office/drawing/2014/main" id="{B6CC7742-D7AF-49F8-A863-9815BEBDC9F6}"/>
              </a:ext>
            </a:extLst>
          </p:cNvPr>
          <p:cNvSpPr>
            <a:spLocks noGrp="1"/>
          </p:cNvSpPr>
          <p:nvPr>
            <p:ph idx="1"/>
          </p:nvPr>
        </p:nvSpPr>
        <p:spPr/>
        <p:txBody>
          <a:bodyPr/>
          <a:lstStyle/>
          <a:p>
            <a:r>
              <a:rPr lang="sl-SI" altLang="sl-SI" sz="2800">
                <a:latin typeface="Calibri" panose="020F0502020204030204" pitchFamily="34" charset="0"/>
                <a:ea typeface="Calibri" panose="020F0502020204030204" pitchFamily="34" charset="0"/>
                <a:cs typeface="Times New Roman" panose="02020603050405020304" pitchFamily="18" charset="0"/>
              </a:rPr>
              <a:t>je majhna, komaj za grah velika votlina v senčnici. </a:t>
            </a:r>
          </a:p>
          <a:p>
            <a:r>
              <a:rPr lang="sl-SI" altLang="sl-SI" sz="2800">
                <a:latin typeface="Calibri" panose="020F0502020204030204" pitchFamily="34" charset="0"/>
                <a:ea typeface="Calibri" panose="020F0502020204030204" pitchFamily="34" charset="0"/>
                <a:cs typeface="Times New Roman" panose="02020603050405020304" pitchFamily="18" charset="0"/>
              </a:rPr>
              <a:t>S ušesno trobljo, je zvezano z žrelom. </a:t>
            </a:r>
          </a:p>
          <a:p>
            <a:r>
              <a:rPr lang="sl-SI" altLang="sl-SI" sz="2800">
                <a:latin typeface="Calibri" panose="020F0502020204030204" pitchFamily="34" charset="0"/>
                <a:ea typeface="Calibri" panose="020F0502020204030204" pitchFamily="34" charset="0"/>
                <a:cs typeface="Times New Roman" panose="02020603050405020304" pitchFamily="18" charset="0"/>
              </a:rPr>
              <a:t>V srednjem ušesu so tri slušne koščice: </a:t>
            </a:r>
            <a:r>
              <a:rPr lang="sl-SI" altLang="sl-SI" sz="2800">
                <a:solidFill>
                  <a:schemeClr val="accent2"/>
                </a:solidFill>
                <a:latin typeface="Calibri" panose="020F0502020204030204" pitchFamily="34" charset="0"/>
                <a:ea typeface="Calibri" panose="020F0502020204030204" pitchFamily="34" charset="0"/>
                <a:cs typeface="Times New Roman" panose="02020603050405020304" pitchFamily="18" charset="0"/>
              </a:rPr>
              <a:t>kladivce</a:t>
            </a:r>
            <a:r>
              <a:rPr lang="sl-SI" altLang="sl-SI" sz="2800">
                <a:latin typeface="Calibri" panose="020F0502020204030204" pitchFamily="34" charset="0"/>
                <a:ea typeface="Calibri" panose="020F0502020204030204" pitchFamily="34" charset="0"/>
                <a:cs typeface="Times New Roman" panose="02020603050405020304" pitchFamily="18" charset="0"/>
              </a:rPr>
              <a:t>, </a:t>
            </a:r>
            <a:r>
              <a:rPr lang="sl-SI" altLang="sl-SI" sz="2800">
                <a:solidFill>
                  <a:schemeClr val="accent2"/>
                </a:solidFill>
                <a:latin typeface="Calibri" panose="020F0502020204030204" pitchFamily="34" charset="0"/>
                <a:ea typeface="Calibri" panose="020F0502020204030204" pitchFamily="34" charset="0"/>
                <a:cs typeface="Times New Roman" panose="02020603050405020304" pitchFamily="18" charset="0"/>
              </a:rPr>
              <a:t>nakovalce </a:t>
            </a:r>
            <a:r>
              <a:rPr lang="sl-SI" altLang="sl-SI" sz="2800">
                <a:latin typeface="Calibri" panose="020F0502020204030204" pitchFamily="34" charset="0"/>
                <a:ea typeface="Calibri" panose="020F0502020204030204" pitchFamily="34" charset="0"/>
                <a:cs typeface="Times New Roman" panose="02020603050405020304" pitchFamily="18" charset="0"/>
              </a:rPr>
              <a:t>in </a:t>
            </a:r>
            <a:r>
              <a:rPr lang="sl-SI" altLang="sl-SI" sz="2800">
                <a:solidFill>
                  <a:schemeClr val="accent2"/>
                </a:solidFill>
                <a:latin typeface="Calibri" panose="020F0502020204030204" pitchFamily="34" charset="0"/>
                <a:ea typeface="Calibri" panose="020F0502020204030204" pitchFamily="34" charset="0"/>
                <a:cs typeface="Times New Roman" panose="02020603050405020304" pitchFamily="18" charset="0"/>
              </a:rPr>
              <a:t>stremence</a:t>
            </a:r>
            <a:r>
              <a:rPr lang="sl-SI" altLang="sl-SI" sz="2800">
                <a:latin typeface="Calibri" panose="020F0502020204030204" pitchFamily="34" charset="0"/>
                <a:ea typeface="Calibri" panose="020F0502020204030204" pitchFamily="34" charset="0"/>
                <a:cs typeface="Times New Roman" panose="02020603050405020304" pitchFamily="18" charset="0"/>
              </a:rPr>
              <a:t>. </a:t>
            </a:r>
          </a:p>
          <a:p>
            <a:r>
              <a:rPr lang="sl-SI" altLang="sl-SI" sz="2800">
                <a:latin typeface="Calibri" panose="020F0502020204030204" pitchFamily="34" charset="0"/>
                <a:ea typeface="Calibri" panose="020F0502020204030204" pitchFamily="34" charset="0"/>
                <a:cs typeface="Times New Roman" panose="02020603050405020304" pitchFamily="18" charset="0"/>
              </a:rPr>
              <a:t>Kladivce je pripeto na bobnič, stremence pa na odprtino, ki je v koščeni steni med srednjim in notranjim ušesom. Ta odprtina je ovalno okence. Nekoliko niže je s tanko mrenico zastrto okroglo okence</a:t>
            </a:r>
            <a:endParaRPr lang="sl-SI" altLang="sl-SI"/>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slov 1">
            <a:extLst>
              <a:ext uri="{FF2B5EF4-FFF2-40B4-BE49-F238E27FC236}">
                <a16:creationId xmlns:a16="http://schemas.microsoft.com/office/drawing/2014/main" id="{74DEF792-69CB-4D87-831A-2F5E088C6E68}"/>
              </a:ext>
            </a:extLst>
          </p:cNvPr>
          <p:cNvSpPr>
            <a:spLocks noGrp="1"/>
          </p:cNvSpPr>
          <p:nvPr>
            <p:ph type="title"/>
          </p:nvPr>
        </p:nvSpPr>
        <p:spPr/>
        <p:txBody>
          <a:bodyPr/>
          <a:lstStyle/>
          <a:p>
            <a:r>
              <a:rPr lang="sl-SI" altLang="sl-SI"/>
              <a:t>Notranje uho</a:t>
            </a:r>
          </a:p>
        </p:txBody>
      </p:sp>
      <p:sp>
        <p:nvSpPr>
          <p:cNvPr id="3" name="Ograda vsebine 2">
            <a:extLst>
              <a:ext uri="{FF2B5EF4-FFF2-40B4-BE49-F238E27FC236}">
                <a16:creationId xmlns:a16="http://schemas.microsoft.com/office/drawing/2014/main" id="{A507C717-795B-40CC-8F5D-CE76E65C62E4}"/>
              </a:ext>
            </a:extLst>
          </p:cNvPr>
          <p:cNvSpPr>
            <a:spLocks noGrp="1"/>
          </p:cNvSpPr>
          <p:nvPr>
            <p:ph idx="1"/>
          </p:nvPr>
        </p:nvSpPr>
        <p:spPr/>
        <p:txBody>
          <a:bodyPr>
            <a:normAutofit fontScale="92500" lnSpcReduction="10000"/>
          </a:bodyPr>
          <a:lstStyle/>
          <a:p>
            <a:pPr marL="274320" indent="-274320" fontAlgn="auto">
              <a:lnSpc>
                <a:spcPct val="115000"/>
              </a:lnSpc>
              <a:spcAft>
                <a:spcPts val="1000"/>
              </a:spcAft>
              <a:buClr>
                <a:schemeClr val="accent3"/>
              </a:buClr>
              <a:buFont typeface="Wingdings 2"/>
              <a:buChar char=""/>
              <a:defRPr/>
            </a:pPr>
            <a:r>
              <a:rPr lang="sl-SI" sz="2800" dirty="0">
                <a:latin typeface="Calibri"/>
                <a:ea typeface="Calibri"/>
                <a:cs typeface="Times New Roman"/>
              </a:rPr>
              <a:t>je najbolj zamotano zgrajeni del ušesa, zato ga imenujemo tudi blodišče (labirint). </a:t>
            </a:r>
          </a:p>
          <a:p>
            <a:pPr marL="274320" indent="-274320" fontAlgn="auto">
              <a:lnSpc>
                <a:spcPct val="115000"/>
              </a:lnSpc>
              <a:spcAft>
                <a:spcPts val="1000"/>
              </a:spcAft>
              <a:buClr>
                <a:schemeClr val="accent3"/>
              </a:buClr>
              <a:buFont typeface="Wingdings 2"/>
              <a:buChar char=""/>
              <a:defRPr/>
            </a:pPr>
            <a:r>
              <a:rPr lang="sl-SI" sz="2800" dirty="0">
                <a:latin typeface="Calibri"/>
                <a:ea typeface="Calibri"/>
                <a:cs typeface="Times New Roman"/>
              </a:rPr>
              <a:t>V senčnici je več votlinic, ki so napolnjene z tekočino. V njih sta dva kožnata mešička in kožnate cevke, v katerih so čutnice. Tudi v mešičkih in cevkah je tekočina. </a:t>
            </a:r>
          </a:p>
          <a:p>
            <a:pPr marL="274320" indent="-274320" fontAlgn="auto">
              <a:lnSpc>
                <a:spcPct val="115000"/>
              </a:lnSpc>
              <a:spcAft>
                <a:spcPts val="1000"/>
              </a:spcAft>
              <a:buClr>
                <a:schemeClr val="accent3"/>
              </a:buClr>
              <a:buFont typeface="Wingdings 2"/>
              <a:buChar char=""/>
              <a:defRPr/>
            </a:pPr>
            <a:r>
              <a:rPr lang="sl-SI" sz="2800" dirty="0">
                <a:latin typeface="Calibri"/>
                <a:ea typeface="Calibri"/>
                <a:cs typeface="Times New Roman"/>
              </a:rPr>
              <a:t>Čutilo za sluh je zavita cevka, imenovana polž, </a:t>
            </a:r>
          </a:p>
          <a:p>
            <a:pPr marL="274320" indent="-274320" fontAlgn="auto">
              <a:lnSpc>
                <a:spcPct val="115000"/>
              </a:lnSpc>
              <a:spcAft>
                <a:spcPts val="1000"/>
              </a:spcAft>
              <a:buClr>
                <a:schemeClr val="accent3"/>
              </a:buClr>
              <a:buFont typeface="Wingdings 2"/>
              <a:buChar char=""/>
              <a:defRPr/>
            </a:pPr>
            <a:r>
              <a:rPr lang="sl-SI" sz="2800" dirty="0">
                <a:latin typeface="Calibri"/>
                <a:ea typeface="Calibri"/>
                <a:cs typeface="Times New Roman"/>
              </a:rPr>
              <a:t>drugi deli notranjega ušesa pa so sprejemniki za dražljaje ravnotežja in gibanja v prostoru.</a:t>
            </a:r>
          </a:p>
          <a:p>
            <a:pPr marL="274320" indent="-274320" fontAlgn="auto">
              <a:spcAft>
                <a:spcPts val="0"/>
              </a:spcAft>
              <a:buClr>
                <a:schemeClr val="accent3"/>
              </a:buClr>
              <a:buFont typeface="Wingdings 2"/>
              <a:buChar char=""/>
              <a:defRPr/>
            </a:pPr>
            <a:endParaRPr lang="sl-SI"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grada vsebine 2">
            <a:extLst>
              <a:ext uri="{FF2B5EF4-FFF2-40B4-BE49-F238E27FC236}">
                <a16:creationId xmlns:a16="http://schemas.microsoft.com/office/drawing/2014/main" id="{0B54B6BE-2AE5-46FF-8522-1D643FD895D7}"/>
              </a:ext>
            </a:extLst>
          </p:cNvPr>
          <p:cNvSpPr>
            <a:spLocks noGrp="1"/>
          </p:cNvSpPr>
          <p:nvPr>
            <p:ph idx="1"/>
          </p:nvPr>
        </p:nvSpPr>
        <p:spPr>
          <a:xfrm>
            <a:off x="457200" y="1196975"/>
            <a:ext cx="8362950" cy="5127625"/>
          </a:xfrm>
        </p:spPr>
        <p:txBody>
          <a:bodyPr/>
          <a:lstStyle/>
          <a:p>
            <a:r>
              <a:rPr lang="sl-SI" altLang="sl-SI" sz="2800">
                <a:latin typeface="Calibri" panose="020F0502020204030204" pitchFamily="34" charset="0"/>
                <a:ea typeface="Calibri" panose="020F0502020204030204" pitchFamily="34" charset="0"/>
                <a:cs typeface="Times New Roman" panose="02020603050405020304" pitchFamily="18" charset="0"/>
              </a:rPr>
              <a:t>Vsa čutila pa so z živci povezana z možgani in se tako zavedamo, kaj se dogaja okoli nas</a:t>
            </a:r>
          </a:p>
          <a:p>
            <a:r>
              <a:rPr lang="sl-SI" altLang="sl-SI" sz="2800">
                <a:latin typeface="Calibri" panose="020F0502020204030204" pitchFamily="34" charset="0"/>
                <a:ea typeface="Calibri" panose="020F0502020204030204" pitchFamily="34" charset="0"/>
                <a:cs typeface="Times New Roman" panose="02020603050405020304" pitchFamily="18" charset="0"/>
              </a:rPr>
              <a:t>POZNAMO:</a:t>
            </a:r>
          </a:p>
          <a:p>
            <a:pPr lvl="1">
              <a:lnSpc>
                <a:spcPct val="115000"/>
              </a:lnSpc>
              <a:spcAft>
                <a:spcPts val="1000"/>
              </a:spcAft>
              <a:buFont typeface="Wingdings" panose="05000000000000000000" pitchFamily="2" charset="2"/>
              <a:buChar char="Ø"/>
            </a:pPr>
            <a:r>
              <a:rPr lang="sl-SI" altLang="sl-SI">
                <a:latin typeface="Calibri" panose="020F0502020204030204" pitchFamily="34" charset="0"/>
                <a:ea typeface="Calibri" panose="020F0502020204030204" pitchFamily="34" charset="0"/>
                <a:cs typeface="Times New Roman" panose="02020603050405020304" pitchFamily="18" charset="0"/>
              </a:rPr>
              <a:t>čutila v koži, </a:t>
            </a:r>
          </a:p>
          <a:p>
            <a:pPr lvl="1">
              <a:lnSpc>
                <a:spcPct val="115000"/>
              </a:lnSpc>
              <a:spcAft>
                <a:spcPts val="1000"/>
              </a:spcAft>
              <a:buFont typeface="Wingdings" panose="05000000000000000000" pitchFamily="2" charset="2"/>
              <a:buChar char="Ø"/>
            </a:pPr>
            <a:r>
              <a:rPr lang="sl-SI" altLang="sl-SI">
                <a:latin typeface="Calibri" panose="020F0502020204030204" pitchFamily="34" charset="0"/>
                <a:ea typeface="Calibri" panose="020F0502020204030204" pitchFamily="34" charset="0"/>
                <a:cs typeface="Times New Roman" panose="02020603050405020304" pitchFamily="18" charset="0"/>
              </a:rPr>
              <a:t>čutilo za okus, </a:t>
            </a:r>
          </a:p>
          <a:p>
            <a:pPr lvl="1">
              <a:lnSpc>
                <a:spcPct val="115000"/>
              </a:lnSpc>
              <a:spcAft>
                <a:spcPts val="1000"/>
              </a:spcAft>
              <a:buFont typeface="Wingdings" panose="05000000000000000000" pitchFamily="2" charset="2"/>
              <a:buChar char="Ø"/>
            </a:pPr>
            <a:r>
              <a:rPr lang="sl-SI" altLang="sl-SI">
                <a:latin typeface="Calibri" panose="020F0502020204030204" pitchFamily="34" charset="0"/>
                <a:ea typeface="Calibri" panose="020F0502020204030204" pitchFamily="34" charset="0"/>
                <a:cs typeface="Times New Roman" panose="02020603050405020304" pitchFamily="18" charset="0"/>
              </a:rPr>
              <a:t>čutilo za voh, </a:t>
            </a:r>
          </a:p>
          <a:p>
            <a:pPr lvl="1">
              <a:lnSpc>
                <a:spcPct val="115000"/>
              </a:lnSpc>
              <a:spcAft>
                <a:spcPts val="1000"/>
              </a:spcAft>
              <a:buFont typeface="Wingdings" panose="05000000000000000000" pitchFamily="2" charset="2"/>
              <a:buChar char="Ø"/>
            </a:pPr>
            <a:r>
              <a:rPr lang="sl-SI" altLang="sl-SI">
                <a:latin typeface="Calibri" panose="020F0502020204030204" pitchFamily="34" charset="0"/>
                <a:ea typeface="Calibri" panose="020F0502020204030204" pitchFamily="34" charset="0"/>
                <a:cs typeface="Times New Roman" panose="02020603050405020304" pitchFamily="18" charset="0"/>
              </a:rPr>
              <a:t>čutilo za vid in </a:t>
            </a:r>
          </a:p>
          <a:p>
            <a:pPr lvl="1">
              <a:lnSpc>
                <a:spcPct val="115000"/>
              </a:lnSpc>
              <a:spcAft>
                <a:spcPts val="1000"/>
              </a:spcAft>
              <a:buFont typeface="Wingdings" panose="05000000000000000000" pitchFamily="2" charset="2"/>
              <a:buChar char="Ø"/>
            </a:pPr>
            <a:r>
              <a:rPr lang="sl-SI" altLang="sl-SI">
                <a:latin typeface="Calibri" panose="020F0502020204030204" pitchFamily="34" charset="0"/>
                <a:ea typeface="Calibri" panose="020F0502020204030204" pitchFamily="34" charset="0"/>
                <a:cs typeface="Times New Roman" panose="02020603050405020304" pitchFamily="18" charset="0"/>
              </a:rPr>
              <a:t>čutilo za sluh in ravnotežje.</a:t>
            </a:r>
          </a:p>
          <a:p>
            <a:pPr lvl="1">
              <a:buFont typeface="Wingdings" panose="05000000000000000000" pitchFamily="2" charset="2"/>
              <a:buChar char="Ø"/>
            </a:pPr>
            <a:endParaRPr lang="sl-SI" altLang="sl-SI">
              <a:latin typeface="Calibri" panose="020F0502020204030204" pitchFamily="34" charset="0"/>
              <a:ea typeface="Calibri" panose="020F0502020204030204" pitchFamily="34" charset="0"/>
              <a:cs typeface="Times New Roman" panose="02020603050405020304" pitchFamily="18" charset="0"/>
            </a:endParaRPr>
          </a:p>
          <a:p>
            <a:endParaRPr lang="sl-SI" altLang="sl-SI"/>
          </a:p>
        </p:txBody>
      </p:sp>
      <p:pic>
        <p:nvPicPr>
          <p:cNvPr id="3074" name="Picture 2" descr="C:\Users\Barbara\Desktop\cutila_lightbox_image.jpg">
            <a:extLst>
              <a:ext uri="{FF2B5EF4-FFF2-40B4-BE49-F238E27FC236}">
                <a16:creationId xmlns:a16="http://schemas.microsoft.com/office/drawing/2014/main" id="{C6EC1F6B-41B9-450E-A26D-24CDD73FA8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33911">
            <a:off x="4427984" y="2204864"/>
            <a:ext cx="4170040" cy="29450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slov 1">
            <a:extLst>
              <a:ext uri="{FF2B5EF4-FFF2-40B4-BE49-F238E27FC236}">
                <a16:creationId xmlns:a16="http://schemas.microsoft.com/office/drawing/2014/main" id="{18788A45-81AB-4EF5-9C12-7E5E8D977125}"/>
              </a:ext>
            </a:extLst>
          </p:cNvPr>
          <p:cNvSpPr>
            <a:spLocks noGrp="1"/>
          </p:cNvSpPr>
          <p:nvPr>
            <p:ph type="title"/>
          </p:nvPr>
        </p:nvSpPr>
        <p:spPr/>
        <p:txBody>
          <a:bodyPr/>
          <a:lstStyle/>
          <a:p>
            <a:r>
              <a:rPr lang="sl-SI" altLang="sl-SI"/>
              <a:t>Kako slišimo?</a:t>
            </a:r>
          </a:p>
        </p:txBody>
      </p:sp>
      <p:pic>
        <p:nvPicPr>
          <p:cNvPr id="34819" name="Picture 2">
            <a:extLst>
              <a:ext uri="{FF2B5EF4-FFF2-40B4-BE49-F238E27FC236}">
                <a16:creationId xmlns:a16="http://schemas.microsoft.com/office/drawing/2014/main" id="{A789B774-645E-4237-A097-8CDD03E373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693738"/>
            <a:ext cx="3509963"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grada vsebine 2">
            <a:extLst>
              <a:ext uri="{FF2B5EF4-FFF2-40B4-BE49-F238E27FC236}">
                <a16:creationId xmlns:a16="http://schemas.microsoft.com/office/drawing/2014/main" id="{9E393650-C0B2-4997-B46E-779DDCB449D0}"/>
              </a:ext>
            </a:extLst>
          </p:cNvPr>
          <p:cNvSpPr>
            <a:spLocks noGrp="1"/>
          </p:cNvSpPr>
          <p:nvPr>
            <p:ph idx="1"/>
          </p:nvPr>
        </p:nvSpPr>
        <p:spPr>
          <a:xfrm>
            <a:off x="395288" y="1989138"/>
            <a:ext cx="8229600" cy="4389437"/>
          </a:xfrm>
        </p:spPr>
        <p:txBody>
          <a:bodyPr>
            <a:normAutofit/>
          </a:bodyPr>
          <a:lstStyle/>
          <a:p>
            <a:pPr marL="274320" indent="-274320" fontAlgn="auto">
              <a:lnSpc>
                <a:spcPct val="115000"/>
              </a:lnSpc>
              <a:spcAft>
                <a:spcPts val="1000"/>
              </a:spcAft>
              <a:buClr>
                <a:schemeClr val="accent3"/>
              </a:buClr>
              <a:buFont typeface="Wingdings 2"/>
              <a:buChar char=""/>
              <a:defRPr/>
            </a:pPr>
            <a:r>
              <a:rPr lang="sl-SI" dirty="0">
                <a:latin typeface="+mj-lt"/>
              </a:rPr>
              <a:t>Uhelj sprejema zvočne valove, jih prestreza in usmerja v zunanji sluhovod. Tu zadenejo ob bobnič in ga zatresejo. Pri tem zanihajo slušne koščice. Stremence, ki s svojo, zavalovi tekočino v koščenih votlinicah, v katerih je kožnati polž. Valovi tekočine udarjajo od spodaj na kožnega polža. Ob tem udarjajo slušne čutnice ob mrenico, ki je nad njimi. Čutnice se ob teh udarcih zdražijo. Čutnice so zvezane z živčnimi vlakni, ki vodijo do možganov, in tako se zavedamo, da slišimo.</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slov 1">
            <a:extLst>
              <a:ext uri="{FF2B5EF4-FFF2-40B4-BE49-F238E27FC236}">
                <a16:creationId xmlns:a16="http://schemas.microsoft.com/office/drawing/2014/main" id="{D791C236-BC38-4344-8EFA-B754E32CB5C9}"/>
              </a:ext>
            </a:extLst>
          </p:cNvPr>
          <p:cNvSpPr>
            <a:spLocks noGrp="1"/>
          </p:cNvSpPr>
          <p:nvPr>
            <p:ph type="title"/>
          </p:nvPr>
        </p:nvSpPr>
        <p:spPr/>
        <p:txBody>
          <a:bodyPr/>
          <a:lstStyle/>
          <a:p>
            <a:r>
              <a:rPr lang="sl-SI" altLang="sl-SI"/>
              <a:t>Čutilo za ravnotežje</a:t>
            </a:r>
          </a:p>
        </p:txBody>
      </p:sp>
      <p:sp>
        <p:nvSpPr>
          <p:cNvPr id="3" name="Ograda vsebine 2">
            <a:extLst>
              <a:ext uri="{FF2B5EF4-FFF2-40B4-BE49-F238E27FC236}">
                <a16:creationId xmlns:a16="http://schemas.microsoft.com/office/drawing/2014/main" id="{575572BE-B4DC-41F5-9797-4A4EBCDBF90D}"/>
              </a:ext>
            </a:extLst>
          </p:cNvPr>
          <p:cNvSpPr>
            <a:spLocks noGrp="1"/>
          </p:cNvSpPr>
          <p:nvPr>
            <p:ph idx="1"/>
          </p:nvPr>
        </p:nvSpPr>
        <p:spPr/>
        <p:txBody>
          <a:bodyPr>
            <a:normAutofit/>
          </a:bodyPr>
          <a:lstStyle/>
          <a:p>
            <a:pPr marL="274320" indent="-274320" fontAlgn="auto">
              <a:spcAft>
                <a:spcPts val="1000"/>
              </a:spcAft>
              <a:buClr>
                <a:schemeClr val="accent3"/>
              </a:buClr>
              <a:buFont typeface="Wingdings 2"/>
              <a:buChar char=""/>
              <a:defRPr/>
            </a:pPr>
            <a:r>
              <a:rPr lang="sl-SI" dirty="0">
                <a:latin typeface="Calibri"/>
                <a:ea typeface="Calibri"/>
                <a:cs typeface="Times New Roman"/>
              </a:rPr>
              <a:t>Je organ, ki leži v </a:t>
            </a:r>
          </a:p>
          <a:p>
            <a:pPr marL="0" indent="0" fontAlgn="auto">
              <a:spcAft>
                <a:spcPts val="1000"/>
              </a:spcAft>
              <a:buClr>
                <a:schemeClr val="accent3"/>
              </a:buClr>
              <a:buFont typeface="Wingdings 2"/>
              <a:buNone/>
              <a:defRPr/>
            </a:pPr>
            <a:r>
              <a:rPr lang="sl-SI" dirty="0">
                <a:latin typeface="Calibri"/>
                <a:ea typeface="Calibri"/>
                <a:cs typeface="Times New Roman"/>
              </a:rPr>
              <a:t>notranjem ušesu pod polžem</a:t>
            </a:r>
          </a:p>
          <a:p>
            <a:pPr marL="274320" indent="-274320" fontAlgn="auto">
              <a:spcAft>
                <a:spcPts val="1000"/>
              </a:spcAft>
              <a:buClr>
                <a:schemeClr val="accent3"/>
              </a:buClr>
              <a:buFont typeface="Wingdings 2"/>
              <a:buChar char=""/>
              <a:defRPr/>
            </a:pPr>
            <a:r>
              <a:rPr lang="sl-SI" dirty="0">
                <a:latin typeface="Calibri"/>
                <a:ea typeface="Calibri"/>
                <a:cs typeface="Times New Roman"/>
              </a:rPr>
              <a:t>nadzoruje telesno držo,</a:t>
            </a:r>
          </a:p>
          <a:p>
            <a:pPr marL="0" indent="0" fontAlgn="auto">
              <a:spcAft>
                <a:spcPts val="1000"/>
              </a:spcAft>
              <a:buClr>
                <a:schemeClr val="accent3"/>
              </a:buClr>
              <a:buFont typeface="Wingdings 2"/>
              <a:buNone/>
              <a:defRPr/>
            </a:pPr>
            <a:r>
              <a:rPr lang="sl-SI" dirty="0">
                <a:latin typeface="Calibri"/>
                <a:ea typeface="Calibri"/>
                <a:cs typeface="Times New Roman"/>
              </a:rPr>
              <a:t>zaznava položaj telesa v prostoru </a:t>
            </a:r>
          </a:p>
          <a:p>
            <a:pPr marL="0" indent="0" fontAlgn="auto">
              <a:spcAft>
                <a:spcPts val="1000"/>
              </a:spcAft>
              <a:buClr>
                <a:schemeClr val="accent3"/>
              </a:buClr>
              <a:buFont typeface="Wingdings 2"/>
              <a:buNone/>
              <a:defRPr/>
            </a:pPr>
            <a:r>
              <a:rPr lang="sl-SI" dirty="0">
                <a:latin typeface="Calibri"/>
                <a:ea typeface="Calibri"/>
                <a:cs typeface="Times New Roman"/>
              </a:rPr>
              <a:t>in uravnava ravnotežje našega </a:t>
            </a:r>
          </a:p>
          <a:p>
            <a:pPr marL="0" indent="0" fontAlgn="auto">
              <a:spcAft>
                <a:spcPts val="1000"/>
              </a:spcAft>
              <a:buClr>
                <a:schemeClr val="accent3"/>
              </a:buClr>
              <a:buFont typeface="Wingdings 2"/>
              <a:buNone/>
              <a:defRPr/>
            </a:pPr>
            <a:r>
              <a:rPr lang="sl-SI" dirty="0">
                <a:latin typeface="Calibri"/>
                <a:ea typeface="Calibri"/>
                <a:cs typeface="Times New Roman"/>
              </a:rPr>
              <a:t>telesa</a:t>
            </a:r>
          </a:p>
          <a:p>
            <a:pPr marL="274320" indent="-274320" fontAlgn="auto">
              <a:spcAft>
                <a:spcPts val="0"/>
              </a:spcAft>
              <a:buClr>
                <a:schemeClr val="accent3"/>
              </a:buClr>
              <a:buFont typeface="Wingdings 2"/>
              <a:buChar char=""/>
              <a:defRPr/>
            </a:pPr>
            <a:endParaRPr lang="sl-SI" dirty="0"/>
          </a:p>
        </p:txBody>
      </p:sp>
      <p:pic>
        <p:nvPicPr>
          <p:cNvPr id="35844" name="Picture 2">
            <a:extLst>
              <a:ext uri="{FF2B5EF4-FFF2-40B4-BE49-F238E27FC236}">
                <a16:creationId xmlns:a16="http://schemas.microsoft.com/office/drawing/2014/main" id="{56BD18D0-A400-4048-92E1-2DD29AF8B4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5850" y="2060575"/>
            <a:ext cx="4248150"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2A4BF6A-125A-4EC9-BFD1-526495FF207E}"/>
              </a:ext>
            </a:extLst>
          </p:cNvPr>
          <p:cNvSpPr>
            <a:spLocks noGrp="1"/>
          </p:cNvSpPr>
          <p:nvPr>
            <p:ph type="title"/>
          </p:nvPr>
        </p:nvSpPr>
        <p:spPr/>
        <p:txBody>
          <a:bodyPr>
            <a:normAutofit fontScale="90000"/>
          </a:bodyPr>
          <a:lstStyle/>
          <a:p>
            <a:pPr fontAlgn="auto">
              <a:spcAft>
                <a:spcPts val="0"/>
              </a:spcAft>
              <a:defRPr/>
            </a:pPr>
            <a:r>
              <a:rPr lang="sl-SI" dirty="0"/>
              <a:t>Kako deluje čutilo za ravnotežje?</a:t>
            </a:r>
          </a:p>
        </p:txBody>
      </p:sp>
      <p:sp>
        <p:nvSpPr>
          <p:cNvPr id="3" name="Ograda vsebine 2">
            <a:extLst>
              <a:ext uri="{FF2B5EF4-FFF2-40B4-BE49-F238E27FC236}">
                <a16:creationId xmlns:a16="http://schemas.microsoft.com/office/drawing/2014/main" id="{DEF64832-819D-4B38-9754-B47D8D905C26}"/>
              </a:ext>
            </a:extLst>
          </p:cNvPr>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sl-SI" dirty="0">
                <a:latin typeface="+mj-lt"/>
              </a:rPr>
              <a:t>Sestavljajo ga trije polkrožni kanali, ki ležijo drug na drugega pravokotno in so napolnjeni s tekočino </a:t>
            </a:r>
            <a:r>
              <a:rPr lang="sl-SI" dirty="0" err="1">
                <a:solidFill>
                  <a:srgbClr val="00B0F0"/>
                </a:solidFill>
                <a:latin typeface="+mj-lt"/>
              </a:rPr>
              <a:t>endolimfo</a:t>
            </a:r>
            <a:r>
              <a:rPr lang="sl-SI" dirty="0">
                <a:latin typeface="+mj-lt"/>
              </a:rPr>
              <a:t>. Ta se po teh kanalčkih pretaka</a:t>
            </a:r>
          </a:p>
          <a:p>
            <a:pPr marL="274320" indent="-274320" fontAlgn="auto">
              <a:spcAft>
                <a:spcPts val="0"/>
              </a:spcAft>
              <a:buClr>
                <a:schemeClr val="accent3"/>
              </a:buClr>
              <a:buFont typeface="Wingdings 2"/>
              <a:buChar char=""/>
              <a:defRPr/>
            </a:pPr>
            <a:r>
              <a:rPr lang="sl-SI" dirty="0">
                <a:latin typeface="+mj-lt"/>
              </a:rPr>
              <a:t>Kanalčki vsebujejo ravnotežne čutnice z dlačicami, ki se obračajo v tisto smer, kamor potuje tekočina</a:t>
            </a:r>
          </a:p>
          <a:p>
            <a:pPr marL="274320" indent="-274320" fontAlgn="auto">
              <a:spcAft>
                <a:spcPts val="0"/>
              </a:spcAft>
              <a:buClr>
                <a:schemeClr val="accent3"/>
              </a:buClr>
              <a:buFont typeface="Wingdings 2"/>
              <a:buChar char=""/>
              <a:defRPr/>
            </a:pPr>
            <a:r>
              <a:rPr lang="sl-SI" dirty="0">
                <a:latin typeface="+mj-lt"/>
              </a:rPr>
              <a:t>Če premikamo glavo, telo ali pa če se vrtimo, vse to povzroči, da tekočina v teh cevkah zaniha in zdraži čutnice, ki so v njih. Po živčnih vlaknih se prevaja to do možganov in tako se zavemo, v kakšni legi je naše telo in v katero smer se premika.</a:t>
            </a:r>
          </a:p>
          <a:p>
            <a:pPr marL="274320" indent="-274320" fontAlgn="auto">
              <a:spcAft>
                <a:spcPts val="0"/>
              </a:spcAft>
              <a:buClr>
                <a:schemeClr val="accent3"/>
              </a:buClr>
              <a:buFont typeface="Wingdings 2"/>
              <a:buChar char=""/>
              <a:defRPr/>
            </a:pPr>
            <a:endParaRPr lang="sl-SI" dirty="0">
              <a:latin typeface="+mj-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slov 1">
            <a:extLst>
              <a:ext uri="{FF2B5EF4-FFF2-40B4-BE49-F238E27FC236}">
                <a16:creationId xmlns:a16="http://schemas.microsoft.com/office/drawing/2014/main" id="{CD1A2F38-2ADC-43A4-9BE4-7EB13052423E}"/>
              </a:ext>
            </a:extLst>
          </p:cNvPr>
          <p:cNvSpPr>
            <a:spLocks noGrp="1"/>
          </p:cNvSpPr>
          <p:nvPr>
            <p:ph type="title"/>
          </p:nvPr>
        </p:nvSpPr>
        <p:spPr/>
        <p:txBody>
          <a:bodyPr/>
          <a:lstStyle/>
          <a:p>
            <a:r>
              <a:rPr lang="sl-SI" altLang="sl-SI"/>
              <a:t>VIRI</a:t>
            </a:r>
          </a:p>
        </p:txBody>
      </p:sp>
      <p:sp>
        <p:nvSpPr>
          <p:cNvPr id="37891" name="Ograda vsebine 2">
            <a:extLst>
              <a:ext uri="{FF2B5EF4-FFF2-40B4-BE49-F238E27FC236}">
                <a16:creationId xmlns:a16="http://schemas.microsoft.com/office/drawing/2014/main" id="{6CB2758C-ACB5-432E-806E-477D779FB15C}"/>
              </a:ext>
            </a:extLst>
          </p:cNvPr>
          <p:cNvSpPr>
            <a:spLocks noGrp="1"/>
          </p:cNvSpPr>
          <p:nvPr>
            <p:ph idx="1"/>
          </p:nvPr>
        </p:nvSpPr>
        <p:spPr/>
        <p:txBody>
          <a:bodyPr/>
          <a:lstStyle/>
          <a:p>
            <a:r>
              <a:rPr lang="sl-SI" altLang="sl-SI">
                <a:solidFill>
                  <a:schemeClr val="accent1"/>
                </a:solidFill>
                <a:hlinkClick r:id="rId2"/>
              </a:rPr>
              <a:t>http://www.slodiver.net/medicina/cutila.asp</a:t>
            </a:r>
            <a:endParaRPr lang="sl-SI" altLang="sl-SI">
              <a:solidFill>
                <a:schemeClr val="accent1"/>
              </a:solidFill>
            </a:endParaRPr>
          </a:p>
          <a:p>
            <a:r>
              <a:rPr lang="sl-SI" altLang="sl-SI">
                <a:solidFill>
                  <a:srgbClr val="FFC000"/>
                </a:solidFill>
                <a:hlinkClick r:id="rId3"/>
              </a:rPr>
              <a:t>http://www.educa.fmf.uni-lj.si/izodel/sola/2003/ura/tomic/biologija/bnet.html</a:t>
            </a:r>
            <a:endParaRPr lang="sl-SI" altLang="sl-SI">
              <a:solidFill>
                <a:srgbClr val="FFC000"/>
              </a:solidFill>
            </a:endParaRPr>
          </a:p>
          <a:p>
            <a:r>
              <a:rPr lang="sl-SI" altLang="sl-SI">
                <a:solidFill>
                  <a:srgbClr val="FFC000"/>
                </a:solidFill>
                <a:hlinkClick r:id="rId4" tooltip="Steve Parker"/>
              </a:rPr>
              <a:t>http://www.svarog.si/biologija/MSS/index.php?page_id=11433</a:t>
            </a:r>
          </a:p>
          <a:p>
            <a:r>
              <a:rPr lang="sl-SI" altLang="sl-SI">
                <a:solidFill>
                  <a:srgbClr val="FFC000"/>
                </a:solidFill>
                <a:hlinkClick r:id="rId4" tooltip="Steve Parker"/>
              </a:rPr>
              <a:t>Steve Parker</a:t>
            </a:r>
            <a:r>
              <a:rPr lang="sl-SI" altLang="sl-SI">
                <a:solidFill>
                  <a:srgbClr val="FFC000"/>
                </a:solidFill>
              </a:rPr>
              <a:t> - Čutila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A08BCF7-F1C5-4A22-BDC1-3CE66EB8FE2F}"/>
              </a:ext>
            </a:extLst>
          </p:cNvPr>
          <p:cNvSpPr>
            <a:spLocks noGrp="1"/>
          </p:cNvSpPr>
          <p:nvPr>
            <p:ph type="title"/>
          </p:nvPr>
        </p:nvSpPr>
        <p:spPr/>
        <p:txBody>
          <a:bodyPr/>
          <a:lstStyle/>
          <a:p>
            <a:pPr algn="ctr" fontAlgn="auto">
              <a:spcAft>
                <a:spcPts val="0"/>
              </a:spcAft>
              <a:defRPr/>
            </a:pPr>
            <a:r>
              <a:rPr lang="sl-SI" sz="9600"/>
              <a:t>HVALA!!! </a:t>
            </a:r>
            <a:r>
              <a:rPr lang="sl-SI" sz="9600">
                <a:sym typeface="Wingdings" pitchFamily="2" charset="2"/>
              </a:rPr>
              <a:t></a:t>
            </a:r>
            <a:endParaRPr lang="sl-SI" sz="9600"/>
          </a:p>
        </p:txBody>
      </p:sp>
      <p:sp>
        <p:nvSpPr>
          <p:cNvPr id="38915" name="Ograda besedila 2">
            <a:extLst>
              <a:ext uri="{FF2B5EF4-FFF2-40B4-BE49-F238E27FC236}">
                <a16:creationId xmlns:a16="http://schemas.microsoft.com/office/drawing/2014/main" id="{21D0BF74-5666-4603-A0C5-17A45638BA3E}"/>
              </a:ext>
            </a:extLst>
          </p:cNvPr>
          <p:cNvSpPr>
            <a:spLocks noGrp="1"/>
          </p:cNvSpPr>
          <p:nvPr>
            <p:ph type="body" idx="1"/>
          </p:nvPr>
        </p:nvSpPr>
        <p:spPr>
          <a:xfrm>
            <a:off x="530225" y="2705100"/>
            <a:ext cx="7772400" cy="1509713"/>
          </a:xfrm>
        </p:spPr>
        <p:txBody>
          <a:bodyPr/>
          <a:lstStyle/>
          <a:p>
            <a:endParaRPr lang="sl-SI" altLang="sl-SI"/>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slov 1">
            <a:extLst>
              <a:ext uri="{FF2B5EF4-FFF2-40B4-BE49-F238E27FC236}">
                <a16:creationId xmlns:a16="http://schemas.microsoft.com/office/drawing/2014/main" id="{BA54AC81-912E-48B7-8834-6101EC0D7AAF}"/>
              </a:ext>
            </a:extLst>
          </p:cNvPr>
          <p:cNvSpPr>
            <a:spLocks noGrp="1"/>
          </p:cNvSpPr>
          <p:nvPr>
            <p:ph type="title"/>
          </p:nvPr>
        </p:nvSpPr>
        <p:spPr>
          <a:xfrm>
            <a:off x="457200" y="704850"/>
            <a:ext cx="8229600" cy="1143000"/>
          </a:xfrm>
        </p:spPr>
        <p:txBody>
          <a:bodyPr/>
          <a:lstStyle/>
          <a:p>
            <a:r>
              <a:rPr lang="sl-SI" altLang="sl-SI"/>
              <a:t>ČUTILA V KOŽI</a:t>
            </a:r>
          </a:p>
        </p:txBody>
      </p:sp>
      <p:sp>
        <p:nvSpPr>
          <p:cNvPr id="3" name="Ograda vsebine 2">
            <a:extLst>
              <a:ext uri="{FF2B5EF4-FFF2-40B4-BE49-F238E27FC236}">
                <a16:creationId xmlns:a16="http://schemas.microsoft.com/office/drawing/2014/main" id="{6E7A1254-C0AF-4A6B-A77B-C1C1EFF9B320}"/>
              </a:ext>
            </a:extLst>
          </p:cNvPr>
          <p:cNvSpPr>
            <a:spLocks noGrp="1"/>
          </p:cNvSpPr>
          <p:nvPr>
            <p:ph sz="half" idx="1"/>
          </p:nvPr>
        </p:nvSpPr>
        <p:spPr>
          <a:xfrm>
            <a:off x="457200" y="1920875"/>
            <a:ext cx="4038600" cy="4433888"/>
          </a:xfrm>
        </p:spPr>
        <p:txBody>
          <a:bodyPr>
            <a:normAutofit/>
          </a:bodyPr>
          <a:lstStyle/>
          <a:p>
            <a:pPr marL="274320" indent="-274320" fontAlgn="auto">
              <a:spcAft>
                <a:spcPts val="0"/>
              </a:spcAft>
              <a:buClr>
                <a:schemeClr val="accent3"/>
              </a:buClr>
              <a:buFont typeface="Wingdings 2"/>
              <a:buChar char=""/>
              <a:defRPr/>
            </a:pPr>
            <a:r>
              <a:rPr lang="sl-SI" sz="2800" dirty="0">
                <a:latin typeface="Calibri"/>
                <a:ea typeface="Calibri"/>
                <a:cs typeface="Times New Roman"/>
              </a:rPr>
              <a:t>V koži so sprejemniki štirih različnih čutov :</a:t>
            </a:r>
          </a:p>
          <a:p>
            <a:pPr marL="640080" lvl="1" indent="-246888" fontAlgn="auto">
              <a:spcAft>
                <a:spcPts val="0"/>
              </a:spcAft>
              <a:buFont typeface="Wingdings" pitchFamily="2" charset="2"/>
              <a:buChar char="Ø"/>
              <a:defRPr/>
            </a:pPr>
            <a:r>
              <a:rPr lang="sl-SI" dirty="0">
                <a:latin typeface="Calibri"/>
                <a:ea typeface="Calibri"/>
                <a:cs typeface="Times New Roman"/>
              </a:rPr>
              <a:t>Za tip</a:t>
            </a:r>
          </a:p>
          <a:p>
            <a:pPr marL="640080" lvl="1" indent="-246888" fontAlgn="auto">
              <a:spcAft>
                <a:spcPts val="0"/>
              </a:spcAft>
              <a:buFont typeface="Wingdings" pitchFamily="2" charset="2"/>
              <a:buChar char="Ø"/>
              <a:defRPr/>
            </a:pPr>
            <a:r>
              <a:rPr lang="sl-SI" dirty="0">
                <a:latin typeface="Calibri"/>
                <a:ea typeface="Calibri"/>
                <a:cs typeface="Times New Roman"/>
              </a:rPr>
              <a:t>Mraz</a:t>
            </a:r>
          </a:p>
          <a:p>
            <a:pPr marL="640080" lvl="1" indent="-246888" fontAlgn="auto">
              <a:spcAft>
                <a:spcPts val="0"/>
              </a:spcAft>
              <a:buFont typeface="Wingdings" pitchFamily="2" charset="2"/>
              <a:buChar char="Ø"/>
              <a:defRPr/>
            </a:pPr>
            <a:r>
              <a:rPr lang="sl-SI" dirty="0">
                <a:latin typeface="Calibri"/>
                <a:ea typeface="Calibri"/>
                <a:cs typeface="Times New Roman"/>
              </a:rPr>
              <a:t>Vročino in </a:t>
            </a:r>
          </a:p>
          <a:p>
            <a:pPr marL="640080" lvl="1" indent="-246888" fontAlgn="auto">
              <a:spcAft>
                <a:spcPts val="0"/>
              </a:spcAft>
              <a:buFont typeface="Wingdings" pitchFamily="2" charset="2"/>
              <a:buChar char="Ø"/>
              <a:defRPr/>
            </a:pPr>
            <a:r>
              <a:rPr lang="sl-SI" dirty="0">
                <a:latin typeface="Calibri"/>
                <a:ea typeface="Calibri"/>
                <a:cs typeface="Times New Roman"/>
              </a:rPr>
              <a:t>bolečino</a:t>
            </a:r>
          </a:p>
          <a:p>
            <a:pPr marL="393192" lvl="1" indent="0" fontAlgn="auto">
              <a:spcAft>
                <a:spcPts val="0"/>
              </a:spcAft>
              <a:buFont typeface="Wingdings 2"/>
              <a:buNone/>
              <a:defRPr/>
            </a:pPr>
            <a:endParaRPr lang="sl-SI" dirty="0"/>
          </a:p>
        </p:txBody>
      </p:sp>
      <p:sp>
        <p:nvSpPr>
          <p:cNvPr id="8196" name="Ograda vsebine 3">
            <a:extLst>
              <a:ext uri="{FF2B5EF4-FFF2-40B4-BE49-F238E27FC236}">
                <a16:creationId xmlns:a16="http://schemas.microsoft.com/office/drawing/2014/main" id="{06AA2A5F-5E89-4666-8832-5F1184570818}"/>
              </a:ext>
            </a:extLst>
          </p:cNvPr>
          <p:cNvSpPr>
            <a:spLocks noGrp="1"/>
          </p:cNvSpPr>
          <p:nvPr>
            <p:ph sz="half" idx="2"/>
          </p:nvPr>
        </p:nvSpPr>
        <p:spPr>
          <a:xfrm>
            <a:off x="4648200" y="1920875"/>
            <a:ext cx="4038600" cy="4433888"/>
          </a:xfrm>
        </p:spPr>
        <p:txBody>
          <a:bodyPr/>
          <a:lstStyle/>
          <a:p>
            <a:endParaRPr lang="sl-SI" altLang="sl-SI"/>
          </a:p>
        </p:txBody>
      </p:sp>
      <p:pic>
        <p:nvPicPr>
          <p:cNvPr id="2050" name="Picture 2" descr="C:\Users\Barbara\Desktop\koza.jpg">
            <a:extLst>
              <a:ext uri="{FF2B5EF4-FFF2-40B4-BE49-F238E27FC236}">
                <a16:creationId xmlns:a16="http://schemas.microsoft.com/office/drawing/2014/main" id="{22FA595E-4460-42BD-99FF-D63F7CBA80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940349"/>
            <a:ext cx="4212945" cy="358100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
            <a:extLst>
              <a:ext uri="{FF2B5EF4-FFF2-40B4-BE49-F238E27FC236}">
                <a16:creationId xmlns:a16="http://schemas.microsoft.com/office/drawing/2014/main" id="{D550B77F-A888-4657-904A-C65F4B5B7EC6}"/>
              </a:ext>
            </a:extLst>
          </p:cNvPr>
          <p:cNvSpPr>
            <a:spLocks noGrp="1"/>
          </p:cNvSpPr>
          <p:nvPr>
            <p:ph type="title"/>
          </p:nvPr>
        </p:nvSpPr>
        <p:spPr>
          <a:xfrm>
            <a:off x="457200" y="704850"/>
            <a:ext cx="8229600" cy="1143000"/>
          </a:xfrm>
        </p:spPr>
        <p:txBody>
          <a:bodyPr/>
          <a:lstStyle/>
          <a:p>
            <a:r>
              <a:rPr lang="sl-SI" altLang="sl-SI"/>
              <a:t>ZA TIP</a:t>
            </a:r>
          </a:p>
        </p:txBody>
      </p:sp>
      <p:sp>
        <p:nvSpPr>
          <p:cNvPr id="9219" name="Ograda vsebine 2">
            <a:extLst>
              <a:ext uri="{FF2B5EF4-FFF2-40B4-BE49-F238E27FC236}">
                <a16:creationId xmlns:a16="http://schemas.microsoft.com/office/drawing/2014/main" id="{FFE471DE-B310-4F61-8E08-0BAC74197761}"/>
              </a:ext>
            </a:extLst>
          </p:cNvPr>
          <p:cNvSpPr>
            <a:spLocks noGrp="1"/>
          </p:cNvSpPr>
          <p:nvPr>
            <p:ph sz="half" idx="1"/>
          </p:nvPr>
        </p:nvSpPr>
        <p:spPr>
          <a:xfrm>
            <a:off x="457200" y="1920875"/>
            <a:ext cx="4038600" cy="4433888"/>
          </a:xfrm>
        </p:spPr>
        <p:txBody>
          <a:bodyPr/>
          <a:lstStyle/>
          <a:p>
            <a:r>
              <a:rPr lang="sl-SI" altLang="sl-SI" sz="2400">
                <a:latin typeface="Calibri" panose="020F0502020204030204" pitchFamily="34" charset="0"/>
                <a:ea typeface="Calibri" panose="020F0502020204030204" pitchFamily="34" charset="0"/>
                <a:cs typeface="Times New Roman" panose="02020603050405020304" pitchFamily="18" charset="0"/>
              </a:rPr>
              <a:t>ima preprosto zgrajena tipalna telesca, ki ležijo v usnjici</a:t>
            </a:r>
          </a:p>
          <a:p>
            <a:r>
              <a:rPr lang="sl-SI" altLang="sl-SI" sz="2400">
                <a:latin typeface="Calibri" panose="020F0502020204030204" pitchFamily="34" charset="0"/>
                <a:ea typeface="Calibri" panose="020F0502020204030204" pitchFamily="34" charset="0"/>
                <a:cs typeface="Times New Roman" panose="02020603050405020304" pitchFamily="18" charset="0"/>
              </a:rPr>
              <a:t>V njih so čutnice, ki so občutljive za dotik in pritisk</a:t>
            </a:r>
          </a:p>
          <a:p>
            <a:r>
              <a:rPr lang="sl-SI" altLang="sl-SI" sz="2400">
                <a:latin typeface="Calibri" panose="020F0502020204030204" pitchFamily="34" charset="0"/>
                <a:ea typeface="Calibri" panose="020F0502020204030204" pitchFamily="34" charset="0"/>
                <a:cs typeface="Times New Roman" panose="02020603050405020304" pitchFamily="18" charset="0"/>
              </a:rPr>
              <a:t>Največ tipalnih telesc je na dlaneh, podplatih, na blazinicah prstov, na ustnicah,…</a:t>
            </a:r>
            <a:endParaRPr lang="sl-SI" altLang="sl-SI" sz="2400"/>
          </a:p>
        </p:txBody>
      </p:sp>
      <p:sp>
        <p:nvSpPr>
          <p:cNvPr id="9220" name="Ograda vsebine 3">
            <a:extLst>
              <a:ext uri="{FF2B5EF4-FFF2-40B4-BE49-F238E27FC236}">
                <a16:creationId xmlns:a16="http://schemas.microsoft.com/office/drawing/2014/main" id="{B2809C1D-24E9-4623-A417-57C91986813C}"/>
              </a:ext>
            </a:extLst>
          </p:cNvPr>
          <p:cNvSpPr>
            <a:spLocks noGrp="1"/>
          </p:cNvSpPr>
          <p:nvPr>
            <p:ph sz="half" idx="2"/>
          </p:nvPr>
        </p:nvSpPr>
        <p:spPr>
          <a:xfrm>
            <a:off x="4648200" y="1920875"/>
            <a:ext cx="4038600" cy="4433888"/>
          </a:xfrm>
        </p:spPr>
        <p:txBody>
          <a:bodyPr/>
          <a:lstStyle/>
          <a:p>
            <a:endParaRPr lang="sl-SI" altLang="sl-SI"/>
          </a:p>
        </p:txBody>
      </p:sp>
      <p:pic>
        <p:nvPicPr>
          <p:cNvPr id="4098" name="Picture 2" descr="C:\Users\Barbara\Desktop\five_senses___touch_by_yakuman-d37904s.png">
            <a:extLst>
              <a:ext uri="{FF2B5EF4-FFF2-40B4-BE49-F238E27FC236}">
                <a16:creationId xmlns:a16="http://schemas.microsoft.com/office/drawing/2014/main" id="{75ED99A8-EABC-4CD0-8683-10B81CA251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342" t="4106" r="27776"/>
          <a:stretch/>
        </p:blipFill>
        <p:spPr bwMode="auto">
          <a:xfrm>
            <a:off x="5076056" y="1916832"/>
            <a:ext cx="2701637" cy="33774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grada vsebine 2">
            <a:extLst>
              <a:ext uri="{FF2B5EF4-FFF2-40B4-BE49-F238E27FC236}">
                <a16:creationId xmlns:a16="http://schemas.microsoft.com/office/drawing/2014/main" id="{B0ED270A-C991-41F9-AC41-9364BBD83494}"/>
              </a:ext>
            </a:extLst>
          </p:cNvPr>
          <p:cNvSpPr>
            <a:spLocks noGrp="1"/>
          </p:cNvSpPr>
          <p:nvPr>
            <p:ph sz="half" idx="1"/>
          </p:nvPr>
        </p:nvSpPr>
        <p:spPr>
          <a:xfrm>
            <a:off x="457200" y="836613"/>
            <a:ext cx="4038600" cy="5518150"/>
          </a:xfrm>
        </p:spPr>
        <p:txBody>
          <a:bodyPr/>
          <a:lstStyle/>
          <a:p>
            <a:pPr marL="0" indent="0">
              <a:buFont typeface="Wingdings 2" panose="05020102010507070707" pitchFamily="18" charset="2"/>
              <a:buNone/>
            </a:pPr>
            <a:endParaRPr lang="sl-SI" altLang="sl-SI"/>
          </a:p>
        </p:txBody>
      </p:sp>
      <p:sp>
        <p:nvSpPr>
          <p:cNvPr id="10243" name="Ograda vsebine 3">
            <a:extLst>
              <a:ext uri="{FF2B5EF4-FFF2-40B4-BE49-F238E27FC236}">
                <a16:creationId xmlns:a16="http://schemas.microsoft.com/office/drawing/2014/main" id="{EBDE14B5-E5BC-4D54-A94E-3599E7EB11D5}"/>
              </a:ext>
            </a:extLst>
          </p:cNvPr>
          <p:cNvSpPr>
            <a:spLocks noGrp="1"/>
          </p:cNvSpPr>
          <p:nvPr>
            <p:ph sz="half" idx="2"/>
          </p:nvPr>
        </p:nvSpPr>
        <p:spPr>
          <a:xfrm>
            <a:off x="4648200" y="908050"/>
            <a:ext cx="4038600" cy="5446713"/>
          </a:xfrm>
        </p:spPr>
        <p:txBody>
          <a:bodyPr/>
          <a:lstStyle/>
          <a:p>
            <a:r>
              <a:rPr lang="sl-SI" altLang="sl-SI">
                <a:solidFill>
                  <a:srgbClr val="000000"/>
                </a:solidFill>
                <a:latin typeface="Calibri" panose="020F0502020204030204" pitchFamily="34" charset="0"/>
                <a:ea typeface="Calibri" panose="020F0502020204030204" pitchFamily="34" charset="0"/>
                <a:cs typeface="Times New Roman" panose="02020603050405020304" pitchFamily="18" charset="0"/>
              </a:rPr>
              <a:t>Z otipavanjem spoznavamo obliko, velikost, kakovost, površino in težo predmetov</a:t>
            </a:r>
          </a:p>
          <a:p>
            <a:pPr>
              <a:lnSpc>
                <a:spcPct val="115000"/>
              </a:lnSpc>
              <a:spcAft>
                <a:spcPts val="1000"/>
              </a:spcAft>
            </a:pPr>
            <a:r>
              <a:rPr lang="sl-SI" altLang="sl-SI">
                <a:solidFill>
                  <a:srgbClr val="000000"/>
                </a:solidFill>
                <a:latin typeface="Calibri" panose="020F0502020204030204" pitchFamily="34" charset="0"/>
                <a:ea typeface="Calibri" panose="020F0502020204030204" pitchFamily="34" charset="0"/>
                <a:cs typeface="Times New Roman" panose="02020603050405020304" pitchFamily="18" charset="0"/>
              </a:rPr>
              <a:t>Čutilo za tip je zelo pomembno, saj slepi lahko z otipavanjem spoznavajo predmete in se znajdejo v prostoru, ki jih obdaja. </a:t>
            </a:r>
          </a:p>
          <a:p>
            <a:endParaRPr lang="sl-SI" altLang="sl-SI" sz="28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sl-SI" altLang="sl-SI"/>
          </a:p>
        </p:txBody>
      </p:sp>
      <p:pic>
        <p:nvPicPr>
          <p:cNvPr id="5122" name="Picture 2">
            <a:extLst>
              <a:ext uri="{FF2B5EF4-FFF2-40B4-BE49-F238E27FC236}">
                <a16:creationId xmlns:a16="http://schemas.microsoft.com/office/drawing/2014/main" id="{C3301621-3B22-4C07-A346-F4A5FA557B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052736"/>
            <a:ext cx="3383155" cy="40324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slov 1">
            <a:extLst>
              <a:ext uri="{FF2B5EF4-FFF2-40B4-BE49-F238E27FC236}">
                <a16:creationId xmlns:a16="http://schemas.microsoft.com/office/drawing/2014/main" id="{42F11E4E-AE66-44B1-BD66-8CC04F827796}"/>
              </a:ext>
            </a:extLst>
          </p:cNvPr>
          <p:cNvSpPr>
            <a:spLocks noGrp="1"/>
          </p:cNvSpPr>
          <p:nvPr>
            <p:ph type="title"/>
          </p:nvPr>
        </p:nvSpPr>
        <p:spPr/>
        <p:txBody>
          <a:bodyPr/>
          <a:lstStyle/>
          <a:p>
            <a:endParaRPr lang="sl-SI" altLang="sl-SI"/>
          </a:p>
        </p:txBody>
      </p:sp>
      <p:sp>
        <p:nvSpPr>
          <p:cNvPr id="11267" name="Ograda vsebine 2">
            <a:extLst>
              <a:ext uri="{FF2B5EF4-FFF2-40B4-BE49-F238E27FC236}">
                <a16:creationId xmlns:a16="http://schemas.microsoft.com/office/drawing/2014/main" id="{68C9DD94-4903-4AB2-8FDB-B81674309AEA}"/>
              </a:ext>
            </a:extLst>
          </p:cNvPr>
          <p:cNvSpPr>
            <a:spLocks noGrp="1"/>
          </p:cNvSpPr>
          <p:nvPr>
            <p:ph idx="1"/>
          </p:nvPr>
        </p:nvSpPr>
        <p:spPr/>
        <p:txBody>
          <a:bodyPr/>
          <a:lstStyle/>
          <a:p>
            <a:r>
              <a:rPr lang="sl-SI" altLang="sl-SI" sz="2800">
                <a:latin typeface="Calibri" panose="020F0502020204030204" pitchFamily="34" charset="0"/>
                <a:ea typeface="Calibri" panose="020F0502020204030204" pitchFamily="34" charset="0"/>
                <a:cs typeface="Times New Roman" panose="02020603050405020304" pitchFamily="18" charset="0"/>
              </a:rPr>
              <a:t>Za vročino, mraz in bolečino so občutljivi živčni končiči, ki se razpletajo v koži</a:t>
            </a:r>
          </a:p>
          <a:p>
            <a:r>
              <a:rPr lang="sl-SI" altLang="sl-SI" sz="2800">
                <a:latin typeface="Calibri" panose="020F0502020204030204" pitchFamily="34" charset="0"/>
                <a:ea typeface="Calibri" panose="020F0502020204030204" pitchFamily="34" charset="0"/>
                <a:cs typeface="Times New Roman" panose="02020603050405020304" pitchFamily="18" charset="0"/>
              </a:rPr>
              <a:t>Ta mesta imenujemo točke</a:t>
            </a:r>
          </a:p>
          <a:p>
            <a:pPr>
              <a:lnSpc>
                <a:spcPct val="115000"/>
              </a:lnSpc>
              <a:spcAft>
                <a:spcPts val="1000"/>
              </a:spcAft>
            </a:pPr>
            <a:r>
              <a:rPr lang="sl-SI" altLang="sl-SI" sz="2800">
                <a:latin typeface="Calibri" panose="020F0502020204030204" pitchFamily="34" charset="0"/>
                <a:ea typeface="Calibri" panose="020F0502020204030204" pitchFamily="34" charset="0"/>
                <a:cs typeface="Times New Roman" panose="02020603050405020304" pitchFamily="18" charset="0"/>
              </a:rPr>
              <a:t>Točke za mraz in vročino so zelo neenakomerno porazdeljene v koži, ponekod jih je več, drugje manj. </a:t>
            </a:r>
          </a:p>
          <a:p>
            <a:endParaRPr lang="sl-SI" altLang="sl-SI"/>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slov 1">
            <a:extLst>
              <a:ext uri="{FF2B5EF4-FFF2-40B4-BE49-F238E27FC236}">
                <a16:creationId xmlns:a16="http://schemas.microsoft.com/office/drawing/2014/main" id="{17B63855-0CF4-424E-96B5-3F351A0B6729}"/>
              </a:ext>
            </a:extLst>
          </p:cNvPr>
          <p:cNvSpPr>
            <a:spLocks noGrp="1"/>
          </p:cNvSpPr>
          <p:nvPr>
            <p:ph type="title"/>
          </p:nvPr>
        </p:nvSpPr>
        <p:spPr>
          <a:xfrm>
            <a:off x="457200" y="704850"/>
            <a:ext cx="8229600" cy="1143000"/>
          </a:xfrm>
        </p:spPr>
        <p:txBody>
          <a:bodyPr/>
          <a:lstStyle/>
          <a:p>
            <a:r>
              <a:rPr lang="sl-SI" altLang="sl-SI"/>
              <a:t>ZA VROČINO</a:t>
            </a:r>
          </a:p>
        </p:txBody>
      </p:sp>
      <p:sp>
        <p:nvSpPr>
          <p:cNvPr id="12291" name="Ograda vsebine 2">
            <a:extLst>
              <a:ext uri="{FF2B5EF4-FFF2-40B4-BE49-F238E27FC236}">
                <a16:creationId xmlns:a16="http://schemas.microsoft.com/office/drawing/2014/main" id="{4C74BB13-54B8-4033-BAA1-81B3C87C963C}"/>
              </a:ext>
            </a:extLst>
          </p:cNvPr>
          <p:cNvSpPr>
            <a:spLocks noGrp="1"/>
          </p:cNvSpPr>
          <p:nvPr>
            <p:ph sz="half" idx="1"/>
          </p:nvPr>
        </p:nvSpPr>
        <p:spPr>
          <a:xfrm>
            <a:off x="457200" y="1920875"/>
            <a:ext cx="4038600" cy="4433888"/>
          </a:xfrm>
        </p:spPr>
        <p:txBody>
          <a:bodyPr/>
          <a:lstStyle/>
          <a:p>
            <a:r>
              <a:rPr lang="sl-SI" altLang="sl-SI" sz="2800">
                <a:latin typeface="Calibri" panose="020F0502020204030204" pitchFamily="34" charset="0"/>
                <a:ea typeface="Calibri" panose="020F0502020204030204" pitchFamily="34" charset="0"/>
                <a:cs typeface="Times New Roman" panose="02020603050405020304" pitchFamily="18" charset="0"/>
              </a:rPr>
              <a:t>Za vročino je najbolj občutljiva konica jezika in veke, hrbtišče roke in komolec</a:t>
            </a:r>
            <a:endParaRPr lang="sl-SI" altLang="sl-SI"/>
          </a:p>
        </p:txBody>
      </p:sp>
      <p:sp>
        <p:nvSpPr>
          <p:cNvPr id="12292" name="Ograda vsebine 3">
            <a:extLst>
              <a:ext uri="{FF2B5EF4-FFF2-40B4-BE49-F238E27FC236}">
                <a16:creationId xmlns:a16="http://schemas.microsoft.com/office/drawing/2014/main" id="{F62A34BE-D4AA-497F-879A-9FE5A90F4DD3}"/>
              </a:ext>
            </a:extLst>
          </p:cNvPr>
          <p:cNvSpPr>
            <a:spLocks noGrp="1"/>
          </p:cNvSpPr>
          <p:nvPr>
            <p:ph sz="half" idx="2"/>
          </p:nvPr>
        </p:nvSpPr>
        <p:spPr>
          <a:xfrm>
            <a:off x="4648200" y="1920875"/>
            <a:ext cx="4038600" cy="4433888"/>
          </a:xfrm>
        </p:spPr>
        <p:txBody>
          <a:bodyPr/>
          <a:lstStyle/>
          <a:p>
            <a:endParaRPr lang="sl-SI" altLang="sl-SI"/>
          </a:p>
        </p:txBody>
      </p:sp>
      <p:pic>
        <p:nvPicPr>
          <p:cNvPr id="12293" name="Picture 2">
            <a:extLst>
              <a:ext uri="{FF2B5EF4-FFF2-40B4-BE49-F238E27FC236}">
                <a16:creationId xmlns:a16="http://schemas.microsoft.com/office/drawing/2014/main" id="{E6CD26BC-3632-4658-AB8D-27B39154A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84313"/>
            <a:ext cx="4173538"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slov 1">
            <a:extLst>
              <a:ext uri="{FF2B5EF4-FFF2-40B4-BE49-F238E27FC236}">
                <a16:creationId xmlns:a16="http://schemas.microsoft.com/office/drawing/2014/main" id="{22838BBA-7DE2-4941-9AD6-84A3847696EE}"/>
              </a:ext>
            </a:extLst>
          </p:cNvPr>
          <p:cNvSpPr>
            <a:spLocks noGrp="1"/>
          </p:cNvSpPr>
          <p:nvPr>
            <p:ph type="title"/>
          </p:nvPr>
        </p:nvSpPr>
        <p:spPr>
          <a:xfrm>
            <a:off x="457200" y="704850"/>
            <a:ext cx="8229600" cy="1143000"/>
          </a:xfrm>
        </p:spPr>
        <p:txBody>
          <a:bodyPr/>
          <a:lstStyle/>
          <a:p>
            <a:r>
              <a:rPr lang="sl-SI" altLang="sl-SI"/>
              <a:t>ZA MRAZ</a:t>
            </a:r>
          </a:p>
        </p:txBody>
      </p:sp>
      <p:sp>
        <p:nvSpPr>
          <p:cNvPr id="13315" name="Ograda vsebine 2">
            <a:extLst>
              <a:ext uri="{FF2B5EF4-FFF2-40B4-BE49-F238E27FC236}">
                <a16:creationId xmlns:a16="http://schemas.microsoft.com/office/drawing/2014/main" id="{66944BBA-376C-4FA6-8E87-77B974D5C1AF}"/>
              </a:ext>
            </a:extLst>
          </p:cNvPr>
          <p:cNvSpPr>
            <a:spLocks noGrp="1"/>
          </p:cNvSpPr>
          <p:nvPr>
            <p:ph sz="half" idx="1"/>
          </p:nvPr>
        </p:nvSpPr>
        <p:spPr>
          <a:xfrm>
            <a:off x="457200" y="1920875"/>
            <a:ext cx="7570788" cy="1724025"/>
          </a:xfrm>
        </p:spPr>
        <p:txBody>
          <a:bodyPr/>
          <a:lstStyle/>
          <a:p>
            <a:r>
              <a:rPr lang="sl-SI" altLang="sl-SI" sz="2800">
                <a:latin typeface="Calibri" panose="020F0502020204030204" pitchFamily="34" charset="0"/>
                <a:ea typeface="Calibri" panose="020F0502020204030204" pitchFamily="34" charset="0"/>
                <a:cs typeface="Times New Roman" panose="02020603050405020304" pitchFamily="18" charset="0"/>
              </a:rPr>
              <a:t>Za mraz so mnogo manj občutljivi tisti deli kože, s katerimi dobro tipljemo, na primer blazinice prstov</a:t>
            </a:r>
            <a:endParaRPr lang="sl-SI" altLang="sl-SI">
              <a:ea typeface="Calibri" panose="020F0502020204030204" pitchFamily="34" charset="0"/>
              <a:cs typeface="Times New Roman" panose="02020603050405020304" pitchFamily="18" charset="0"/>
            </a:endParaRPr>
          </a:p>
        </p:txBody>
      </p:sp>
      <p:sp>
        <p:nvSpPr>
          <p:cNvPr id="13316" name="Ograda vsebine 3">
            <a:extLst>
              <a:ext uri="{FF2B5EF4-FFF2-40B4-BE49-F238E27FC236}">
                <a16:creationId xmlns:a16="http://schemas.microsoft.com/office/drawing/2014/main" id="{9DE3A6E1-FF83-4101-A3C0-E13381248C4E}"/>
              </a:ext>
            </a:extLst>
          </p:cNvPr>
          <p:cNvSpPr>
            <a:spLocks noGrp="1"/>
          </p:cNvSpPr>
          <p:nvPr>
            <p:ph sz="half" idx="2"/>
          </p:nvPr>
        </p:nvSpPr>
        <p:spPr>
          <a:xfrm>
            <a:off x="4648200" y="1920875"/>
            <a:ext cx="4038600" cy="4433888"/>
          </a:xfrm>
        </p:spPr>
        <p:txBody>
          <a:bodyPr/>
          <a:lstStyle/>
          <a:p>
            <a:endParaRPr lang="sl-SI" altLang="sl-SI"/>
          </a:p>
        </p:txBody>
      </p:sp>
      <p:pic>
        <p:nvPicPr>
          <p:cNvPr id="6148" name="Picture 4" descr="http://photobyholly.files.wordpress.com/2010/12/dsc_0213-wp-touch.jpg">
            <a:extLst>
              <a:ext uri="{FF2B5EF4-FFF2-40B4-BE49-F238E27FC236}">
                <a16:creationId xmlns:a16="http://schemas.microsoft.com/office/drawing/2014/main" id="{CB44D03E-AACA-446F-ACDD-57375EFA3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996951"/>
            <a:ext cx="5256584" cy="35194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tek">
  <a:themeElements>
    <a:clrScheme name="Pote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Pote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ote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Pote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Pote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0</TotalTime>
  <Words>1589</Words>
  <Application>Microsoft Office PowerPoint</Application>
  <PresentationFormat>On-screen Show (4:3)</PresentationFormat>
  <Paragraphs>136</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Constantia</vt:lpstr>
      <vt:lpstr>Wingdings</vt:lpstr>
      <vt:lpstr>Wingdings 2</vt:lpstr>
      <vt:lpstr>Potek</vt:lpstr>
      <vt:lpstr>ČUTILA</vt:lpstr>
      <vt:lpstr>NASPLOŠNO</vt:lpstr>
      <vt:lpstr>PowerPoint Presentation</vt:lpstr>
      <vt:lpstr>ČUTILA V KOŽI</vt:lpstr>
      <vt:lpstr>ZA TIP</vt:lpstr>
      <vt:lpstr>PowerPoint Presentation</vt:lpstr>
      <vt:lpstr>PowerPoint Presentation</vt:lpstr>
      <vt:lpstr>ZA VROČINO</vt:lpstr>
      <vt:lpstr>ZA MRAZ</vt:lpstr>
      <vt:lpstr>ZA BOLEČINO</vt:lpstr>
      <vt:lpstr>PowerPoint Presentation</vt:lpstr>
      <vt:lpstr>ČUTILO ZA OKUS</vt:lpstr>
      <vt:lpstr>PowerPoint Presentation</vt:lpstr>
      <vt:lpstr>ČUTILO ZA VOH</vt:lpstr>
      <vt:lpstr>PowerPoint Presentation</vt:lpstr>
      <vt:lpstr>PowerPoint Presentation</vt:lpstr>
      <vt:lpstr>ČUTILO ZA VID</vt:lpstr>
      <vt:lpstr>Zgradba očesa:</vt:lpstr>
      <vt:lpstr>PowerPoint Presentation</vt:lpstr>
      <vt:lpstr>PowerPoint Presentation</vt:lpstr>
      <vt:lpstr>PowerPoint Presentation</vt:lpstr>
      <vt:lpstr>PowerPoint Presentation</vt:lpstr>
      <vt:lpstr>Kako vidimo?</vt:lpstr>
      <vt:lpstr>Čutilo za sluh in ravnotežje</vt:lpstr>
      <vt:lpstr>Zgradba ušesa</vt:lpstr>
      <vt:lpstr>PowerPoint Presentation</vt:lpstr>
      <vt:lpstr>Zunanje uho</vt:lpstr>
      <vt:lpstr>Srednje uho</vt:lpstr>
      <vt:lpstr>Notranje uho</vt:lpstr>
      <vt:lpstr>Kako slišimo?</vt:lpstr>
      <vt:lpstr>Čutilo za ravnotežje</vt:lpstr>
      <vt:lpstr>Kako deluje čutilo za ravnotežje?</vt:lpstr>
      <vt:lpstr>VIRI</vt:lpstr>
      <vt:lpstr>HVALA!!!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2019-05-30T09:28:20Z</dcterms:created>
  <dcterms:modified xsi:type="dcterms:W3CDTF">2019-05-30T09:28:20Z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