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59" r:id="rId6"/>
    <p:sldId id="261" r:id="rId7"/>
    <p:sldId id="262" r:id="rId8"/>
    <p:sldId id="265" r:id="rId9"/>
    <p:sldId id="266" r:id="rId10"/>
    <p:sldId id="260" r:id="rId11"/>
    <p:sldId id="267" r:id="rId12"/>
    <p:sldId id="264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7F2C"/>
    <a:srgbClr val="0F4518"/>
    <a:srgbClr val="663300"/>
    <a:srgbClr val="006699"/>
    <a:srgbClr val="660066"/>
    <a:srgbClr val="669900"/>
    <a:srgbClr val="FF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5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776C-BD18-418B-9B09-732439340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CBF76-DD04-4C85-8E21-B6A742E84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E663D-1783-48B4-A94F-68D7BE2D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7F247-74DD-41AA-9533-29450020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35BB4-1CCE-40F3-8E8D-7A972A2E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0D505-8DAC-4AB4-AE21-A16FDC437F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7551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F1FCE-9CEB-4D32-87EA-DBE42740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5CB6E2-49E5-405F-9D2A-53E5C889A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66110-1EF3-4E8F-8C49-060AE21C0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4194C-C774-48AE-92D2-12180089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9EE4D-1DA6-426E-B82E-1137DAE8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50A6D-1B5A-4878-BBFD-13EBC31DD5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8609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3D23EB-7EFF-41CF-8D7E-613E3814A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BD203-D50C-458C-95C8-4818EBFE3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AE072-3601-472F-9817-5BCA114B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9DE32-4733-4E33-BC0A-0CD89F272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F4C43-0AE0-485A-87D0-AB1A722D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9E75F-321A-4007-8AAE-4F23B9F888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1497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89752-49DD-41A4-8C03-C55453226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A11E6-0285-46FB-9EB2-7E2207F1A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640E7-6CB5-4A7D-A54B-2B95D8BB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1E3F5-37CC-4769-B8F7-1B0111B0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F5C55-5DBC-4E20-A2F8-7B195A97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3D3EF-FEBB-481B-BFA7-D211BE4EBD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1122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3DEBB-72F5-4EED-9CCD-347600DB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D1E81-EE65-410D-9336-BE486DF58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874FB-29A2-4BB5-939E-A13A927B0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EC1CD-35BB-4D2A-B2D6-937397D1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3BF4F-B154-48CC-8B99-F275963C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A498C-5C82-4B08-99D3-477629B3DD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555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F787-2DEC-4F43-A706-D6576101A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09328-802D-483A-8F95-2AEFF958E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25AB0-EBB8-4687-9BC6-D28569259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C0BD1-2761-4042-8960-6361FF7C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58D7D-BF69-4AFB-BB03-B1A416326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0801C-F176-4EB8-9D04-918A343B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80072-CC8F-4FE6-AA4E-CF7118B772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533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D68C-EA09-4AB8-AB44-6C406A39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41FA1-4E83-4AAD-BDB8-7CCB2B8BB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0494B-6443-4986-B68E-4AAABFAA2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57B9C-88B6-4EB8-8047-84FBAB3CB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2BF780-41A4-40AD-BF8B-FC13FA24E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DD762-720B-4CE9-94E4-7A9BBBCD6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379453-8522-45F9-A4A3-65B38AA5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91BE8D-7933-4314-83A0-33B7C6F8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6E000-2496-4EBF-BF0E-D6FC5295D0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4585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C2CB-5532-4DA7-BCC1-CA87EC6F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3DA4CC-F199-44FA-AA1A-F268374C0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39146-D6F3-48D0-A195-805CF237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C19D6-787A-4D60-88E9-A3AE3E97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5F8E0-B014-41F0-AA0D-B51B6F4C10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08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D38F2-F97B-48DF-9F7D-471D2E4EB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15D0B-B692-460E-A622-C0AA8C06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CF3B5-DB60-40D5-8470-B4F8C57B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15D96-BBAD-4D05-AF52-CAC7F644D6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3454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12B1-F79C-4ABD-9D6D-715BDC06C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B89F5-0A74-4B6E-B111-6D0B269F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F56D4-2EE8-4C49-8F86-EC9F9E18A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A0FAB-F1CE-4F4E-8821-18D30A559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F53A2-597D-4031-8E29-C78231A73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5696D-860A-46AD-A9D5-748501F8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A24F7-E86B-46BA-B690-051AB3D30C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738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B2AD-1353-4290-88E7-39D5DB8C4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3619B7-8F2B-41F5-A139-7003CC17F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4B22F-BF97-4493-9644-FF1592AB3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25277-E445-4FC1-AAFA-00A6C333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25832-B87C-4D57-B1A5-B12E73ED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44FF5-93EA-43D6-B539-3DC94018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64046-9BE3-4747-A81D-A1DBF7ADBD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36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239F15-85FD-4337-9449-938B3EE4B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6B84B1-4972-4028-950F-1E5487EF4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BAB382-CA45-491D-B2F7-D6FB434A1D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D71E0C4-D329-46A0-B383-F000E233ED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183F789-A7E8-4909-A831-328F135911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10F82B-8A56-493E-B931-B55FF18C8E2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>
            <a:extLst>
              <a:ext uri="{FF2B5EF4-FFF2-40B4-BE49-F238E27FC236}">
                <a16:creationId xmlns:a16="http://schemas.microsoft.com/office/drawing/2014/main" id="{C8C5110F-1B73-46B5-BD17-6F3329BC0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33375"/>
            <a:ext cx="4968875" cy="619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WordArt 4">
            <a:extLst>
              <a:ext uri="{FF2B5EF4-FFF2-40B4-BE49-F238E27FC236}">
                <a16:creationId xmlns:a16="http://schemas.microsoft.com/office/drawing/2014/main" id="{47FD9DBC-DF24-4B02-BC40-9823402583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981075"/>
            <a:ext cx="8748712" cy="1423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sl-SI" sz="4800" kern="10">
                <a:gradFill rotWithShape="1">
                  <a:gsLst>
                    <a:gs pos="0">
                      <a:srgbClr val="006699"/>
                    </a:gs>
                    <a:gs pos="100000">
                      <a:srgbClr val="006699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Script MT Bold" panose="03040602040607080904" pitchFamily="66" charset="0"/>
              </a:rPr>
              <a:t>CHARLES DARWIN </a:t>
            </a:r>
          </a:p>
        </p:txBody>
      </p:sp>
      <p:sp>
        <p:nvSpPr>
          <p:cNvPr id="2053" name="WordArt 5">
            <a:extLst>
              <a:ext uri="{FF2B5EF4-FFF2-40B4-BE49-F238E27FC236}">
                <a16:creationId xmlns:a16="http://schemas.microsoft.com/office/drawing/2014/main" id="{1DF72808-8DF8-41B7-BF3F-C938967DA4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5875" y="4508500"/>
            <a:ext cx="4464050" cy="103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 dirty="0">
                <a:gradFill rotWithShape="0">
                  <a:gsLst>
                    <a:gs pos="0">
                      <a:srgbClr val="009999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Script MT Bold" panose="03040602040607080904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9D186EFC-D634-4BBD-99C7-A669722F6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060575"/>
            <a:ext cx="8964612" cy="5013325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sl-SI" altLang="sl-SI" b="1">
                <a:latin typeface="Bradley Hand ITC" panose="03070402050302030203" pitchFamily="66" charset="0"/>
              </a:rPr>
              <a:t>1# znastveno delo-Raziskava o morskih ličink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 b="1">
                <a:latin typeface="Bradley Hand ITC" panose="03070402050302030203" pitchFamily="66" charset="0"/>
              </a:rPr>
              <a:t>Koralni greben (1842)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 b="1">
                <a:latin typeface="Bradley Hand ITC" panose="03070402050302030203" pitchFamily="66" charset="0"/>
              </a:rPr>
              <a:t>Geološka opazovanja vulkanskih otokov (1844)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 b="1">
                <a:latin typeface="Bradley Hand ITC" panose="03070402050302030203" pitchFamily="66" charset="0"/>
              </a:rPr>
              <a:t>Geološka opazovanja Južne Amerike (1848)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 b="1">
                <a:latin typeface="Bradley Hand ITC" panose="03070402050302030203" pitchFamily="66" charset="0"/>
              </a:rPr>
              <a:t>Njegov dnevnik-Potovanje na ladji Beagle (1839)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 b="1">
                <a:latin typeface="Bradley Hand ITC" panose="03070402050302030203" pitchFamily="66" charset="0"/>
              </a:rPr>
              <a:t>Izvor človeka (1871)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 b="1">
                <a:latin typeface="Bradley Hand ITC" panose="03070402050302030203" pitchFamily="66" charset="0"/>
              </a:rPr>
              <a:t>Nastanek vrst z naravnim izborom (1859)</a:t>
            </a:r>
          </a:p>
        </p:txBody>
      </p:sp>
      <p:sp>
        <p:nvSpPr>
          <p:cNvPr id="6148" name="WordArt 4">
            <a:extLst>
              <a:ext uri="{FF2B5EF4-FFF2-40B4-BE49-F238E27FC236}">
                <a16:creationId xmlns:a16="http://schemas.microsoft.com/office/drawing/2014/main" id="{DEAE3322-04DD-4589-BEB3-5D588B8A84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3168650" cy="1079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sl-SI" sz="4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Script MT Bold" panose="03040602040607080904" pitchFamily="66" charset="0"/>
              </a:rPr>
              <a:t>DELA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8A4B3096-989B-4BF1-AAB9-1D939E048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3EA53BD0-F8D4-4AAB-8600-688BEF22E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6225" y="260350"/>
            <a:ext cx="8867775" cy="659765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NASTANEK VRST Z NARAVNIM IZBOROM</a:t>
            </a:r>
          </a:p>
          <a:p>
            <a:pPr marL="609600" indent="-609600"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V knjigi je pisal o </a:t>
            </a:r>
          </a:p>
          <a:p>
            <a:pPr marL="609600" indent="-609600"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spremembah pod vplivom </a:t>
            </a:r>
          </a:p>
          <a:p>
            <a:pPr marL="609600" indent="-609600"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narave, o živalskih </a:t>
            </a:r>
          </a:p>
          <a:p>
            <a:pPr marL="609600" indent="-609600"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instinktih, med </a:t>
            </a:r>
          </a:p>
          <a:p>
            <a:pPr marL="609600" indent="-609600"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sorodstvom organskih </a:t>
            </a:r>
          </a:p>
          <a:p>
            <a:pPr marL="609600" indent="-609600"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bitij…</a:t>
            </a:r>
          </a:p>
          <a:p>
            <a:pPr marL="609600" indent="-609600"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Oz. pisal je o evoluciji-</a:t>
            </a:r>
          </a:p>
          <a:p>
            <a:pPr marL="609600" indent="-609600"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njegovi teoriji in njemu </a:t>
            </a:r>
          </a:p>
          <a:p>
            <a:pPr marL="609600" indent="-609600"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so se posmehovali, le </a:t>
            </a:r>
          </a:p>
          <a:p>
            <a:pPr marL="609600" indent="-609600"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nekateri so jo sprejeli… </a:t>
            </a:r>
          </a:p>
          <a:p>
            <a:pPr marL="609600" indent="-609600">
              <a:buFontTx/>
              <a:buNone/>
            </a:pPr>
            <a:endParaRPr lang="sl-SI" altLang="sl-SI" b="1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>
            <a:extLst>
              <a:ext uri="{FF2B5EF4-FFF2-40B4-BE49-F238E27FC236}">
                <a16:creationId xmlns:a16="http://schemas.microsoft.com/office/drawing/2014/main" id="{7256DB70-4D78-448C-8930-AAB6284D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6353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4DECBBF0-96D7-477B-8BFB-9CF9B302B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229600" cy="4525962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sl-SI" altLang="sl-SI" sz="4400" b="1">
                <a:latin typeface="Bradley Hand ITC" panose="03070402050302030203" pitchFamily="66" charset="0"/>
              </a:rPr>
              <a:t> † 19. april 1882</a:t>
            </a:r>
          </a:p>
          <a:p>
            <a:pPr>
              <a:buFontTx/>
              <a:buNone/>
            </a:pPr>
            <a:r>
              <a:rPr lang="sl-SI" altLang="sl-SI" sz="4400" b="1">
                <a:latin typeface="Bradley Hand ITC" panose="03070402050302030203" pitchFamily="66" charset="0"/>
              </a:rPr>
              <a:t>vas Down</a:t>
            </a:r>
          </a:p>
          <a:p>
            <a:pPr>
              <a:buFontTx/>
              <a:buNone/>
            </a:pPr>
            <a:r>
              <a:rPr lang="sl-SI" altLang="sl-SI" sz="4400" b="1">
                <a:latin typeface="Bradley Hand ITC" panose="03070402050302030203" pitchFamily="66" charset="0"/>
              </a:rPr>
              <a:t>POGREB:</a:t>
            </a:r>
          </a:p>
          <a:p>
            <a:pPr>
              <a:buFontTx/>
              <a:buNone/>
            </a:pPr>
            <a:endParaRPr lang="sl-SI" altLang="sl-SI" sz="4400" b="1">
              <a:latin typeface="Bradley Hand ITC" panose="03070402050302030203" pitchFamily="66" charset="0"/>
            </a:endParaRP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168FC809-F661-4641-BE76-5F25FBFD7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0"/>
            <a:ext cx="4505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6121FCDB-6BE2-48F3-B151-E78331892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3B404A99-8944-4037-B289-E5C3CCEBB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429000"/>
            <a:ext cx="27368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0" name="WordArt 10">
            <a:extLst>
              <a:ext uri="{FF2B5EF4-FFF2-40B4-BE49-F238E27FC236}">
                <a16:creationId xmlns:a16="http://schemas.microsoft.com/office/drawing/2014/main" id="{57D43335-21D9-4C22-92D8-7A3A284A50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3744912" cy="13684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sl-SI" sz="44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Script MT Bold" panose="03040602040607080904" pitchFamily="66" charset="0"/>
              </a:rPr>
              <a:t>SMRT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90157BD-EDFA-4D86-A765-ACB94D6BD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05013"/>
            <a:ext cx="8229600" cy="4852987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sl-SI" altLang="sl-SI" b="1">
                <a:latin typeface="Bradley Hand ITC" panose="03070402050302030203" pitchFamily="66" charset="0"/>
              </a:rPr>
              <a:t>Wikipedija: Charles Darwin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 b="1">
                <a:latin typeface="Bradley Hand ITC" panose="03070402050302030203" pitchFamily="66" charset="0"/>
              </a:rPr>
              <a:t>Spletni radar: Charles Darwin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 b="1">
                <a:latin typeface="Bradley Hand ITC" panose="03070402050302030203" pitchFamily="66" charset="0"/>
              </a:rPr>
              <a:t>Google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 b="1">
                <a:latin typeface="Bradley Hand ITC" panose="03070402050302030203" pitchFamily="66" charset="0"/>
              </a:rPr>
              <a:t>Veliki svetovni biografski leksikon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 b="1">
                <a:latin typeface="Bradley Hand ITC" panose="03070402050302030203" pitchFamily="66" charset="0"/>
              </a:rPr>
              <a:t>Leksikon SOVA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 b="1">
                <a:latin typeface="Bradley Hand ITC" panose="03070402050302030203" pitchFamily="66" charset="0"/>
              </a:rPr>
              <a:t>Charles Darwin: Alan Gibbons</a:t>
            </a:r>
          </a:p>
        </p:txBody>
      </p:sp>
      <p:sp>
        <p:nvSpPr>
          <p:cNvPr id="15364" name="WordArt 4">
            <a:extLst>
              <a:ext uri="{FF2B5EF4-FFF2-40B4-BE49-F238E27FC236}">
                <a16:creationId xmlns:a16="http://schemas.microsoft.com/office/drawing/2014/main" id="{8619A709-CD5E-4066-9C63-27934BF277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3575" y="260350"/>
            <a:ext cx="2432050" cy="11080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sl-SI" sz="4400" kern="1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96969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Script MT Bold" panose="03040602040607080904" pitchFamily="66" charset="0"/>
              </a:rPr>
              <a:t>VIRI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sy7804">
            <a:extLst>
              <a:ext uri="{FF2B5EF4-FFF2-40B4-BE49-F238E27FC236}">
                <a16:creationId xmlns:a16="http://schemas.microsoft.com/office/drawing/2014/main" id="{431A1E08-4A3D-49B8-A11F-735CAC52B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4211637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11DC60F9-261F-4DFE-AB62-40B274033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8229600" cy="54181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sl-SI" altLang="sl-SI" b="1">
                <a:latin typeface="Bradley Hand ITC" panose="03070402050302030203" pitchFamily="66" charset="0"/>
              </a:rPr>
              <a:t>Oče Robert Darwin (1766-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1848)- premožni zdravnik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in finančnik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sl-SI" altLang="sl-SI" b="1">
                <a:latin typeface="Bradley Hand ITC" panose="03070402050302030203" pitchFamily="66" charset="0"/>
              </a:rPr>
              <a:t>Mati Susannah Darwin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(1765-1817)</a:t>
            </a:r>
            <a:r>
              <a:rPr lang="sl-SI" altLang="sl-SI" b="1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sl-SI" altLang="sl-SI" b="1">
                <a:latin typeface="Bradley Hand ITC" panose="03070402050302030203" pitchFamily="66" charset="0"/>
              </a:rPr>
              <a:t>5 od 6 otrok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sl-SI" altLang="sl-SI" b="1">
                <a:latin typeface="Bradley Hand ITC" panose="03070402050302030203" pitchFamily="66" charset="0"/>
              </a:rPr>
              <a:t>Ded Erasmus je že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formuliral evolucijo-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Zoonomija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>
                <a:latin typeface="Bradley Hand ITC" panose="03070402050302030203" pitchFamily="66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sl-SI" altLang="sl-SI">
              <a:latin typeface="Bradley Hand ITC" panose="03070402050302030203" pitchFamily="66" charset="0"/>
            </a:endParaRPr>
          </a:p>
          <a:p>
            <a:pPr>
              <a:lnSpc>
                <a:spcPct val="90000"/>
              </a:lnSpc>
            </a:pPr>
            <a:endParaRPr lang="sl-SI" altLang="sl-SI">
              <a:latin typeface="Bradley Hand ITC" panose="03070402050302030203" pitchFamily="66" charset="0"/>
            </a:endParaRPr>
          </a:p>
        </p:txBody>
      </p:sp>
      <p:sp>
        <p:nvSpPr>
          <p:cNvPr id="4100" name="WordArt 4">
            <a:extLst>
              <a:ext uri="{FF2B5EF4-FFF2-40B4-BE49-F238E27FC236}">
                <a16:creationId xmlns:a16="http://schemas.microsoft.com/office/drawing/2014/main" id="{0B830CE2-145C-4BCF-92E3-E995C5E933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473700" cy="15128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sl-SI" sz="44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66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Script MT Bold" panose="03040602040607080904" pitchFamily="66" charset="0"/>
              </a:rPr>
              <a:t>DRUŽINA</a:t>
            </a:r>
          </a:p>
        </p:txBody>
      </p:sp>
      <p:pic>
        <p:nvPicPr>
          <p:cNvPr id="4107" name="Picture 11" descr="Portrait_dr_erasmus_darwin_17_br_hi">
            <a:extLst>
              <a:ext uri="{FF2B5EF4-FFF2-40B4-BE49-F238E27FC236}">
                <a16:creationId xmlns:a16="http://schemas.microsoft.com/office/drawing/2014/main" id="{A60B4E34-3706-4769-8649-79DF97F6E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4203700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80B96110-07C1-4D45-9318-AF3C09945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569325" cy="4681537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sl-SI" altLang="sl-SI" b="1">
                <a:latin typeface="Bradley Hand ITC" panose="03070402050302030203" pitchFamily="66" charset="0"/>
              </a:rPr>
              <a:t>12 februar 1809-The </a:t>
            </a:r>
          </a:p>
          <a:p>
            <a:pPr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Mount pri Shrewsburyju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 b="1">
                <a:latin typeface="Bradley Hand ITC" panose="03070402050302030203" pitchFamily="66" charset="0"/>
              </a:rPr>
              <a:t>† 19. april 1882-vas </a:t>
            </a:r>
          </a:p>
          <a:p>
            <a:pPr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Down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 b="1">
                <a:latin typeface="Bradley Hand ITC" panose="03070402050302030203" pitchFamily="66" charset="0"/>
              </a:rPr>
              <a:t>Pri 8-17 let se je  šolal </a:t>
            </a:r>
          </a:p>
          <a:p>
            <a:pPr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v Shrewburyju</a:t>
            </a:r>
          </a:p>
          <a:p>
            <a:pPr>
              <a:buFontTx/>
              <a:buNone/>
            </a:pPr>
            <a:endParaRPr lang="sl-SI" altLang="sl-SI" b="1">
              <a:latin typeface="Bradley Hand ITC" panose="03070402050302030203" pitchFamily="66" charset="0"/>
            </a:endParaRPr>
          </a:p>
          <a:p>
            <a:pPr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    Darwin s sestro pri 10 letih:</a:t>
            </a:r>
          </a:p>
          <a:p>
            <a:endParaRPr lang="sl-SI" altLang="sl-SI" b="1">
              <a:latin typeface="Bradley Hand ITC" panose="03070402050302030203" pitchFamily="66" charset="0"/>
            </a:endParaRPr>
          </a:p>
        </p:txBody>
      </p:sp>
      <p:sp>
        <p:nvSpPr>
          <p:cNvPr id="3076" name="WordArt 4">
            <a:extLst>
              <a:ext uri="{FF2B5EF4-FFF2-40B4-BE49-F238E27FC236}">
                <a16:creationId xmlns:a16="http://schemas.microsoft.com/office/drawing/2014/main" id="{B4338F4A-24E5-4731-9D8B-BDD58241B6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752975" cy="1282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sl-SI" sz="4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B7F2C"/>
                    </a:gs>
                    <a:gs pos="100000">
                      <a:srgbClr val="1B7F2C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Script MT Bold" panose="03040602040607080904" pitchFamily="66" charset="0"/>
              </a:rPr>
              <a:t>MLADOST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E209DAAD-F7B2-421F-A29C-1A16EFEF2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060575"/>
            <a:ext cx="3635375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CB9107A4-9C29-43CB-89CC-2DD1D1B69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445500" cy="6597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L. 1825 se je vpisal v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medicinski oddelek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univerze v Edinburgu.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b="1">
              <a:latin typeface="Bradley Hand ITC" panose="03070402050302030203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A se je leta 1828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izpisal in se vpisal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v kolidž v Cambridgeu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na teologijo.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b="1">
              <a:latin typeface="Bradley Hand ITC" panose="03070402050302030203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 b="1">
              <a:latin typeface="Bradley Hand ITC" panose="03070402050302030203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Potem je šel študirat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biologijo. 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b="1">
              <a:latin typeface="Bradley Hand ITC" panose="03070402050302030203" pitchFamily="66" charset="0"/>
            </a:endParaRP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86280FDE-F6AB-4284-8CE2-14A6BCE38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0BDEE691-7B2D-40F1-A666-088B10A5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41663"/>
            <a:ext cx="4716462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2EE0EDEA-0038-4A65-84DC-3211DBC63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4868862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Od strica Josa je dobil pismo, </a:t>
            </a:r>
          </a:p>
          <a:p>
            <a:pPr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da iščejo mladega prirodoslovca.</a:t>
            </a:r>
          </a:p>
          <a:p>
            <a:pPr>
              <a:buFontTx/>
              <a:buNone/>
            </a:pPr>
            <a:endParaRPr lang="sl-SI" altLang="sl-SI" b="1">
              <a:latin typeface="Bradley Hand ITC" panose="03070402050302030203" pitchFamily="66" charset="0"/>
            </a:endParaRPr>
          </a:p>
          <a:p>
            <a:pPr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Z ladjo Beagle so 27. 12 </a:t>
            </a:r>
          </a:p>
          <a:p>
            <a:pPr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leta 1831 končno odpotovali.</a:t>
            </a:r>
          </a:p>
          <a:p>
            <a:pPr>
              <a:buFontTx/>
              <a:buNone/>
            </a:pPr>
            <a:endParaRPr lang="sl-SI" altLang="sl-SI" b="1">
              <a:latin typeface="Bradley Hand ITC" panose="03070402050302030203" pitchFamily="66" charset="0"/>
            </a:endParaRPr>
          </a:p>
          <a:p>
            <a:pPr>
              <a:buFontTx/>
              <a:buNone/>
            </a:pPr>
            <a:endParaRPr lang="sl-SI" altLang="sl-SI" b="1">
              <a:latin typeface="Bradley Hand ITC" panose="03070402050302030203" pitchFamily="66" charset="0"/>
            </a:endParaRPr>
          </a:p>
        </p:txBody>
      </p:sp>
      <p:sp>
        <p:nvSpPr>
          <p:cNvPr id="5124" name="WordArt 4">
            <a:extLst>
              <a:ext uri="{FF2B5EF4-FFF2-40B4-BE49-F238E27FC236}">
                <a16:creationId xmlns:a16="http://schemas.microsoft.com/office/drawing/2014/main" id="{802105D2-8391-4066-A9E5-5FAC74D3E9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7813" y="260350"/>
            <a:ext cx="6048375" cy="15113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sl-SI" sz="4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99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Script MT Bold" panose="03040602040607080904" pitchFamily="66" charset="0"/>
              </a:rPr>
              <a:t>POTOVANJE</a:t>
            </a:r>
          </a:p>
        </p:txBody>
      </p:sp>
      <p:pic>
        <p:nvPicPr>
          <p:cNvPr id="5125" name="Picture 5" descr="200px-HMSBeagle">
            <a:extLst>
              <a:ext uri="{FF2B5EF4-FFF2-40B4-BE49-F238E27FC236}">
                <a16:creationId xmlns:a16="http://schemas.microsoft.com/office/drawing/2014/main" id="{3216F983-4A04-4356-BFFD-C44CF0DA6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868863"/>
            <a:ext cx="460851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9DF8A9FD-AE4E-40ED-900F-ED508624D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916113"/>
            <a:ext cx="2014537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A40A5F60-FC18-4F15-BB5D-EDFE324BF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640763" cy="6237288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Cilj odprave je bil J. Amerika, Patagonija in </a:t>
            </a:r>
          </a:p>
          <a:p>
            <a:pPr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Ognjena zemlja, kjer so manjkale zemljepisne </a:t>
            </a:r>
          </a:p>
          <a:p>
            <a:pPr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meritve.(Darwin pa je zbiral fosile in kamne…)</a:t>
            </a:r>
          </a:p>
          <a:p>
            <a:pPr>
              <a:buFontTx/>
              <a:buNone/>
            </a:pPr>
            <a:endParaRPr lang="sl-SI" altLang="sl-SI" b="1">
              <a:latin typeface="Bradley Hand ITC" panose="03070402050302030203" pitchFamily="66" charset="0"/>
            </a:endParaRPr>
          </a:p>
          <a:p>
            <a:pPr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SKICA LADJE:</a:t>
            </a:r>
          </a:p>
        </p:txBody>
      </p:sp>
      <p:pic>
        <p:nvPicPr>
          <p:cNvPr id="7172" name="Picture 4" descr="5-ladja1">
            <a:extLst>
              <a:ext uri="{FF2B5EF4-FFF2-40B4-BE49-F238E27FC236}">
                <a16:creationId xmlns:a16="http://schemas.microsoft.com/office/drawing/2014/main" id="{24CFBEAA-2A3D-4E4E-B18D-FB02A0D6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91440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5707FAD4-CE7A-49B4-A4E0-FD9FD475F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79660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l-SI" altLang="sl-SI" sz="1800" b="1">
                <a:latin typeface="Bradley Hand ITC" panose="03070402050302030203" pitchFamily="66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3600" b="1">
                <a:latin typeface="Bradley Hand ITC" panose="03070402050302030203" pitchFamily="66" charset="0"/>
              </a:rPr>
              <a:t>Vrste ščinkavcev (Galapaški otoki)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 b="1">
                <a:latin typeface="Bradley Hand ITC" panose="03070402050302030203" pitchFamily="66" charset="0"/>
              </a:rPr>
              <a:t>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 b="1">
                <a:latin typeface="Bradley Hand ITC" panose="03070402050302030203" pitchFamily="66" charset="0"/>
              </a:rPr>
              <a:t>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 b="1">
                <a:latin typeface="Bradley Hand ITC" panose="03070402050302030203" pitchFamily="66" charset="0"/>
              </a:rPr>
              <a:t>                                                </a:t>
            </a:r>
            <a:r>
              <a:rPr lang="sl-SI" altLang="sl-SI" b="1">
                <a:latin typeface="Bradley Hand ITC" panose="03070402050302030203" pitchFamily="66" charset="0"/>
              </a:rPr>
              <a:t>Želva velikanka na otokih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 b="1">
                <a:latin typeface="Bradley Hand ITC" panose="03070402050302030203" pitchFamily="66" charset="0"/>
              </a:rPr>
              <a:t>                                                </a:t>
            </a:r>
            <a:r>
              <a:rPr lang="sl-SI" altLang="sl-SI" b="1">
                <a:latin typeface="Bradley Hand ITC" panose="03070402050302030203" pitchFamily="66" charset="0"/>
              </a:rPr>
              <a:t>Galapagosa, ki zraste do</a:t>
            </a:r>
            <a:r>
              <a:rPr lang="sl-SI" altLang="sl-SI" sz="2800" b="1">
                <a:latin typeface="Bradley Hand ITC" panose="03070402050302030203" pitchFamily="66" charset="0"/>
              </a:rPr>
              <a:t>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 b="1">
                <a:latin typeface="Bradley Hand ITC" panose="03070402050302030203" pitchFamily="66" charset="0"/>
              </a:rPr>
              <a:t>                                                </a:t>
            </a:r>
            <a:r>
              <a:rPr lang="sl-SI" altLang="sl-SI" b="1">
                <a:latin typeface="Bradley Hand ITC" panose="03070402050302030203" pitchFamily="66" charset="0"/>
              </a:rPr>
              <a:t>teže 150 kg- te je Darwin</a:t>
            </a:r>
            <a:r>
              <a:rPr lang="sl-SI" altLang="sl-SI" sz="2800" b="1">
                <a:latin typeface="Bradley Hand ITC" panose="03070402050302030203" pitchFamily="66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 b="1">
                <a:latin typeface="Bradley Hand ITC" panose="03070402050302030203" pitchFamily="66" charset="0"/>
              </a:rPr>
              <a:t>                                                o</a:t>
            </a:r>
            <a:r>
              <a:rPr lang="sl-SI" altLang="sl-SI" b="1">
                <a:latin typeface="Bradley Hand ITC" panose="03070402050302030203" pitchFamily="66" charset="0"/>
              </a:rPr>
              <a:t>pazoval.</a:t>
            </a:r>
            <a:r>
              <a:rPr lang="sl-SI" altLang="sl-SI" sz="2800" b="1">
                <a:latin typeface="Bradley Hand ITC" panose="03070402050302030203" pitchFamily="66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 b="1">
                <a:latin typeface="Bradley Hand ITC" panose="03070402050302030203" pitchFamily="66" charset="0"/>
              </a:rPr>
              <a:t>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                          Čudna drevesa</a:t>
            </a:r>
            <a:r>
              <a:rPr lang="sl-SI" altLang="sl-SI" sz="2800" b="1">
                <a:latin typeface="Bradley Hand ITC" panose="03070402050302030203" pitchFamily="66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 b="1">
                <a:latin typeface="Bradley Hand ITC" panose="03070402050302030203" pitchFamily="66" charset="0"/>
              </a:rPr>
              <a:t>                              </a:t>
            </a:r>
            <a:r>
              <a:rPr lang="sl-SI" altLang="sl-SI" b="1">
                <a:latin typeface="Bradley Hand ITC" panose="03070402050302030203" pitchFamily="66" charset="0"/>
              </a:rPr>
              <a:t>ob obali južnega</a:t>
            </a:r>
            <a:r>
              <a:rPr lang="sl-SI" altLang="sl-SI" sz="2800" b="1">
                <a:latin typeface="Bradley Hand ITC" panose="03070402050302030203" pitchFamily="66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 b="1">
                <a:latin typeface="Bradley Hand ITC" panose="03070402050302030203" pitchFamily="66" charset="0"/>
              </a:rPr>
              <a:t>                              </a:t>
            </a:r>
            <a:r>
              <a:rPr lang="sl-SI" altLang="sl-SI" b="1">
                <a:latin typeface="Bradley Hand ITC" panose="03070402050302030203" pitchFamily="66" charset="0"/>
              </a:rPr>
              <a:t>Čila so vzbudila</a:t>
            </a:r>
            <a:r>
              <a:rPr lang="sl-SI" altLang="sl-SI" sz="2800" b="1">
                <a:latin typeface="Bradley Hand ITC" panose="03070402050302030203" pitchFamily="66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 b="1">
                <a:latin typeface="Bradley Hand ITC" panose="03070402050302030203" pitchFamily="66" charset="0"/>
              </a:rPr>
              <a:t>                              </a:t>
            </a:r>
            <a:r>
              <a:rPr lang="sl-SI" altLang="sl-SI" b="1">
                <a:latin typeface="Bradley Hand ITC" panose="03070402050302030203" pitchFamily="66" charset="0"/>
              </a:rPr>
              <a:t>Darwinovo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 b="1">
                <a:latin typeface="Bradley Hand ITC" panose="03070402050302030203" pitchFamily="66" charset="0"/>
              </a:rPr>
              <a:t>                              </a:t>
            </a:r>
            <a:r>
              <a:rPr lang="sl-SI" altLang="sl-SI" b="1">
                <a:latin typeface="Bradley Hand ITC" panose="03070402050302030203" pitchFamily="66" charset="0"/>
              </a:rPr>
              <a:t>radovednost.</a:t>
            </a: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34464E56-8EF1-4F87-BF12-BBEEB3A31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3973513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>
            <a:extLst>
              <a:ext uri="{FF2B5EF4-FFF2-40B4-BE49-F238E27FC236}">
                <a16:creationId xmlns:a16="http://schemas.microsoft.com/office/drawing/2014/main" id="{82BCBC4D-CC83-40D3-ADBE-B89F5CB7B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2087563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26_IMG">
            <a:extLst>
              <a:ext uri="{FF2B5EF4-FFF2-40B4-BE49-F238E27FC236}">
                <a16:creationId xmlns:a16="http://schemas.microsoft.com/office/drawing/2014/main" id="{8672798D-131C-4393-B912-5F359F9C5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16338"/>
            <a:ext cx="293370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72E9530D-793A-4A3F-A6CB-FB693B44A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10801350" cy="604837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S 240 t dvojambornico, 66 možmi pod poveljstvom</a:t>
            </a:r>
          </a:p>
          <a:p>
            <a:pPr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kapitana Fitz Roya in preplulih 60000 km so le</a:t>
            </a:r>
          </a:p>
          <a:p>
            <a:pPr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 prispeli v pristanišče Falmouth.</a:t>
            </a:r>
          </a:p>
        </p:txBody>
      </p:sp>
      <p:pic>
        <p:nvPicPr>
          <p:cNvPr id="11269" name="Picture 5" descr="otok22_IMG">
            <a:extLst>
              <a:ext uri="{FF2B5EF4-FFF2-40B4-BE49-F238E27FC236}">
                <a16:creationId xmlns:a16="http://schemas.microsoft.com/office/drawing/2014/main" id="{E7529197-4182-4D96-9FD8-0DE5351DF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7993063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B5EA3C8D-3301-4B47-9BF6-594712C0F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9828213" cy="61912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L. 1839 se je poročil s hčerko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strica Josa-Emmo Wegwood.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Skupaj sta živela v Londonu.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b="1">
              <a:latin typeface="Bradley Hand ITC" panose="03070402050302030203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 b="1">
              <a:latin typeface="Bradley Hand ITC" panose="03070402050302030203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 b="1">
              <a:latin typeface="Bradley Hand ITC" panose="03070402050302030203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 b="1">
              <a:latin typeface="Bradley Hand ITC" panose="03070402050302030203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Ves čas je bil v stiku 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pomembnimi znanstveniki: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Charles Lyell, Joseph Hooker,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latin typeface="Bradley Hand ITC" panose="03070402050302030203" pitchFamily="66" charset="0"/>
              </a:rPr>
              <a:t>Asa Gray in Thomas Huxley.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b="1">
              <a:latin typeface="Bradley Hand ITC" panose="03070402050302030203" pitchFamily="66" charset="0"/>
            </a:endParaRP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D6E912A0-D882-4E12-BC85-7F81F66EF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On-screen Show (4:3)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Bradley Hand ITC</vt:lpstr>
      <vt:lpstr>Script MT Bold</vt:lpstr>
      <vt:lpstr>Privzeti načrt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2019-05-30T09:28:26Z</dcterms:created>
  <dcterms:modified xsi:type="dcterms:W3CDTF">2019-05-30T09:28:27Z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