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4"/>
  </p:notesMasterIdLst>
  <p:sldIdLst>
    <p:sldId id="287" r:id="rId2"/>
    <p:sldId id="291" r:id="rId3"/>
    <p:sldId id="293" r:id="rId4"/>
    <p:sldId id="288" r:id="rId5"/>
    <p:sldId id="289" r:id="rId6"/>
    <p:sldId id="290" r:id="rId7"/>
    <p:sldId id="292" r:id="rId8"/>
    <p:sldId id="294" r:id="rId9"/>
    <p:sldId id="295" r:id="rId10"/>
    <p:sldId id="296" r:id="rId11"/>
    <p:sldId id="297" r:id="rId12"/>
    <p:sldId id="298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33"/>
    <a:srgbClr val="000099"/>
    <a:srgbClr val="3366FF"/>
    <a:srgbClr val="800000"/>
    <a:srgbClr val="FF6600"/>
    <a:srgbClr val="FF7C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8" autoAdjust="0"/>
    <p:restoredTop sz="91101" autoAdjust="0"/>
  </p:normalViewPr>
  <p:slideViewPr>
    <p:cSldViewPr>
      <p:cViewPr varScale="1">
        <p:scale>
          <a:sx n="102" d="100"/>
          <a:sy n="102" d="100"/>
        </p:scale>
        <p:origin x="34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6B378D2-9AFB-4502-9EF1-983FF4049A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99FA3C7-C08B-4A47-BC89-4009C1DC4CF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C2B0F128-2827-4C72-90F7-073AB841C8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B6B05A3A-7C8C-4A89-B474-F99C5954A16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Click to edit Master text styles</a:t>
            </a:r>
          </a:p>
          <a:p>
            <a:pPr lvl="1"/>
            <a:r>
              <a:rPr lang="sl-SI" noProof="0"/>
              <a:t>Second level</a:t>
            </a:r>
          </a:p>
          <a:p>
            <a:pPr lvl="2"/>
            <a:r>
              <a:rPr lang="sl-SI" noProof="0"/>
              <a:t>Third level</a:t>
            </a:r>
          </a:p>
          <a:p>
            <a:pPr lvl="3"/>
            <a:r>
              <a:rPr lang="sl-SI" noProof="0"/>
              <a:t>Fourth level</a:t>
            </a:r>
          </a:p>
          <a:p>
            <a:pPr lvl="4"/>
            <a:r>
              <a:rPr lang="sl-SI" noProof="0"/>
              <a:t>Fifth level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3AA3EA74-B867-4409-BBB2-51EBC6CF951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8AE45143-024D-498D-A94E-AA2840EA47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C2D5D5-697E-4A2B-A24E-C2294ECE537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941354-DF78-4CAC-B74E-75312A5F50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AEF090-A974-4D94-B117-CD672F3B1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1ED3ED-C074-46AD-A59D-4684D6F28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ED8113-27FF-4F6D-842D-3F7B17ABDC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8911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48F3DD-3F14-413F-8C6E-947F1DB07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C809A5-FA12-4E12-BE64-58330399E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454A4B-CF8C-45CA-94C2-9E79CF750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CEDF3-F14B-4157-9152-5AB02B0D63D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89898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46B5B2-5A74-4B24-8A38-09350E28E8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23823D-C5E9-4A16-84E6-5458726D2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6F37ED-5C00-448F-9FA5-364994F480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6D796-D0B5-489A-8B1A-49B302FA03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4815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Naslov, besedilo in graf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grafikona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A332C3-6C74-4873-88AA-13C98FBE69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E949A7-D710-4259-817E-ED4D2EE535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D9C7FE-73E9-4A8E-B70C-59EB1C99E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01AC9-30B0-4100-9B8B-4E82F93EF2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367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396ADD-40FD-411D-A5A0-C2363F8604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A0D781-4586-4382-B819-68DC49D8D4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473966-6D78-44D7-B923-9852A3CE5B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FA63E-525A-4148-979C-D6BD8AF6EA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1559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094AF0-B3BF-4E24-9E0D-75F660CA0B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84CDD8-6EC8-4DD1-8D64-AD26EDBE82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EB7118-9E7E-46E8-8DAB-F797E559F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C88EF-4E69-4B7F-B24A-B516F0E06D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338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BEE61B-7590-4DAF-AE5C-CAC572080F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A5C6EB-8E39-4A6F-BCFC-2FB7CC6810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F600D6-EDD3-42AC-A47A-D6E87C2A0D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FF8CA8-E223-4367-BC44-0985DDE836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5129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0166602-0D9B-4478-984C-3D36FC9EF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0D2FF7-24E8-4A5F-B988-253755FC68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41971A1-1D10-4C5D-9B83-F97EF2C91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7CA4E-2B4A-4157-B6F7-529467E519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2906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24120D3-78BF-4E13-B1EE-D02101DBA7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D83E2D-00BC-4F5E-BDB9-4BB4CEC993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A6AED3-8D5D-40D4-AE9D-2AED060DC9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CB6DF-FD25-4B1D-AE15-9971B7EDF0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360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5EB5161-D068-4FD1-A7A3-756DA3C388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B8C6221-650A-4BB2-A864-1A7E48E64D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2DB9A1D-7A5B-4C41-AB3F-AF63B9932E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67D9B-56B1-446F-9C8A-992D7BEA4B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8445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DB4387-8113-4440-865A-D6A569D7C5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1A262B-8632-44DF-8113-1421AB9984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F1AF15-C28F-4BFE-B17F-EB7B8E2579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1310DE-1138-4F38-B028-F75049EAEA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591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4F3BB-8ED9-4F4B-B707-46FAA88FC3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BCDC0C-91FF-4569-9C81-BDE8CFA71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99D3DA-E5F8-472F-A5B0-2EDBCB0B9E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BAB61E-1A3F-4F35-80BE-5093072B7A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2183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00CFFE7-F742-4FFF-8CB9-E2AED55AB0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D023144-3788-42A0-AA04-A6216CB8A5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Click to edit Master text styles</a:t>
            </a:r>
          </a:p>
          <a:p>
            <a:pPr lvl="1"/>
            <a:r>
              <a:rPr lang="sl-SI" altLang="sl-SI"/>
              <a:t>Second level</a:t>
            </a:r>
          </a:p>
          <a:p>
            <a:pPr lvl="2"/>
            <a:r>
              <a:rPr lang="sl-SI" altLang="sl-SI"/>
              <a:t>Third level</a:t>
            </a:r>
          </a:p>
          <a:p>
            <a:pPr lvl="3"/>
            <a:r>
              <a:rPr lang="sl-SI" altLang="sl-SI"/>
              <a:t>Fourth level</a:t>
            </a:r>
          </a:p>
          <a:p>
            <a:pPr lvl="4"/>
            <a:r>
              <a:rPr lang="sl-SI" altLang="sl-SI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FFF8DA-123F-4D26-91F6-F446E5FB6F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1A08501-B8A9-4CF0-9FBA-BE7A45CDA1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D6A24A4-C514-4767-B2EC-AC7953CF8F8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5E7A32-5AB5-433E-A158-5241BD975AD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8B85E2EF-D71B-4CD0-B7E9-EC9B459C2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5" y="714375"/>
            <a:ext cx="7772400" cy="4714875"/>
          </a:xfrm>
        </p:spPr>
        <p:txBody>
          <a:bodyPr/>
          <a:lstStyle/>
          <a:p>
            <a:r>
              <a:rPr lang="sl-SI" altLang="sl-SI" sz="4800" b="1">
                <a:solidFill>
                  <a:srgbClr val="FFC000"/>
                </a:solidFill>
              </a:rPr>
              <a:t>BOLEZNI, POŠKODBE DIHAL, ZADUŠITEV IN OŽIVLJANJE</a:t>
            </a:r>
          </a:p>
        </p:txBody>
      </p:sp>
      <p:sp>
        <p:nvSpPr>
          <p:cNvPr id="2051" name="Podnaslov 2">
            <a:extLst>
              <a:ext uri="{FF2B5EF4-FFF2-40B4-BE49-F238E27FC236}">
                <a16:creationId xmlns:a16="http://schemas.microsoft.com/office/drawing/2014/main" id="{86ED62F5-83FF-442D-A9C6-6AAF84426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7438" y="4714875"/>
            <a:ext cx="6400800" cy="1752600"/>
          </a:xfrm>
        </p:spPr>
        <p:txBody>
          <a:bodyPr/>
          <a:lstStyle/>
          <a:p>
            <a:endParaRPr lang="sl-SI" altLang="sl-SI" dirty="0"/>
          </a:p>
          <a:p>
            <a:endParaRPr lang="sl-SI" altLang="sl-SI" dirty="0"/>
          </a:p>
          <a:p>
            <a:r>
              <a:rPr lang="sl-SI" altLang="sl-SI">
                <a:solidFill>
                  <a:srgbClr val="FF6600"/>
                </a:solidFill>
              </a:rPr>
              <a:t>            IZDELAL: </a:t>
            </a:r>
            <a:endParaRPr lang="sl-SI" altLang="sl-SI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>
            <a:extLst>
              <a:ext uri="{FF2B5EF4-FFF2-40B4-BE49-F238E27FC236}">
                <a16:creationId xmlns:a16="http://schemas.microsoft.com/office/drawing/2014/main" id="{07DC3E7C-1329-456B-A613-E8F0EA8A4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14313"/>
            <a:ext cx="4289425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>
            <a:extLst>
              <a:ext uri="{FF2B5EF4-FFF2-40B4-BE49-F238E27FC236}">
                <a16:creationId xmlns:a16="http://schemas.microsoft.com/office/drawing/2014/main" id="{32D866F4-604C-44F6-A1A9-6F29997FD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929063"/>
            <a:ext cx="24288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94939D4D-603C-47B4-AE95-62FCB764C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85750"/>
            <a:ext cx="2959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PoljeZBesedilom 7">
            <a:extLst>
              <a:ext uri="{FF2B5EF4-FFF2-40B4-BE49-F238E27FC236}">
                <a16:creationId xmlns:a16="http://schemas.microsoft.com/office/drawing/2014/main" id="{EEAE21FC-7298-486D-8464-BE4A4E03E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6503988"/>
            <a:ext cx="2786062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l-SI" altLang="sl-SI" sz="1700"/>
              <a:t>ZUNANJA MASAŽA SRCA</a:t>
            </a:r>
          </a:p>
        </p:txBody>
      </p:sp>
      <p:sp>
        <p:nvSpPr>
          <p:cNvPr id="11270" name="PoljeZBesedilom 10">
            <a:extLst>
              <a:ext uri="{FF2B5EF4-FFF2-40B4-BE49-F238E27FC236}">
                <a16:creationId xmlns:a16="http://schemas.microsoft.com/office/drawing/2014/main" id="{DE10CC31-74E3-406D-924A-E50E386E4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3429000"/>
            <a:ext cx="21431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l-SI" altLang="sl-SI" sz="1700"/>
              <a:t>UMETNO DIHANJE</a:t>
            </a:r>
          </a:p>
        </p:txBody>
      </p:sp>
      <p:sp>
        <p:nvSpPr>
          <p:cNvPr id="11271" name="PoljeZBesedilom 12">
            <a:extLst>
              <a:ext uri="{FF2B5EF4-FFF2-40B4-BE49-F238E27FC236}">
                <a16:creationId xmlns:a16="http://schemas.microsoft.com/office/drawing/2014/main" id="{B2DD0B9A-E296-494E-BAA3-FF8E7F3B8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5572125"/>
            <a:ext cx="32146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l-SI" altLang="sl-SI" sz="1700"/>
              <a:t>SPROSTITEV DIHALNIH POTI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6569319B-D49E-4C0E-B9CD-D7A05CC8B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r>
              <a:rPr lang="sl-SI" altLang="sl-SI" sz="7200">
                <a:solidFill>
                  <a:srgbClr val="FFFF00"/>
                </a:solidFill>
              </a:rPr>
              <a:t>KLIC NA POMOČ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94ED5A40-F9E3-4B9E-BB89-10200EC11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1428750"/>
            <a:ext cx="7772400" cy="5429250"/>
          </a:xfrm>
        </p:spPr>
        <p:txBody>
          <a:bodyPr/>
          <a:lstStyle/>
          <a:p>
            <a:pPr>
              <a:buFontTx/>
              <a:buChar char="-"/>
            </a:pPr>
            <a:r>
              <a:rPr lang="sl-SI" altLang="sl-SI" sz="2800"/>
              <a:t>HITER KLIC NA POMOČ JE PRVI KORAK</a:t>
            </a:r>
          </a:p>
          <a:p>
            <a:pPr>
              <a:buFontTx/>
              <a:buChar char="-"/>
            </a:pPr>
            <a:r>
              <a:rPr lang="sl-SI" altLang="sl-SI" sz="1800"/>
              <a:t>pokličemo na telefonsko številko </a:t>
            </a:r>
            <a:r>
              <a:rPr lang="sl-SI" altLang="sl-SI" sz="3800">
                <a:solidFill>
                  <a:srgbClr val="800000"/>
                </a:solidFill>
              </a:rPr>
              <a:t>112 </a:t>
            </a:r>
            <a:r>
              <a:rPr lang="sl-SI" altLang="sl-SI" sz="1800"/>
              <a:t>in odgovorimo na vprašanja:</a:t>
            </a:r>
          </a:p>
          <a:p>
            <a:pPr>
              <a:buFontTx/>
              <a:buNone/>
            </a:pPr>
            <a:r>
              <a:rPr lang="sl-SI" altLang="sl-SI" sz="2400">
                <a:solidFill>
                  <a:srgbClr val="000099"/>
                </a:solidFill>
              </a:rPr>
              <a:t>KDO </a:t>
            </a:r>
            <a:r>
              <a:rPr lang="sl-SI" altLang="sl-SI" sz="2400">
                <a:solidFill>
                  <a:srgbClr val="FFFF00"/>
                </a:solidFill>
              </a:rPr>
              <a:t>kliče</a:t>
            </a:r>
          </a:p>
          <a:p>
            <a:pPr>
              <a:buFontTx/>
              <a:buNone/>
            </a:pPr>
            <a:r>
              <a:rPr lang="sl-SI" altLang="sl-SI" sz="2400">
                <a:solidFill>
                  <a:srgbClr val="000099"/>
                </a:solidFill>
              </a:rPr>
              <a:t>KAJ </a:t>
            </a:r>
            <a:r>
              <a:rPr lang="sl-SI" altLang="sl-SI" sz="2400">
                <a:solidFill>
                  <a:srgbClr val="FFFF00"/>
                </a:solidFill>
              </a:rPr>
              <a:t>se je zgodilo</a:t>
            </a:r>
          </a:p>
          <a:p>
            <a:pPr>
              <a:buFontTx/>
              <a:buNone/>
            </a:pPr>
            <a:r>
              <a:rPr lang="sl-SI" altLang="sl-SI" sz="2400">
                <a:solidFill>
                  <a:srgbClr val="000099"/>
                </a:solidFill>
              </a:rPr>
              <a:t>KJE </a:t>
            </a:r>
            <a:r>
              <a:rPr lang="sl-SI" altLang="sl-SI" sz="2400">
                <a:solidFill>
                  <a:srgbClr val="FFFF00"/>
                </a:solidFill>
              </a:rPr>
              <a:t>se je zgodilo</a:t>
            </a:r>
          </a:p>
          <a:p>
            <a:pPr>
              <a:buFontTx/>
              <a:buNone/>
            </a:pPr>
            <a:r>
              <a:rPr lang="sl-SI" altLang="sl-SI" sz="2400">
                <a:solidFill>
                  <a:srgbClr val="000099"/>
                </a:solidFill>
              </a:rPr>
              <a:t>KDAJ </a:t>
            </a:r>
            <a:r>
              <a:rPr lang="sl-SI" altLang="sl-SI" sz="2400">
                <a:solidFill>
                  <a:srgbClr val="FFFF00"/>
                </a:solidFill>
              </a:rPr>
              <a:t>se je zgodilo</a:t>
            </a:r>
          </a:p>
          <a:p>
            <a:pPr>
              <a:buFontTx/>
              <a:buNone/>
            </a:pPr>
            <a:r>
              <a:rPr lang="sl-SI" altLang="sl-SI" sz="2400">
                <a:solidFill>
                  <a:srgbClr val="000099"/>
                </a:solidFill>
              </a:rPr>
              <a:t>KDO </a:t>
            </a:r>
            <a:r>
              <a:rPr lang="sl-SI" altLang="sl-SI" sz="2400">
                <a:solidFill>
                  <a:srgbClr val="FFFF00"/>
                </a:solidFill>
              </a:rPr>
              <a:t>je ponesrečeni</a:t>
            </a:r>
          </a:p>
          <a:p>
            <a:pPr>
              <a:buFontTx/>
              <a:buNone/>
            </a:pPr>
            <a:r>
              <a:rPr lang="sl-SI" altLang="sl-SI" sz="2400">
                <a:solidFill>
                  <a:srgbClr val="000099"/>
                </a:solidFill>
              </a:rPr>
              <a:t>KAKŠNO </a:t>
            </a:r>
            <a:r>
              <a:rPr lang="sl-SI" altLang="sl-SI" sz="2400">
                <a:solidFill>
                  <a:srgbClr val="FFFF00"/>
                </a:solidFill>
              </a:rPr>
              <a:t>je obolenje/poškodba/zastrupitev</a:t>
            </a:r>
          </a:p>
          <a:p>
            <a:pPr>
              <a:buFontTx/>
              <a:buNone/>
            </a:pPr>
            <a:r>
              <a:rPr lang="sl-SI" altLang="sl-SI" sz="2400">
                <a:solidFill>
                  <a:srgbClr val="000099"/>
                </a:solidFill>
              </a:rPr>
              <a:t>KAKŠNO </a:t>
            </a:r>
            <a:r>
              <a:rPr lang="sl-SI" altLang="sl-SI" sz="2400">
                <a:solidFill>
                  <a:srgbClr val="FFFF00"/>
                </a:solidFill>
              </a:rPr>
              <a:t>je stanje zavesti</a:t>
            </a:r>
          </a:p>
          <a:p>
            <a:pPr>
              <a:buFontTx/>
              <a:buNone/>
            </a:pPr>
            <a:r>
              <a:rPr lang="sl-SI" altLang="sl-SI" sz="2400">
                <a:solidFill>
                  <a:srgbClr val="000099"/>
                </a:solidFill>
              </a:rPr>
              <a:t>KDO </a:t>
            </a:r>
            <a:r>
              <a:rPr lang="sl-SI" altLang="sl-SI" sz="2400">
                <a:solidFill>
                  <a:srgbClr val="FFFF00"/>
                </a:solidFill>
              </a:rPr>
              <a:t>in</a:t>
            </a:r>
            <a:r>
              <a:rPr lang="sl-SI" altLang="sl-SI" sz="2400">
                <a:solidFill>
                  <a:srgbClr val="000099"/>
                </a:solidFill>
              </a:rPr>
              <a:t> KAKO </a:t>
            </a:r>
            <a:r>
              <a:rPr lang="sl-SI" altLang="sl-SI" sz="2400">
                <a:solidFill>
                  <a:srgbClr val="FFFF00"/>
                </a:solidFill>
              </a:rPr>
              <a:t>mu pomaga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>
            <a:extLst>
              <a:ext uri="{FF2B5EF4-FFF2-40B4-BE49-F238E27FC236}">
                <a16:creationId xmlns:a16="http://schemas.microsoft.com/office/drawing/2014/main" id="{E40376E7-2A6A-4070-BBAA-21F8D72DF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0"/>
            <a:ext cx="5715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PoljeZBesedilom 4">
            <a:extLst>
              <a:ext uri="{FF2B5EF4-FFF2-40B4-BE49-F238E27FC236}">
                <a16:creationId xmlns:a16="http://schemas.microsoft.com/office/drawing/2014/main" id="{5EEB1D1E-1515-4A0A-8F0D-3A855F187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5072063"/>
            <a:ext cx="42148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l-SI" altLang="sl-SI" sz="8800">
                <a:solidFill>
                  <a:srgbClr val="FFFF00"/>
                </a:solidFill>
              </a:rPr>
              <a:t>KONEC</a:t>
            </a:r>
          </a:p>
        </p:txBody>
      </p:sp>
      <p:sp>
        <p:nvSpPr>
          <p:cNvPr id="13317" name="PoljeZBesedilom 6">
            <a:extLst>
              <a:ext uri="{FF2B5EF4-FFF2-40B4-BE49-F238E27FC236}">
                <a16:creationId xmlns:a16="http://schemas.microsoft.com/office/drawing/2014/main" id="{24E4C192-D425-40E2-86AE-DF23FDC55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4714875"/>
            <a:ext cx="2286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l-SI" altLang="sl-SI"/>
              <a:t>VIRI:</a:t>
            </a:r>
          </a:p>
          <a:p>
            <a:pPr eaLnBrk="1" hangingPunct="1"/>
            <a:r>
              <a:rPr lang="sl-SI" altLang="sl-SI" sz="1800"/>
              <a:t>- Učbenik</a:t>
            </a:r>
          </a:p>
          <a:p>
            <a:pPr eaLnBrk="1" hangingPunct="1"/>
            <a:r>
              <a:rPr lang="sl-SI" altLang="sl-SI" sz="1800"/>
              <a:t>- Zdravstveni vodnik </a:t>
            </a:r>
          </a:p>
          <a:p>
            <a:pPr eaLnBrk="1" hangingPunct="1"/>
            <a:r>
              <a:rPr lang="sl-SI" altLang="sl-SI" sz="1800"/>
              <a:t>-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69F6273B-16CF-471A-BCD5-89F7D98C9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>
                <a:solidFill>
                  <a:srgbClr val="FFFF00"/>
                </a:solidFill>
              </a:rPr>
              <a:t>BOLEZNI DIHAL</a:t>
            </a:r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95FDA1BD-F04F-4075-AC3C-8136D7930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altLang="sl-SI" sz="2800"/>
              <a:t>-   prehladna obolenja</a:t>
            </a:r>
          </a:p>
          <a:p>
            <a:pPr>
              <a:buFontTx/>
              <a:buChar char="-"/>
            </a:pPr>
            <a:r>
              <a:rPr lang="sl-SI" altLang="sl-SI" sz="2800"/>
              <a:t>bronhitis</a:t>
            </a:r>
            <a:endParaRPr lang="sl-SI" altLang="sl-SI" sz="1800"/>
          </a:p>
          <a:p>
            <a:pPr>
              <a:buFontTx/>
              <a:buChar char="-"/>
            </a:pPr>
            <a:r>
              <a:rPr lang="sl-SI" altLang="sl-SI" sz="2800"/>
              <a:t>astma</a:t>
            </a:r>
          </a:p>
          <a:p>
            <a:pPr>
              <a:buFontTx/>
              <a:buChar char="-"/>
            </a:pPr>
            <a:r>
              <a:rPr lang="sl-SI" altLang="sl-SI" sz="2800"/>
              <a:t>pljučnica</a:t>
            </a:r>
          </a:p>
          <a:p>
            <a:pPr>
              <a:buFontTx/>
              <a:buNone/>
            </a:pPr>
            <a:r>
              <a:rPr lang="sl-SI" altLang="sl-SI" sz="2800"/>
              <a:t>-   pljučni rak </a:t>
            </a:r>
            <a:r>
              <a:rPr lang="sl-SI" altLang="sl-SI" sz="1800"/>
              <a:t>(najpogostejši rak pri moških, ozdravljiv v zgodnji fazi z operacijo in obsevanjem)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ED7770FC-D5F4-4401-AE25-E76149A0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1357313"/>
          </a:xfrm>
        </p:spPr>
        <p:txBody>
          <a:bodyPr/>
          <a:lstStyle/>
          <a:p>
            <a:r>
              <a:rPr lang="sl-SI" altLang="sl-SI" sz="7200">
                <a:solidFill>
                  <a:srgbClr val="FFFF00"/>
                </a:solidFill>
              </a:rPr>
              <a:t>BRONHITIS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14F3F738-F6F6-43DE-AB6D-FE24D76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4500"/>
            <a:ext cx="7772400" cy="5143500"/>
          </a:xfrm>
        </p:spPr>
        <p:txBody>
          <a:bodyPr/>
          <a:lstStyle/>
          <a:p>
            <a:pPr>
              <a:buFontTx/>
              <a:buChar char="-"/>
            </a:pPr>
            <a:r>
              <a:rPr lang="sl-SI" altLang="sl-SI" sz="2800"/>
              <a:t>vnetje sluznice </a:t>
            </a:r>
            <a:r>
              <a:rPr lang="sl-SI" altLang="sl-SI" sz="1800"/>
              <a:t>(zelo pogosto virusno obolenje, pogostejše pri kadilcih, v onesnaženem zraku, pri bolnikih s kroničnimi pljučnimi in srčnimi obolenji)</a:t>
            </a:r>
          </a:p>
          <a:p>
            <a:pPr>
              <a:buFontTx/>
              <a:buChar char="-"/>
            </a:pPr>
            <a:r>
              <a:rPr lang="sl-SI" altLang="sl-SI" sz="2800"/>
              <a:t>SIMPTOMI:</a:t>
            </a:r>
          </a:p>
          <a:p>
            <a:pPr>
              <a:buFontTx/>
              <a:buNone/>
            </a:pPr>
            <a:r>
              <a:rPr lang="sl-SI" altLang="sl-SI" sz="1800"/>
              <a:t>     - kašelj, težko dihanje</a:t>
            </a:r>
          </a:p>
          <a:p>
            <a:pPr>
              <a:buFontTx/>
              <a:buNone/>
            </a:pPr>
            <a:r>
              <a:rPr lang="sl-SI" altLang="sl-SI" sz="1800"/>
              <a:t>     - izkašljevanje sluzi</a:t>
            </a:r>
          </a:p>
          <a:p>
            <a:pPr>
              <a:buFontTx/>
              <a:buNone/>
            </a:pPr>
            <a:r>
              <a:rPr lang="sl-SI" altLang="sl-SI" sz="1800"/>
              <a:t>     - vročina, bolečina v prsih</a:t>
            </a:r>
          </a:p>
          <a:p>
            <a:pPr>
              <a:buFontTx/>
              <a:buChar char="-"/>
            </a:pPr>
            <a:r>
              <a:rPr lang="sl-SI" altLang="sl-SI" sz="2800"/>
              <a:t>LOČIMO:</a:t>
            </a:r>
          </a:p>
          <a:p>
            <a:pPr>
              <a:buFontTx/>
              <a:buChar char="-"/>
            </a:pPr>
            <a:r>
              <a:rPr lang="sl-SI" altLang="sl-SI" sz="1800"/>
              <a:t>AKUTNI BRONHITIS (kratkotrajen in ozdravljiv)</a:t>
            </a:r>
          </a:p>
          <a:p>
            <a:pPr>
              <a:buFontTx/>
              <a:buNone/>
            </a:pPr>
            <a:r>
              <a:rPr lang="sl-SI" altLang="sl-SI" sz="1800"/>
              <a:t>-     KRONIČNI BRONHITIS (večen, ponavljajoče se okužbe počasi kvarijo pljuča, neozdravljiv)</a:t>
            </a:r>
          </a:p>
          <a:p>
            <a:pPr>
              <a:buFontTx/>
              <a:buNone/>
            </a:pPr>
            <a:endParaRPr lang="sl-SI" altLang="sl-SI" sz="2800"/>
          </a:p>
          <a:p>
            <a:pPr>
              <a:buFontTx/>
              <a:buNone/>
            </a:pPr>
            <a:endParaRPr lang="sl-SI" altLang="sl-SI" sz="1800"/>
          </a:p>
          <a:p>
            <a:pPr>
              <a:buFontTx/>
              <a:buNone/>
            </a:pPr>
            <a:endParaRPr lang="sl-SI" altLang="sl-SI" sz="180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E91FEA5F-5C90-40BA-A2DD-82E219EEC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r="3552" b="11624"/>
          <a:stretch>
            <a:fillRect/>
          </a:stretch>
        </p:blipFill>
        <p:spPr bwMode="auto">
          <a:xfrm>
            <a:off x="4357688" y="2571750"/>
            <a:ext cx="4214812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BCA7CB09-BC58-4BDB-ADCC-2C8A52ED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71500"/>
            <a:ext cx="7772400" cy="1143000"/>
          </a:xfrm>
        </p:spPr>
        <p:txBody>
          <a:bodyPr/>
          <a:lstStyle/>
          <a:p>
            <a:r>
              <a:rPr lang="sl-SI" altLang="sl-SI" sz="7200">
                <a:solidFill>
                  <a:srgbClr val="FFFF00"/>
                </a:solidFill>
              </a:rPr>
              <a:t>ASTMA</a:t>
            </a:r>
          </a:p>
        </p:txBody>
      </p:sp>
      <p:sp>
        <p:nvSpPr>
          <p:cNvPr id="5123" name="Ograda vsebine 2">
            <a:extLst>
              <a:ext uri="{FF2B5EF4-FFF2-40B4-BE49-F238E27FC236}">
                <a16:creationId xmlns:a16="http://schemas.microsoft.com/office/drawing/2014/main" id="{F6328EEC-D049-4091-8171-89733479E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2000250"/>
            <a:ext cx="7772400" cy="4857750"/>
          </a:xfrm>
        </p:spPr>
        <p:txBody>
          <a:bodyPr/>
          <a:lstStyle/>
          <a:p>
            <a:pPr>
              <a:buFontTx/>
              <a:buChar char="-"/>
            </a:pPr>
            <a:r>
              <a:rPr lang="sl-SI" altLang="sl-SI" sz="2800"/>
              <a:t>kronična bolezen, ki jo označuje:</a:t>
            </a:r>
          </a:p>
          <a:p>
            <a:pPr>
              <a:buFontTx/>
              <a:buNone/>
            </a:pPr>
            <a:r>
              <a:rPr lang="sl-SI" altLang="sl-SI" sz="1800"/>
              <a:t>    - trajno vnetje sapnic (vnetje sluznice)</a:t>
            </a:r>
          </a:p>
          <a:p>
            <a:pPr>
              <a:buFontTx/>
              <a:buNone/>
            </a:pPr>
            <a:r>
              <a:rPr lang="sl-SI" altLang="sl-SI" sz="1800"/>
              <a:t>    - zožitev dihalnih poti</a:t>
            </a:r>
          </a:p>
          <a:p>
            <a:pPr>
              <a:buFontTx/>
              <a:buNone/>
            </a:pPr>
            <a:r>
              <a:rPr lang="sl-SI" altLang="sl-SI" sz="1800"/>
              <a:t>    - povečano izločanje sluzi</a:t>
            </a:r>
          </a:p>
          <a:p>
            <a:pPr>
              <a:buFontTx/>
              <a:buChar char="-"/>
            </a:pPr>
            <a:endParaRPr lang="sl-SI" altLang="sl-SI" sz="1800"/>
          </a:p>
          <a:p>
            <a:pPr>
              <a:buFontTx/>
              <a:buChar char="-"/>
            </a:pPr>
            <a:r>
              <a:rPr lang="sl-SI" altLang="sl-SI" sz="2800"/>
              <a:t>SIMPTOMI:</a:t>
            </a:r>
          </a:p>
          <a:p>
            <a:pPr>
              <a:buFontTx/>
              <a:buNone/>
            </a:pPr>
            <a:r>
              <a:rPr lang="sl-SI" altLang="sl-SI" sz="1800"/>
              <a:t>    - težko dihanje</a:t>
            </a:r>
          </a:p>
          <a:p>
            <a:pPr>
              <a:buFontTx/>
              <a:buNone/>
            </a:pPr>
            <a:r>
              <a:rPr lang="sl-SI" altLang="sl-SI" sz="1800"/>
              <a:t>    - kašelj</a:t>
            </a:r>
          </a:p>
          <a:p>
            <a:pPr>
              <a:buFontTx/>
              <a:buNone/>
            </a:pPr>
            <a:r>
              <a:rPr lang="sl-SI" altLang="sl-SI" sz="1800"/>
              <a:t>    - tiščanje v prsih</a:t>
            </a:r>
          </a:p>
          <a:p>
            <a:pPr>
              <a:buFontTx/>
              <a:buNone/>
            </a:pPr>
            <a:r>
              <a:rPr lang="sl-SI" altLang="sl-SI" sz="1800"/>
              <a:t>    - piskajoč izdih</a:t>
            </a:r>
          </a:p>
          <a:p>
            <a:pPr>
              <a:buFontTx/>
              <a:buNone/>
            </a:pPr>
            <a:r>
              <a:rPr lang="sl-SI" altLang="sl-SI" sz="2800"/>
              <a:t>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55BDA806-41E4-49EE-B482-D19F2B3BA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14500"/>
            <a:ext cx="249396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42858F50-1B78-4E00-88C5-8793C7B4E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1" t="20119" r="10487" b="19522"/>
          <a:stretch>
            <a:fillRect/>
          </a:stretch>
        </p:blipFill>
        <p:spPr bwMode="auto">
          <a:xfrm>
            <a:off x="4500563" y="4286250"/>
            <a:ext cx="37147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35577533-E967-46AF-A14C-68000818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285750"/>
            <a:ext cx="7772400" cy="1143000"/>
          </a:xfrm>
        </p:spPr>
        <p:txBody>
          <a:bodyPr/>
          <a:lstStyle/>
          <a:p>
            <a:r>
              <a:rPr lang="sl-SI" altLang="sl-SI" sz="4800">
                <a:solidFill>
                  <a:srgbClr val="FFC000"/>
                </a:solidFill>
              </a:rPr>
              <a:t>VZROK ASTME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FC3C79AD-9466-4EF6-9591-30DDFA8F9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57313"/>
            <a:ext cx="8029575" cy="5286375"/>
          </a:xfrm>
        </p:spPr>
        <p:txBody>
          <a:bodyPr/>
          <a:lstStyle/>
          <a:p>
            <a:pPr>
              <a:buFontTx/>
              <a:buChar char="-"/>
            </a:pPr>
            <a:r>
              <a:rPr lang="sl-SI" altLang="sl-SI" sz="2800"/>
              <a:t>ALERGENI </a:t>
            </a:r>
          </a:p>
          <a:p>
            <a:pPr>
              <a:buFontTx/>
              <a:buNone/>
            </a:pPr>
            <a:r>
              <a:rPr lang="sl-SI" altLang="sl-SI" sz="1800"/>
              <a:t>     - cvetni, hišni prah</a:t>
            </a:r>
          </a:p>
          <a:p>
            <a:pPr>
              <a:buFontTx/>
              <a:buNone/>
            </a:pPr>
            <a:r>
              <a:rPr lang="sl-SI" altLang="sl-SI" sz="1800"/>
              <a:t>     - plesni </a:t>
            </a:r>
          </a:p>
          <a:p>
            <a:pPr>
              <a:buFontTx/>
              <a:buNone/>
            </a:pPr>
            <a:r>
              <a:rPr lang="sl-SI" altLang="sl-SI" sz="1800"/>
              <a:t>     - živalska dlaka </a:t>
            </a:r>
          </a:p>
          <a:p>
            <a:pPr>
              <a:buFontTx/>
              <a:buNone/>
            </a:pPr>
            <a:r>
              <a:rPr lang="sl-SI" altLang="sl-SI" sz="1800"/>
              <a:t>     - hrana </a:t>
            </a:r>
          </a:p>
          <a:p>
            <a:pPr>
              <a:buFontTx/>
              <a:buChar char="-"/>
            </a:pPr>
            <a:r>
              <a:rPr lang="sl-SI" altLang="sl-SI" sz="2400"/>
              <a:t>VIRUSI</a:t>
            </a:r>
          </a:p>
          <a:p>
            <a:pPr>
              <a:buFontTx/>
              <a:buChar char="-"/>
            </a:pPr>
            <a:r>
              <a:rPr lang="sl-SI" altLang="sl-SI" sz="2400"/>
              <a:t>BAKTERIJE</a:t>
            </a:r>
          </a:p>
          <a:p>
            <a:pPr>
              <a:buFontTx/>
              <a:buNone/>
            </a:pPr>
            <a:r>
              <a:rPr lang="sl-SI" altLang="sl-SI" sz="2400"/>
              <a:t>-   ŠTEVILNI DRAŽLJIVCI</a:t>
            </a:r>
          </a:p>
          <a:p>
            <a:pPr>
              <a:buFontTx/>
              <a:buNone/>
            </a:pPr>
            <a:r>
              <a:rPr lang="sl-SI" altLang="sl-SI" sz="1800"/>
              <a:t>     - cigaretni dim</a:t>
            </a:r>
          </a:p>
          <a:p>
            <a:pPr>
              <a:buFontTx/>
              <a:buNone/>
            </a:pPr>
            <a:r>
              <a:rPr lang="sl-SI" altLang="sl-SI" sz="1800"/>
              <a:t>     - dražeči plini</a:t>
            </a:r>
          </a:p>
          <a:p>
            <a:pPr>
              <a:buFontTx/>
              <a:buNone/>
            </a:pPr>
            <a:r>
              <a:rPr lang="sl-SI" altLang="sl-SI" sz="1800"/>
              <a:t>     - kredni prah </a:t>
            </a:r>
          </a:p>
          <a:p>
            <a:pPr>
              <a:buFontTx/>
              <a:buNone/>
            </a:pPr>
            <a:r>
              <a:rPr lang="sl-SI" altLang="sl-SI" sz="1800"/>
              <a:t>     - steklena vlakna </a:t>
            </a:r>
          </a:p>
          <a:p>
            <a:pPr>
              <a:buFontTx/>
              <a:buChar char="-"/>
            </a:pPr>
            <a:r>
              <a:rPr lang="sl-SI" altLang="sl-SI" sz="2400"/>
              <a:t>NESPECIFIČNI DEJAVNIKI </a:t>
            </a:r>
            <a:r>
              <a:rPr lang="sl-SI" altLang="sl-SI" sz="1800"/>
              <a:t>(hladen in suh zrak)  </a:t>
            </a:r>
          </a:p>
          <a:p>
            <a:pPr>
              <a:buFontTx/>
              <a:buNone/>
            </a:pPr>
            <a:endParaRPr lang="sl-SI" altLang="sl-SI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F25076CF-4189-4E28-825B-002836A3C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857625"/>
            <a:ext cx="1719263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A0C5290F-9D46-4381-B96C-F2F9B7EC8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643063"/>
            <a:ext cx="1809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>
            <a:extLst>
              <a:ext uri="{FF2B5EF4-FFF2-40B4-BE49-F238E27FC236}">
                <a16:creationId xmlns:a16="http://schemas.microsoft.com/office/drawing/2014/main" id="{2ED19D4A-7761-4A47-BE00-D79DB6187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643063"/>
            <a:ext cx="26479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 tmFilter="0,0; .5, 1; 1, 1"/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222C9651-332C-467A-8FF9-1E68B7088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571500"/>
            <a:ext cx="7772400" cy="1285875"/>
          </a:xfrm>
        </p:spPr>
        <p:txBody>
          <a:bodyPr/>
          <a:lstStyle/>
          <a:p>
            <a:r>
              <a:rPr lang="sl-SI" altLang="sl-SI" sz="4800">
                <a:solidFill>
                  <a:srgbClr val="FFC000"/>
                </a:solidFill>
              </a:rPr>
              <a:t>ZDRAVLJENJE IN PREPREČEVANJE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6E49E12-D8F7-4987-B8B5-73435825A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  <a:defRPr/>
            </a:pPr>
            <a:r>
              <a:rPr lang="sl-SI" sz="2800" dirty="0"/>
              <a:t>odstranjevanje alergenov in dražljivcev</a:t>
            </a:r>
          </a:p>
          <a:p>
            <a:pPr>
              <a:buFontTx/>
              <a:buChar char="-"/>
              <a:defRPr/>
            </a:pPr>
            <a:r>
              <a:rPr lang="sl-SI" sz="2800" dirty="0"/>
              <a:t>olajševanje vnetja z inhalatorji</a:t>
            </a:r>
          </a:p>
          <a:p>
            <a:pPr>
              <a:buFontTx/>
              <a:buChar char="-"/>
              <a:defRPr/>
            </a:pPr>
            <a:r>
              <a:rPr lang="sl-SI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preprečevanje vnetja s kortikosteroidi</a:t>
            </a:r>
          </a:p>
          <a:p>
            <a:pPr>
              <a:buFontTx/>
              <a:buChar char="-"/>
              <a:defRPr/>
            </a:pPr>
            <a:r>
              <a:rPr lang="sl-SI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redno in dolgotrajno 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3B71A201-BCBF-4E94-8912-CAEF788C3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143375"/>
            <a:ext cx="29749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PoljeZBesedilom 4">
            <a:extLst>
              <a:ext uri="{FF2B5EF4-FFF2-40B4-BE49-F238E27FC236}">
                <a16:creationId xmlns:a16="http://schemas.microsoft.com/office/drawing/2014/main" id="{FF316BA5-AC08-4CCB-9464-5851B818C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6357938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sl-SI" altLang="sl-SI" sz="1800"/>
              <a:t>INHALATORJI</a:t>
            </a:r>
          </a:p>
        </p:txBody>
      </p:sp>
      <p:pic>
        <p:nvPicPr>
          <p:cNvPr id="7174" name="Picture 5">
            <a:extLst>
              <a:ext uri="{FF2B5EF4-FFF2-40B4-BE49-F238E27FC236}">
                <a16:creationId xmlns:a16="http://schemas.microsoft.com/office/drawing/2014/main" id="{A93EF086-1A59-4CC7-BB06-8B54EE808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143250"/>
            <a:ext cx="22860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>
            <a:extLst>
              <a:ext uri="{FF2B5EF4-FFF2-40B4-BE49-F238E27FC236}">
                <a16:creationId xmlns:a16="http://schemas.microsoft.com/office/drawing/2014/main" id="{6CBC8D8E-BB6C-4F77-955B-F81EDA6D8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r="7336"/>
          <a:stretch>
            <a:fillRect/>
          </a:stretch>
        </p:blipFill>
        <p:spPr bwMode="auto">
          <a:xfrm>
            <a:off x="3714750" y="4000500"/>
            <a:ext cx="242887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F5E85E25-A353-4159-86DE-127DC235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642938"/>
            <a:ext cx="7772400" cy="1143000"/>
          </a:xfrm>
        </p:spPr>
        <p:txBody>
          <a:bodyPr/>
          <a:lstStyle/>
          <a:p>
            <a:r>
              <a:rPr lang="sl-SI" altLang="sl-SI" sz="7200">
                <a:solidFill>
                  <a:srgbClr val="FFFF00"/>
                </a:solidFill>
              </a:rPr>
              <a:t>PLJUČNICA</a:t>
            </a:r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149180BE-554C-4D89-9077-84AEC8C73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1928813"/>
            <a:ext cx="7772400" cy="4929187"/>
          </a:xfrm>
        </p:spPr>
        <p:txBody>
          <a:bodyPr/>
          <a:lstStyle/>
          <a:p>
            <a:pPr>
              <a:buFontTx/>
              <a:buChar char="-"/>
            </a:pPr>
            <a:r>
              <a:rPr lang="sl-SI" altLang="sl-SI" sz="2800"/>
              <a:t>to je vnetje pljuč </a:t>
            </a:r>
            <a:r>
              <a:rPr lang="sl-SI" altLang="sl-SI" sz="1800"/>
              <a:t>(vidno na rentgenski sliki)</a:t>
            </a:r>
          </a:p>
          <a:p>
            <a:pPr>
              <a:buFontTx/>
              <a:buNone/>
            </a:pPr>
            <a:r>
              <a:rPr lang="sl-SI" altLang="sl-SI" sz="2800"/>
              <a:t>-  SIMPTOMI:</a:t>
            </a:r>
          </a:p>
          <a:p>
            <a:pPr>
              <a:buFontTx/>
              <a:buNone/>
            </a:pPr>
            <a:r>
              <a:rPr lang="sl-SI" altLang="sl-SI" sz="1800"/>
              <a:t>    - kašelj, vročina   </a:t>
            </a:r>
          </a:p>
          <a:p>
            <a:pPr>
              <a:buFontTx/>
              <a:buNone/>
            </a:pPr>
            <a:r>
              <a:rPr lang="sl-SI" altLang="sl-SI" sz="1800"/>
              <a:t>    - bolečina v prsih, kri v izmečku</a:t>
            </a:r>
          </a:p>
          <a:p>
            <a:pPr>
              <a:buFontTx/>
              <a:buNone/>
            </a:pPr>
            <a:r>
              <a:rPr lang="sl-SI" altLang="sl-SI" sz="1800"/>
              <a:t>    - težko dihanje, modrikavost po koži</a:t>
            </a:r>
          </a:p>
          <a:p>
            <a:pPr>
              <a:buFontTx/>
              <a:buNone/>
            </a:pPr>
            <a:r>
              <a:rPr lang="sl-SI" altLang="sl-SI" sz="2800"/>
              <a:t>-   POVZROČITELJ:</a:t>
            </a:r>
          </a:p>
          <a:p>
            <a:pPr>
              <a:buFontTx/>
              <a:buNone/>
            </a:pPr>
            <a:r>
              <a:rPr lang="sl-SI" altLang="sl-SI" sz="1800"/>
              <a:t>    - virusi</a:t>
            </a:r>
          </a:p>
          <a:p>
            <a:pPr>
              <a:buFontTx/>
              <a:buNone/>
            </a:pPr>
            <a:r>
              <a:rPr lang="sl-SI" altLang="sl-SI" sz="1800"/>
              <a:t>    - bakterije</a:t>
            </a:r>
          </a:p>
          <a:p>
            <a:pPr>
              <a:buFontTx/>
              <a:buNone/>
            </a:pPr>
            <a:r>
              <a:rPr lang="sl-SI" altLang="sl-SI" sz="1800"/>
              <a:t>    - poškodba pljučnega tkiva (kemična okvara)</a:t>
            </a:r>
          </a:p>
          <a:p>
            <a:pPr>
              <a:buFontTx/>
              <a:buChar char="-"/>
            </a:pPr>
            <a:r>
              <a:rPr lang="sl-SI" altLang="sl-SI" sz="2800"/>
              <a:t>ZDRAVLJENJE:</a:t>
            </a:r>
          </a:p>
          <a:p>
            <a:pPr>
              <a:buFontTx/>
              <a:buNone/>
            </a:pPr>
            <a:r>
              <a:rPr lang="sl-SI" altLang="sl-SI" sz="1800"/>
              <a:t>    - bakterijsko pljučnico z antibiotiki</a:t>
            </a:r>
          </a:p>
          <a:p>
            <a:pPr>
              <a:buFontTx/>
              <a:buNone/>
            </a:pPr>
            <a:r>
              <a:rPr lang="sl-SI" altLang="sl-SI" sz="1800"/>
              <a:t>    - zdravila proti kašlju, počitek</a:t>
            </a: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4C2F5409-D8C9-4893-BB57-E3CC07DE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6"/>
          <a:stretch>
            <a:fillRect/>
          </a:stretch>
        </p:blipFill>
        <p:spPr bwMode="auto">
          <a:xfrm>
            <a:off x="5357813" y="2643188"/>
            <a:ext cx="3286125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D7F1A50A-C2DB-407F-9626-2600AA45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42875"/>
            <a:ext cx="7772400" cy="1143000"/>
          </a:xfrm>
        </p:spPr>
        <p:txBody>
          <a:bodyPr/>
          <a:lstStyle/>
          <a:p>
            <a:r>
              <a:rPr lang="sl-SI" altLang="sl-SI" sz="7200">
                <a:solidFill>
                  <a:srgbClr val="FFFF00"/>
                </a:solidFill>
              </a:rPr>
              <a:t>ZADUŠITEV</a:t>
            </a:r>
          </a:p>
        </p:txBody>
      </p:sp>
      <p:sp>
        <p:nvSpPr>
          <p:cNvPr id="9219" name="Ograda vsebine 4">
            <a:extLst>
              <a:ext uri="{FF2B5EF4-FFF2-40B4-BE49-F238E27FC236}">
                <a16:creationId xmlns:a16="http://schemas.microsoft.com/office/drawing/2014/main" id="{FB4A9380-6187-49A5-8FD1-579D06C41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643063"/>
            <a:ext cx="7772400" cy="4876800"/>
          </a:xfrm>
        </p:spPr>
        <p:txBody>
          <a:bodyPr/>
          <a:lstStyle/>
          <a:p>
            <a:pPr>
              <a:buFontTx/>
              <a:buChar char="-"/>
            </a:pPr>
            <a:r>
              <a:rPr lang="sl-SI" altLang="sl-SI" sz="2800"/>
              <a:t>tujek v sapniku moramo takoj odstraniti</a:t>
            </a:r>
          </a:p>
          <a:p>
            <a:pPr>
              <a:buFontTx/>
              <a:buNone/>
            </a:pPr>
            <a:r>
              <a:rPr lang="sl-SI" altLang="sl-SI" sz="2800"/>
              <a:t>    (Heimlichov prijem) </a:t>
            </a:r>
          </a:p>
          <a:p>
            <a:pPr>
              <a:buFontTx/>
              <a:buChar char="-"/>
            </a:pPr>
            <a:r>
              <a:rPr lang="sl-SI" altLang="sl-SI" sz="2800"/>
              <a:t>OPIS POMOČI:</a:t>
            </a:r>
          </a:p>
          <a:p>
            <a:pPr>
              <a:buFontTx/>
              <a:buNone/>
            </a:pPr>
            <a:r>
              <a:rPr lang="sl-SI" altLang="sl-SI" sz="1800"/>
              <a:t>     - bolnika primemo v stoječem položaju od zadaj</a:t>
            </a:r>
          </a:p>
          <a:p>
            <a:pPr>
              <a:buFontTx/>
              <a:buNone/>
            </a:pPr>
            <a:r>
              <a:rPr lang="sl-SI" altLang="sl-SI" sz="1800"/>
              <a:t>     - krepko objamemo čez trebuh</a:t>
            </a:r>
          </a:p>
          <a:p>
            <a:pPr>
              <a:buFontTx/>
              <a:buNone/>
            </a:pPr>
            <a:r>
              <a:rPr lang="sl-SI" altLang="sl-SI" sz="1800"/>
              <a:t>     - sunkovito stisnemo k sebi in proti vratu</a:t>
            </a:r>
          </a:p>
          <a:p>
            <a:pPr>
              <a:buFontTx/>
              <a:buNone/>
            </a:pPr>
            <a:endParaRPr lang="sl-SI" altLang="sl-SI"/>
          </a:p>
          <a:p>
            <a:pPr>
              <a:buFontTx/>
              <a:buNone/>
            </a:pPr>
            <a:endParaRPr lang="sl-SI" altLang="sl-SI"/>
          </a:p>
          <a:p>
            <a:pPr>
              <a:buFontTx/>
              <a:buNone/>
            </a:pPr>
            <a:endParaRPr lang="sl-SI" altLang="sl-SI"/>
          </a:p>
          <a:p>
            <a:pPr>
              <a:buFontTx/>
              <a:buNone/>
            </a:pPr>
            <a:r>
              <a:rPr lang="sl-SI" altLang="sl-SI" sz="1800"/>
              <a:t>                                                                                                      Heimlichov prijem</a:t>
            </a:r>
            <a:endParaRPr lang="sl-SI" altLang="sl-SI"/>
          </a:p>
          <a:p>
            <a:pPr>
              <a:buFontTx/>
              <a:buNone/>
            </a:pPr>
            <a:endParaRPr lang="sl-SI" altLang="sl-SI" sz="1800"/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6C3354C8-A819-47FB-AA3A-1EE981386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286000"/>
            <a:ext cx="17145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>
            <a:extLst>
              <a:ext uri="{FF2B5EF4-FFF2-40B4-BE49-F238E27FC236}">
                <a16:creationId xmlns:a16="http://schemas.microsoft.com/office/drawing/2014/main" id="{B7A4DF00-3064-4014-8A32-7E5DA6278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714500"/>
            <a:ext cx="15335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59E1C4D5-34BB-4E09-A468-3EC12ADB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7200">
                <a:solidFill>
                  <a:srgbClr val="FFFF00"/>
                </a:solidFill>
              </a:rPr>
              <a:t>OŽIVLJANJE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F2899157-5741-4BA2-A141-62961F7AE2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altLang="sl-SI" sz="2800"/>
              <a:t>POSTOPEK:</a:t>
            </a:r>
          </a:p>
          <a:p>
            <a:pPr>
              <a:buFontTx/>
              <a:buChar char="-"/>
            </a:pPr>
            <a:r>
              <a:rPr lang="sl-SI" altLang="sl-SI" sz="2000">
                <a:solidFill>
                  <a:srgbClr val="800000"/>
                </a:solidFill>
              </a:rPr>
              <a:t>ZAGOTOVI VARNOST POŠKODOVANCA IN SEBE</a:t>
            </a:r>
          </a:p>
          <a:p>
            <a:pPr>
              <a:buFontTx/>
              <a:buChar char="-"/>
            </a:pPr>
            <a:r>
              <a:rPr lang="sl-SI" altLang="sl-SI" sz="2000">
                <a:solidFill>
                  <a:srgbClr val="800000"/>
                </a:solidFill>
              </a:rPr>
              <a:t>OCENI STANJE ZAVESTI IN ZNAKOV ŽIVLJENJA</a:t>
            </a:r>
          </a:p>
          <a:p>
            <a:pPr>
              <a:buFontTx/>
              <a:buChar char="-"/>
            </a:pPr>
            <a:r>
              <a:rPr lang="sl-SI" altLang="sl-SI" sz="2000">
                <a:solidFill>
                  <a:srgbClr val="800000"/>
                </a:solidFill>
              </a:rPr>
              <a:t>SPROSTI DIHALNE POTI              </a:t>
            </a:r>
            <a:r>
              <a:rPr lang="sl-SI" altLang="sl-SI" sz="2000">
                <a:solidFill>
                  <a:srgbClr val="FFFF00"/>
                </a:solidFill>
              </a:rPr>
              <a:t>(A-airway) </a:t>
            </a:r>
          </a:p>
          <a:p>
            <a:pPr>
              <a:buFontTx/>
              <a:buChar char="-"/>
            </a:pPr>
            <a:r>
              <a:rPr lang="sl-SI" altLang="sl-SI" sz="2000">
                <a:solidFill>
                  <a:srgbClr val="800000"/>
                </a:solidFill>
              </a:rPr>
              <a:t>UMETNO DIHANJE (usta na usta) </a:t>
            </a:r>
            <a:r>
              <a:rPr lang="sl-SI" altLang="sl-SI" sz="2000">
                <a:solidFill>
                  <a:srgbClr val="FFFF00"/>
                </a:solidFill>
              </a:rPr>
              <a:t>(B-breathing)</a:t>
            </a:r>
          </a:p>
          <a:p>
            <a:pPr>
              <a:buFontTx/>
              <a:buNone/>
            </a:pPr>
            <a:r>
              <a:rPr lang="sl-SI" altLang="sl-SI" sz="2000">
                <a:solidFill>
                  <a:srgbClr val="800000"/>
                </a:solidFill>
              </a:rPr>
              <a:t>-    ZUNANJA MASAŽA SRCA           </a:t>
            </a:r>
            <a:r>
              <a:rPr lang="sl-SI" altLang="sl-SI" sz="2000">
                <a:solidFill>
                  <a:srgbClr val="FFFF00"/>
                </a:solidFill>
              </a:rPr>
              <a:t>(C-cor)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On-screen Show (4:3)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Times New Roman</vt:lpstr>
      <vt:lpstr>Default Design</vt:lpstr>
      <vt:lpstr>BOLEZNI, POŠKODBE DIHAL, ZADUŠITEV IN OŽIVLJANJE</vt:lpstr>
      <vt:lpstr>BOLEZNI DIHAL</vt:lpstr>
      <vt:lpstr>BRONHITIS</vt:lpstr>
      <vt:lpstr>ASTMA</vt:lpstr>
      <vt:lpstr>VZROK ASTME</vt:lpstr>
      <vt:lpstr>ZDRAVLJENJE IN PREPREČEVANJE</vt:lpstr>
      <vt:lpstr>PLJUČNICA</vt:lpstr>
      <vt:lpstr>ZADUŠITEV</vt:lpstr>
      <vt:lpstr>OŽIVLJANJE</vt:lpstr>
      <vt:lpstr>PowerPoint Presentation</vt:lpstr>
      <vt:lpstr>KLIC NA POMOČ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2019-05-30T09:28:44Z</dcterms:created>
  <dcterms:modified xsi:type="dcterms:W3CDTF">2019-05-30T09:28:44Z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