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7" r:id="rId1"/>
  </p:sldMasterIdLst>
  <p:notesMasterIdLst>
    <p:notesMasterId r:id="rId24"/>
  </p:notesMasterIdLst>
  <p:sldIdLst>
    <p:sldId id="256" r:id="rId2"/>
    <p:sldId id="257" r:id="rId3"/>
    <p:sldId id="260" r:id="rId4"/>
    <p:sldId id="258" r:id="rId5"/>
    <p:sldId id="259" r:id="rId6"/>
    <p:sldId id="261" r:id="rId7"/>
    <p:sldId id="262" r:id="rId8"/>
    <p:sldId id="263" r:id="rId9"/>
    <p:sldId id="276" r:id="rId10"/>
    <p:sldId id="264" r:id="rId11"/>
    <p:sldId id="277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5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0DB56350-2654-4E1D-8A6A-F0554B66647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ED15B62C-A5D9-4F28-B058-13252B9EE96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sl-SI" altLang="sl-SI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EFE6E617-20B2-4FBC-B187-DB739BAC1A1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AD87981E-2698-48FC-B8D6-DED2C14E333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9FF338EA-5C79-4710-862F-9C566C6FC36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sl-SI" altLang="sl-SI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94E15C8F-71E6-4196-89FA-A9E82B9A82C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E844268-E203-4E12-BDB4-E32352061216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DD7835D-E74F-4029-83CB-84D178343A4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7DCAAE-D7DB-4267-8F7E-2F02530D01A0}" type="slidenum">
              <a:rPr lang="sl-SI" altLang="sl-SI"/>
              <a:pPr/>
              <a:t>1</a:t>
            </a:fld>
            <a:endParaRPr lang="sl-SI" altLang="sl-SI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3540FDEE-68EB-48E3-8831-1BFFA08B49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9F592EFC-3081-47C6-9CBE-56F5BA6820F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C4345563-59A1-42A9-B979-1426EE6B614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3407FC-BBB8-46C2-A15E-CB02C262CC49}" type="slidenum">
              <a:rPr lang="sl-SI" altLang="sl-SI"/>
              <a:pPr/>
              <a:t>10</a:t>
            </a:fld>
            <a:endParaRPr lang="sl-SI" altLang="sl-SI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7E4BFE31-A38E-4DE1-8848-D63D6A999D0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95722904-E58F-42BF-A413-620D261542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30287FF-E170-4504-A009-E935421C836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846D74-0137-48F5-9C7B-EE700B1EEDAB}" type="slidenum">
              <a:rPr lang="sl-SI" altLang="sl-SI"/>
              <a:pPr/>
              <a:t>11</a:t>
            </a:fld>
            <a:endParaRPr lang="sl-SI" altLang="sl-SI"/>
          </a:p>
        </p:txBody>
      </p:sp>
      <p:sp>
        <p:nvSpPr>
          <p:cNvPr id="80898" name="Rectangle 2">
            <a:extLst>
              <a:ext uri="{FF2B5EF4-FFF2-40B4-BE49-F238E27FC236}">
                <a16:creationId xmlns:a16="http://schemas.microsoft.com/office/drawing/2014/main" id="{21BF59C4-103D-4BF8-91C0-5031206B360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>
            <a:extLst>
              <a:ext uri="{FF2B5EF4-FFF2-40B4-BE49-F238E27FC236}">
                <a16:creationId xmlns:a16="http://schemas.microsoft.com/office/drawing/2014/main" id="{D0F4A22F-8AE1-4778-8164-5099F3C0847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D61AF6-B222-45D6-A8B6-ABE9DC1A038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54CD554-4219-40E7-BF31-2002355F3E3F}" type="slidenum">
              <a:rPr lang="sl-SI" altLang="sl-SI"/>
              <a:pPr/>
              <a:t>12</a:t>
            </a:fld>
            <a:endParaRPr lang="sl-SI" altLang="sl-SI"/>
          </a:p>
        </p:txBody>
      </p:sp>
      <p:sp>
        <p:nvSpPr>
          <p:cNvPr id="36866" name="Rectangle 2">
            <a:extLst>
              <a:ext uri="{FF2B5EF4-FFF2-40B4-BE49-F238E27FC236}">
                <a16:creationId xmlns:a16="http://schemas.microsoft.com/office/drawing/2014/main" id="{CE4FC48D-E9BA-4D82-8705-45012BC2A88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742C6E9-D711-40B6-A1DF-D4CC7A005C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E881026-8728-416A-86E7-E27C72FF75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E05944-C53C-48BC-A9C6-93121B6AFA8D}" type="slidenum">
              <a:rPr lang="sl-SI" altLang="sl-SI"/>
              <a:pPr/>
              <a:t>13</a:t>
            </a:fld>
            <a:endParaRPr lang="sl-SI" altLang="sl-SI"/>
          </a:p>
        </p:txBody>
      </p:sp>
      <p:sp>
        <p:nvSpPr>
          <p:cNvPr id="43010" name="Rectangle 2">
            <a:extLst>
              <a:ext uri="{FF2B5EF4-FFF2-40B4-BE49-F238E27FC236}">
                <a16:creationId xmlns:a16="http://schemas.microsoft.com/office/drawing/2014/main" id="{AFE1B7FF-1743-4F93-9042-178AEC1463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A6297E5B-9EE6-4A08-9450-629103D92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F593136-7CD0-45B6-8619-06E8781CFED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8A13EF-52B3-45C2-A069-D0BDA7D95E10}" type="slidenum">
              <a:rPr lang="sl-SI" altLang="sl-SI"/>
              <a:pPr/>
              <a:t>14</a:t>
            </a:fld>
            <a:endParaRPr lang="sl-SI" altLang="sl-SI"/>
          </a:p>
        </p:txBody>
      </p:sp>
      <p:sp>
        <p:nvSpPr>
          <p:cNvPr id="44034" name="Rectangle 2">
            <a:extLst>
              <a:ext uri="{FF2B5EF4-FFF2-40B4-BE49-F238E27FC236}">
                <a16:creationId xmlns:a16="http://schemas.microsoft.com/office/drawing/2014/main" id="{B10DD049-0CCE-46EC-954A-0D2602D63FD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193B875D-9C49-4C06-AB76-F2E28C5C9F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723CEEA-1953-472D-9BBE-710D67E68EC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298D9B-CC1D-4024-AF99-726BCFD00896}" type="slidenum">
              <a:rPr lang="sl-SI" altLang="sl-SI"/>
              <a:pPr/>
              <a:t>15</a:t>
            </a:fld>
            <a:endParaRPr lang="sl-SI" altLang="sl-SI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6BF90E02-B757-4755-9E41-7498E433CD4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B165A7DD-93F9-4759-A4D4-BCD72D1CF0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376D09A-3771-453A-AC3E-19A7C301978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E3F8E0-F246-4313-A3DC-7FC3A7245426}" type="slidenum">
              <a:rPr lang="sl-SI" altLang="sl-SI"/>
              <a:pPr/>
              <a:t>16</a:t>
            </a:fld>
            <a:endParaRPr lang="sl-SI" altLang="sl-SI"/>
          </a:p>
        </p:txBody>
      </p:sp>
      <p:sp>
        <p:nvSpPr>
          <p:cNvPr id="53250" name="Rectangle 2">
            <a:extLst>
              <a:ext uri="{FF2B5EF4-FFF2-40B4-BE49-F238E27FC236}">
                <a16:creationId xmlns:a16="http://schemas.microsoft.com/office/drawing/2014/main" id="{FB45E4CB-38C3-4939-9CB8-B463E2EC15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1FBA155D-76AA-42A5-93ED-0F7E2B52132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9737EAB-1F64-40B9-8109-A2ADAB626D9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8FB636-7EEA-4F92-881F-6F5B8D43016A}" type="slidenum">
              <a:rPr lang="sl-SI" altLang="sl-SI"/>
              <a:pPr/>
              <a:t>17</a:t>
            </a:fld>
            <a:endParaRPr lang="sl-SI" altLang="sl-SI"/>
          </a:p>
        </p:txBody>
      </p:sp>
      <p:sp>
        <p:nvSpPr>
          <p:cNvPr id="54274" name="Rectangle 2">
            <a:extLst>
              <a:ext uri="{FF2B5EF4-FFF2-40B4-BE49-F238E27FC236}">
                <a16:creationId xmlns:a16="http://schemas.microsoft.com/office/drawing/2014/main" id="{760C2075-0CB5-4F40-9CAC-3A2BD25D42B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7F4D8B7C-988C-4A48-822C-966BC66EF6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ADA4D5B-B640-423E-A335-4510E7B311A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807F622-13BD-4021-877F-5EAE10369361}" type="slidenum">
              <a:rPr lang="sl-SI" altLang="sl-SI"/>
              <a:pPr/>
              <a:t>18</a:t>
            </a:fld>
            <a:endParaRPr lang="sl-SI" altLang="sl-SI"/>
          </a:p>
        </p:txBody>
      </p:sp>
      <p:sp>
        <p:nvSpPr>
          <p:cNvPr id="55298" name="Rectangle 2">
            <a:extLst>
              <a:ext uri="{FF2B5EF4-FFF2-40B4-BE49-F238E27FC236}">
                <a16:creationId xmlns:a16="http://schemas.microsoft.com/office/drawing/2014/main" id="{D178EE65-FA87-43E2-AA73-89222C6DD7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AC3E6843-7257-4FFE-9E86-00BB51500F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47629EA-CEA4-4B08-83F7-BED13B6C827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1F54F7-0259-4008-A788-8A5479001D66}" type="slidenum">
              <a:rPr lang="sl-SI" altLang="sl-SI"/>
              <a:pPr/>
              <a:t>19</a:t>
            </a:fld>
            <a:endParaRPr lang="sl-SI" altLang="sl-SI"/>
          </a:p>
        </p:txBody>
      </p:sp>
      <p:sp>
        <p:nvSpPr>
          <p:cNvPr id="56322" name="Rectangle 2">
            <a:extLst>
              <a:ext uri="{FF2B5EF4-FFF2-40B4-BE49-F238E27FC236}">
                <a16:creationId xmlns:a16="http://schemas.microsoft.com/office/drawing/2014/main" id="{75A0A8F7-69DE-4233-96B6-47A8ADABCAB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>
            <a:extLst>
              <a:ext uri="{FF2B5EF4-FFF2-40B4-BE49-F238E27FC236}">
                <a16:creationId xmlns:a16="http://schemas.microsoft.com/office/drawing/2014/main" id="{BD7038A4-FACB-4743-A7FC-7D998AE299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AB009A-485F-4116-933A-4C4B270A02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D8D532D-72DF-4AAC-80DA-AC0A60E24C2F}" type="slidenum">
              <a:rPr lang="sl-SI" altLang="sl-SI"/>
              <a:pPr/>
              <a:t>2</a:t>
            </a:fld>
            <a:endParaRPr lang="sl-SI" altLang="sl-SI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7EDADF02-AD47-49D3-931F-88F6AB08E8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BCDD36C-F7DF-4357-8B47-0F7393EFD1E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345E5D7-C8A1-4664-8DDD-2E42C1ABEA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A33A90-9332-426E-85FC-CB4C5D4E0FDA}" type="slidenum">
              <a:rPr lang="sl-SI" altLang="sl-SI"/>
              <a:pPr/>
              <a:t>20</a:t>
            </a:fld>
            <a:endParaRPr lang="sl-SI" altLang="sl-SI"/>
          </a:p>
        </p:txBody>
      </p:sp>
      <p:sp>
        <p:nvSpPr>
          <p:cNvPr id="57346" name="Rectangle 2">
            <a:extLst>
              <a:ext uri="{FF2B5EF4-FFF2-40B4-BE49-F238E27FC236}">
                <a16:creationId xmlns:a16="http://schemas.microsoft.com/office/drawing/2014/main" id="{D87CD1AB-61A8-496F-B35F-403DF24340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id="{9E6EC961-BF4D-42B6-A554-32A84FD275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52E5F55-646A-4283-B3EB-9548938CFB5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FCD32B-0BB8-442F-B644-29B9247EFA0A}" type="slidenum">
              <a:rPr lang="sl-SI" altLang="sl-SI"/>
              <a:pPr/>
              <a:t>21</a:t>
            </a:fld>
            <a:endParaRPr lang="sl-SI" altLang="sl-SI"/>
          </a:p>
        </p:txBody>
      </p:sp>
      <p:sp>
        <p:nvSpPr>
          <p:cNvPr id="59394" name="Rectangle 2">
            <a:extLst>
              <a:ext uri="{FF2B5EF4-FFF2-40B4-BE49-F238E27FC236}">
                <a16:creationId xmlns:a16="http://schemas.microsoft.com/office/drawing/2014/main" id="{B877945C-F6C1-42AC-8BFA-FDBC22617A0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89151855-2196-412F-A12B-CC55967E4E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20FB9A6-7CCC-4EDD-A342-4AD07032D28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CC1790-DC24-4403-8DBF-3E5F3E075A6D}" type="slidenum">
              <a:rPr lang="sl-SI" altLang="sl-SI"/>
              <a:pPr/>
              <a:t>22</a:t>
            </a:fld>
            <a:endParaRPr lang="sl-SI" altLang="sl-SI"/>
          </a:p>
        </p:txBody>
      </p:sp>
      <p:sp>
        <p:nvSpPr>
          <p:cNvPr id="61442" name="Rectangle 2">
            <a:extLst>
              <a:ext uri="{FF2B5EF4-FFF2-40B4-BE49-F238E27FC236}">
                <a16:creationId xmlns:a16="http://schemas.microsoft.com/office/drawing/2014/main" id="{C700AF75-1586-49B9-AC84-B9FCAE4AAC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>
            <a:extLst>
              <a:ext uri="{FF2B5EF4-FFF2-40B4-BE49-F238E27FC236}">
                <a16:creationId xmlns:a16="http://schemas.microsoft.com/office/drawing/2014/main" id="{42EF9AE9-0840-48A9-AAC7-728B5A7A3B3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D82190-4695-46D6-93DB-91E5AA9EF8C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4280E1A-F976-4A07-88DB-4296E9E9A19B}" type="slidenum">
              <a:rPr lang="sl-SI" altLang="sl-SI"/>
              <a:pPr/>
              <a:t>3</a:t>
            </a:fld>
            <a:endParaRPr lang="sl-SI" altLang="sl-SI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3BAFB942-6581-433D-A023-D8CA349D635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DFE5BFB0-DFB0-4AE9-A9DB-CF7503FDA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B73DB7D-8A88-49D2-841F-5AE35005E06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472371-5F6C-436F-A680-71D016937E82}" type="slidenum">
              <a:rPr lang="sl-SI" altLang="sl-SI"/>
              <a:pPr/>
              <a:t>4</a:t>
            </a:fld>
            <a:endParaRPr lang="sl-SI" altLang="sl-SI"/>
          </a:p>
        </p:txBody>
      </p:sp>
      <p:sp>
        <p:nvSpPr>
          <p:cNvPr id="18434" name="Rectangle 2">
            <a:extLst>
              <a:ext uri="{FF2B5EF4-FFF2-40B4-BE49-F238E27FC236}">
                <a16:creationId xmlns:a16="http://schemas.microsoft.com/office/drawing/2014/main" id="{2C45F855-A8F2-4FBC-83F8-8141C4E53C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17179403-E976-48F4-BACC-2A055CF300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9485142-0B7E-4E29-899E-796484E5FCB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87AA3F-868E-4221-A03F-7381DE0F3FBC}" type="slidenum">
              <a:rPr lang="sl-SI" altLang="sl-SI"/>
              <a:pPr/>
              <a:t>5</a:t>
            </a:fld>
            <a:endParaRPr lang="sl-SI" altLang="sl-SI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12BD75AE-757D-4596-9099-01AF4F59913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19128E98-0C39-4F5E-B15C-FF71F6589A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49C355-BE80-4F7F-A1C2-60D58E6D6F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52EA470-8AFE-4410-95DD-43857840515B}" type="slidenum">
              <a:rPr lang="sl-SI" altLang="sl-SI"/>
              <a:pPr/>
              <a:t>6</a:t>
            </a:fld>
            <a:endParaRPr lang="sl-SI" altLang="sl-SI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DA4EF1C3-DDDF-41BF-9F4E-29DFC7D4FE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3DEAB4D5-1B51-49B9-8D1B-8F1919835C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BF428F3-0E7D-4300-B151-FE5C22BBDF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2ACA2A-2DA0-45BD-A985-F8AD4D9F547D}" type="slidenum">
              <a:rPr lang="sl-SI" altLang="sl-SI"/>
              <a:pPr/>
              <a:t>7</a:t>
            </a:fld>
            <a:endParaRPr lang="sl-SI" altLang="sl-SI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7291D38C-1618-4BEA-9DF7-F4674AD692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6C50CB1B-A0E3-43C9-8E62-088CE3D80D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FBDD6B-8EA8-41B4-8FCE-D7EA9D85EE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934921-4C5D-4334-9BFD-4436261B3086}" type="slidenum">
              <a:rPr lang="sl-SI" altLang="sl-SI"/>
              <a:pPr/>
              <a:t>8</a:t>
            </a:fld>
            <a:endParaRPr lang="sl-SI" altLang="sl-SI"/>
          </a:p>
        </p:txBody>
      </p:sp>
      <p:sp>
        <p:nvSpPr>
          <p:cNvPr id="32770" name="Rectangle 2">
            <a:extLst>
              <a:ext uri="{FF2B5EF4-FFF2-40B4-BE49-F238E27FC236}">
                <a16:creationId xmlns:a16="http://schemas.microsoft.com/office/drawing/2014/main" id="{40704108-9DC8-434D-B69B-F073E2F8E01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3087FE1F-9CF0-4EE3-9655-72BFAD69AE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B0F49C8-B393-4FDD-A05E-7F3691FFF05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3EC556-1D94-4D7E-A917-C381DFEE1AB4}" type="slidenum">
              <a:rPr lang="sl-SI" altLang="sl-SI"/>
              <a:pPr/>
              <a:t>9</a:t>
            </a:fld>
            <a:endParaRPr lang="sl-SI" altLang="sl-SI"/>
          </a:p>
        </p:txBody>
      </p:sp>
      <p:sp>
        <p:nvSpPr>
          <p:cNvPr id="76802" name="Rectangle 2">
            <a:extLst>
              <a:ext uri="{FF2B5EF4-FFF2-40B4-BE49-F238E27FC236}">
                <a16:creationId xmlns:a16="http://schemas.microsoft.com/office/drawing/2014/main" id="{D89E8EC6-6306-48FC-AC7F-1225E81B5C4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>
            <a:extLst>
              <a:ext uri="{FF2B5EF4-FFF2-40B4-BE49-F238E27FC236}">
                <a16:creationId xmlns:a16="http://schemas.microsoft.com/office/drawing/2014/main" id="{3D27FC78-4BA8-4B3E-8BA0-DA6C4BB6F10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l-SI" altLang="sl-SI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CAAAA1-E9E5-4F52-B893-C0CD12953FE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2E59FE4-530E-4F13-8FA4-87424755FF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AD8152-ED0E-4A7C-88BB-7A57D6942D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49B27-6D66-4640-A0CC-48641A5FB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6D5730-2D0A-4578-9EE7-A61DFCC7E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3EE7A5-DDF7-4530-A68C-5A2EA3BCDB0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68583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08D4A-99E0-4CDD-A865-73436E9A4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B16F5A-E5EF-4A68-B6C9-E69AAAD576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190200-2AE7-4644-BEE9-EED16063D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9FA0A-A4DB-4838-BEC8-C6349AC89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7176B4-1A18-491E-AEA5-EDD57A00E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8B857E-350E-4BCB-BB20-FDE0217A917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318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061949-BD15-4C14-84AE-F3C3CCEB30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2CDD6B-0943-4AE1-B5CC-DEDBCB9404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96E3A2-935E-4F8B-BE21-74671BD3F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600B22-1703-4D21-BD52-41E9D6BBB6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FDBC56-FDDB-41EB-9DE6-ED8EEA6FEA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729AAA-3A80-44F9-9A83-64982E119CC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80230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C2622-76F0-45BD-864C-3FBE657D18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3FA9ED-2239-433E-B27A-2308927A9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64259-7EB6-40BC-89BD-AD0F4407F5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D53512-B3D1-493E-B2E0-2586779D1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4ECC57-8D7C-49C0-98A2-5779588A9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0071F2-516B-4E87-B1F8-D5CAAF05C6D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007817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E721F-A049-4C3D-8F59-26D3DFC1D2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EF9C49-0DBA-45EC-9141-DF8FB3203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E3FB0-32C3-4FF3-89D7-91ED9AF90D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53360-54B7-4DE2-84E1-287804EC0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A2FF83-9E21-4675-9A3B-EADBBB27B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FE46B3-9B70-4C61-83BC-3E2656ADEE82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82882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0FDE8-D7B3-4E94-88AA-E3A9002AC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6DA36E-A835-4B26-8075-401AA96FA0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D77A7F-9669-4939-BBB2-CDADA58131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459F30-7CCD-4CF1-99AB-85EE165CE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FCCC44A-CB57-4D04-BA87-2C3390F48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15EFF6-4FA0-444E-ABF0-7615C597EA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CF69F-8FF7-494B-87CD-CF41A0FD8EA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110512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545CC-DC48-4900-93B0-93B1787D7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59A6B6-5197-44FC-BF6C-0176CCBB53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FD4402-DCD8-4021-A5F9-6BF590A9C1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A6C85D-A412-4392-9F99-82F2A9E92A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DBDEB7-BEC5-4D1E-A208-0748C3F888A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640C22-88F2-4517-900E-A418C3620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1DF829-14B0-4632-A3DB-8D26A5B20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3DE80D-A4F0-4316-B87F-F82FEAA1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B04892-E1DD-41D1-AA04-B4ED738CB88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05371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33C5A3-C733-4866-BC68-192ADC6AF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B246EFB-EF19-40D9-9AE4-D67CA9A32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8468F50-4CC9-4766-90EF-66D8832D2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70F2E67-8CDB-4E73-B984-0CA994F68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4FD2CA-5961-4B02-A114-976C36A9D82C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36793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E9682FF-6573-4221-B1CB-BBC8C6E33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1638EA-0925-4CA4-A197-86C2856D4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803847-4328-4697-87AA-B963F6F7B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54A59-E480-4A9E-AB52-06C14B2D3F8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553533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3A3D7-F731-4BE2-B8EA-1F07635D7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9D37C-766B-4D33-B46B-883D4B41CE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187FC4-51EB-498E-AB33-CFE370410D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BCF29A6-E039-44A7-9FED-BCD2F329E5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424B61-D92D-4876-ACAA-1E9D0D143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683ABC-DE42-4CBB-90AF-FB9287718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49188D-9624-4D88-98EC-D2752BAA6569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176712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A00B19-0650-4229-8F9E-0376C97AB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1AF4353-1C34-486D-B719-849BFCC10C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2F3050-F9B9-4F4C-A3A3-E218E881C3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E2573A-02FC-4CBC-970D-9D9E0388E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2F13D1-CE2E-461F-A049-408AE8AFB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sl-SI" alt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349B82-7CB4-4D53-90A9-56E640A63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F1EC6C-1FAB-4930-90CE-EB3437B9200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653561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>
            <a:extLst>
              <a:ext uri="{FF2B5EF4-FFF2-40B4-BE49-F238E27FC236}">
                <a16:creationId xmlns:a16="http://schemas.microsoft.com/office/drawing/2014/main" id="{33BBB065-10AA-4FD3-8EB9-0B144E302E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77827" name="Rectangle 3">
            <a:extLst>
              <a:ext uri="{FF2B5EF4-FFF2-40B4-BE49-F238E27FC236}">
                <a16:creationId xmlns:a16="http://schemas.microsoft.com/office/drawing/2014/main" id="{812A3787-2361-4DFA-8FD6-166597293FE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sloge besedila matrice</a:t>
            </a:r>
          </a:p>
          <a:p>
            <a:pPr lvl="1"/>
            <a:r>
              <a:rPr lang="sl-SI" altLang="sl-SI"/>
              <a:t>Druga raven</a:t>
            </a:r>
          </a:p>
          <a:p>
            <a:pPr lvl="2"/>
            <a:r>
              <a:rPr lang="sl-SI" altLang="sl-SI"/>
              <a:t>Tretja raven</a:t>
            </a:r>
          </a:p>
          <a:p>
            <a:pPr lvl="3"/>
            <a:r>
              <a:rPr lang="sl-SI" altLang="sl-SI"/>
              <a:t>Četrta raven</a:t>
            </a:r>
          </a:p>
          <a:p>
            <a:pPr lvl="4"/>
            <a:r>
              <a:rPr lang="sl-SI" altLang="sl-SI"/>
              <a:t>Peta raven</a:t>
            </a:r>
          </a:p>
        </p:txBody>
      </p:sp>
      <p:sp>
        <p:nvSpPr>
          <p:cNvPr id="77828" name="Rectangle 4">
            <a:extLst>
              <a:ext uri="{FF2B5EF4-FFF2-40B4-BE49-F238E27FC236}">
                <a16:creationId xmlns:a16="http://schemas.microsoft.com/office/drawing/2014/main" id="{E9DCAE4E-1E96-4DCE-A781-09B36C00379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sl-SI" altLang="sl-SI"/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ADD07E9D-5FEA-4683-9BC6-151A57CF134A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sl-SI" altLang="sl-SI"/>
          </a:p>
        </p:txBody>
      </p:sp>
      <p:sp>
        <p:nvSpPr>
          <p:cNvPr id="77830" name="Rectangle 6">
            <a:extLst>
              <a:ext uri="{FF2B5EF4-FFF2-40B4-BE49-F238E27FC236}">
                <a16:creationId xmlns:a16="http://schemas.microsoft.com/office/drawing/2014/main" id="{2CF8E970-BB98-4C63-B4F8-3D966CFBB02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6C406EF-2B2A-4B68-8EFD-13BA79E45D31}" type="slidenum">
              <a:rPr lang="sl-SI" altLang="sl-SI"/>
              <a:pPr/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9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image" Target="http://tekstil.enakupi.com/files/385/l_16761.jp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si/imgres?imgurl=http://www.dobratrgovina.com/images/majice/t-shirt%2520crna.jpg&amp;imgrefurl=http://www.dobratrgovina.com/index.php%3Fmain_page%3Dproduct_info%26cPath%3D144_146%26products_id%3D757&amp;h=300&amp;w=300&amp;sz=48&amp;hl=sl&amp;start=1&amp;tbnid=9lLHTobM9sRCFM:&amp;tbnh=116&amp;tbnw=116&amp;prev=/images%3Fq%3Dmajice%26gbv%3D2%26svnum%3D10%26hl%3Dsl" TargetMode="Externa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05C006A3-2407-4939-91A0-309E5DF2CCE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042988" y="1989138"/>
            <a:ext cx="7772400" cy="1470025"/>
          </a:xfrm>
        </p:spPr>
        <p:txBody>
          <a:bodyPr anchor="ctr"/>
          <a:lstStyle/>
          <a:p>
            <a:r>
              <a:rPr lang="sl-SI" altLang="sl-SI" sz="5100" b="1" u="sng">
                <a:solidFill>
                  <a:schemeClr val="tx1"/>
                </a:solidFill>
              </a:rPr>
              <a:t>PROIZVODNJA IN UPORABA ENCIMOV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3E5C2071-9624-48A5-B1D0-3B0D924887B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188" y="5229225"/>
            <a:ext cx="2089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sz="1600" b="1"/>
              <a:t>Marec, 2007</a:t>
            </a:r>
          </a:p>
        </p:txBody>
      </p:sp>
      <p:sp>
        <p:nvSpPr>
          <p:cNvPr id="2053" name="Text Box 5">
            <a:extLst>
              <a:ext uri="{FF2B5EF4-FFF2-40B4-BE49-F238E27FC236}">
                <a16:creationId xmlns:a16="http://schemas.microsoft.com/office/drawing/2014/main" id="{03B27293-6781-4DA5-B59E-54A26CE900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313" y="476250"/>
            <a:ext cx="2016125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sl-SI" altLang="sl-SI" sz="1200" b="1"/>
              <a:t>Kmetijska  šola Grm</a:t>
            </a:r>
          </a:p>
          <a:p>
            <a:r>
              <a:rPr lang="sl-SI" altLang="sl-SI" sz="1200" b="1"/>
              <a:t>Sevno 13</a:t>
            </a:r>
          </a:p>
          <a:p>
            <a:r>
              <a:rPr lang="sl-SI" altLang="sl-SI" sz="1200" b="1"/>
              <a:t>8000 Novo mesto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488C2628-AECA-45E7-9962-6C16343D26C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3"/>
      <p:bldP spid="2052" grpId="0"/>
      <p:bldP spid="205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AAE2B59-AEA2-4B31-8DFF-BBDA4E921AC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sl-SI" altLang="sl-SI"/>
              <a:t>ZGODOVINA 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488E5D69-906D-465F-BBFC-09ED56E171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/>
              <a:t>V 18. stoletju – raziskave razgradnje mesa z izločki želodca.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V 19. stoletj – razgradnja sladkorja s slino in rastlinskimi izvlečki.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1850 Luis Pasteur: kvasovke fermentirajo sladkor </a:t>
            </a:r>
            <a:r>
              <a:rPr lang="sl-SI" altLang="sl-SI" sz="2400">
                <a:cs typeface="Arial" panose="020B0604020202020204" pitchFamily="34" charset="0"/>
              </a:rPr>
              <a:t>→ aklohol: fermeniti v živih celicah (</a:t>
            </a:r>
            <a:r>
              <a:rPr lang="sl-SI" altLang="sl-SI" sz="2400" u="sng">
                <a:cs typeface="Arial" panose="020B0604020202020204" pitchFamily="34" charset="0"/>
              </a:rPr>
              <a:t>vitalizem</a:t>
            </a:r>
            <a:r>
              <a:rPr lang="sl-SI" altLang="sl-SI" sz="2400">
                <a:cs typeface="Arial" panose="020B0604020202020204" pitchFamily="34" charset="0"/>
              </a:rPr>
              <a:t>).</a:t>
            </a:r>
            <a:endParaRPr lang="sl-SI" altLang="sl-SI"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</a:pPr>
            <a:r>
              <a:rPr lang="sl-SI" altLang="sl-SI" sz="2400">
                <a:cs typeface="Arial" panose="020B0604020202020204" pitchFamily="34" charset="0"/>
              </a:rPr>
              <a:t>1897 Eduard Buchner:</a:t>
            </a:r>
            <a:r>
              <a:rPr lang="sl-SI" altLang="sl-SI">
                <a:cs typeface="Arial" panose="020B0604020202020204" pitchFamily="34" charset="0"/>
              </a:rPr>
              <a:t> </a:t>
            </a:r>
            <a:r>
              <a:rPr lang="sl-SI" altLang="sl-SI" sz="2400">
                <a:cs typeface="Arial" panose="020B0604020202020204" pitchFamily="34" charset="0"/>
              </a:rPr>
              <a:t>izvlečki iz kvasovk fermentirajo </a:t>
            </a:r>
            <a:r>
              <a:rPr lang="sl-SI" altLang="sl-SI" sz="2400"/>
              <a:t>sladkor </a:t>
            </a:r>
            <a:r>
              <a:rPr lang="sl-SI" altLang="sl-SI" sz="2400">
                <a:cs typeface="Arial" panose="020B0604020202020204" pitchFamily="34" charset="0"/>
              </a:rPr>
              <a:t>→ aklohol: aktivne molekule – </a:t>
            </a:r>
            <a:r>
              <a:rPr lang="sl-SI" altLang="sl-SI" sz="2400" u="sng">
                <a:cs typeface="Arial" panose="020B0604020202020204" pitchFamily="34" charset="0"/>
              </a:rPr>
              <a:t>encimi.</a:t>
            </a:r>
          </a:p>
          <a:p>
            <a:pPr>
              <a:lnSpc>
                <a:spcPct val="90000"/>
              </a:lnSpc>
            </a:pPr>
            <a:r>
              <a:rPr lang="sl-SI" altLang="sl-SI" sz="2400">
                <a:cs typeface="Arial" panose="020B0604020202020204" pitchFamily="34" charset="0"/>
              </a:rPr>
              <a:t>1926 James Sumner: encim ureaza je protein.</a:t>
            </a:r>
          </a:p>
          <a:p>
            <a:pPr>
              <a:lnSpc>
                <a:spcPct val="90000"/>
              </a:lnSpc>
            </a:pPr>
            <a:r>
              <a:rPr lang="sl-SI" altLang="sl-SI" sz="2400">
                <a:cs typeface="Arial" panose="020B0604020202020204" pitchFamily="34" charset="0"/>
              </a:rPr>
              <a:t>1930 J.B.S. Haldane: katalitično moč encimov pogojujejo </a:t>
            </a:r>
            <a:r>
              <a:rPr lang="sl-SI" altLang="sl-SI" sz="2400" u="sng">
                <a:cs typeface="Arial" panose="020B0604020202020204" pitchFamily="34" charset="0"/>
              </a:rPr>
              <a:t>šibke interakcije med encimom in substratom.</a:t>
            </a:r>
          </a:p>
          <a:p>
            <a:pPr>
              <a:lnSpc>
                <a:spcPct val="90000"/>
              </a:lnSpc>
            </a:pPr>
            <a:endParaRPr lang="sl-SI" altLang="sl-SI" sz="2400"/>
          </a:p>
        </p:txBody>
      </p:sp>
      <p:pic>
        <p:nvPicPr>
          <p:cNvPr id="33796" name="Picture 4">
            <a:extLst>
              <a:ext uri="{FF2B5EF4-FFF2-40B4-BE49-F238E27FC236}">
                <a16:creationId xmlns:a16="http://schemas.microsoft.com/office/drawing/2014/main" id="{A99876D1-03A3-4AC7-9CBA-F96FAB1533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363" y="188913"/>
            <a:ext cx="3048000" cy="145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810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3400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3860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/>
      <p:bldP spid="33795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>
            <a:extLst>
              <a:ext uri="{FF2B5EF4-FFF2-40B4-BE49-F238E27FC236}">
                <a16:creationId xmlns:a16="http://schemas.microsoft.com/office/drawing/2014/main" id="{387ABC76-9532-4EFE-AE68-FB45577D9D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INDUSTRIJSKA UPORABA ENCIMOV</a:t>
            </a:r>
          </a:p>
        </p:txBody>
      </p:sp>
      <p:sp>
        <p:nvSpPr>
          <p:cNvPr id="79875" name="Rectangle 3">
            <a:extLst>
              <a:ext uri="{FF2B5EF4-FFF2-40B4-BE49-F238E27FC236}">
                <a16:creationId xmlns:a16="http://schemas.microsoft.com/office/drawing/2014/main" id="{22EE030B-A668-4967-809B-5D2BC4EB46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Velik pomen v biotehnološki proizvodnji.</a:t>
            </a:r>
          </a:p>
          <a:p>
            <a:pPr>
              <a:lnSpc>
                <a:spcPct val="90000"/>
              </a:lnSpc>
            </a:pPr>
            <a:r>
              <a:rPr lang="sl-SI" altLang="sl-SI"/>
              <a:t>Sodobna biotehnološka proizvodnja uporablja encime za pridobivanje novih virov hrane in za izboljšanje njene kakovosti, v proizvodnji energije, v proizvodnji zdravil, pralnih sredstev in zobne paste.</a:t>
            </a:r>
          </a:p>
          <a:p>
            <a:pPr>
              <a:lnSpc>
                <a:spcPct val="90000"/>
              </a:lnSpc>
            </a:pPr>
            <a:r>
              <a:rPr lang="sl-SI" altLang="sl-SI"/>
              <a:t>Že od nekdaj se uporabljajo za pridobivanje sira, vina, kruha in sira.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798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98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98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6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4" grpId="0"/>
      <p:bldP spid="7987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6615FC14-DD34-4D6B-8116-E5EF4B766F1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FARMACEVTSKA INDUSTRIJA IN MEDICINA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535406F-CBD0-4520-B1BE-353F50F7FF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800"/>
              <a:t>Uporablja se predvsem encim trispin in alfa amilaza </a:t>
            </a:r>
          </a:p>
          <a:p>
            <a:pPr>
              <a:lnSpc>
                <a:spcPct val="80000"/>
              </a:lnSpc>
            </a:pPr>
            <a:r>
              <a:rPr lang="sl-SI" altLang="sl-SI" sz="2800" b="1" u="sng"/>
              <a:t>Tripsin: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izloča se v neaktivni obliki,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deluje samo pri vrednosti pH več kot 7, torej v alkalnem okolju,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uporabljajo ga pri ločevanju krvnih telesc in kot digestivni pripomoček.</a:t>
            </a:r>
          </a:p>
          <a:p>
            <a:pPr>
              <a:lnSpc>
                <a:spcPct val="80000"/>
              </a:lnSpc>
            </a:pPr>
            <a:r>
              <a:rPr lang="sl-SI" altLang="sl-SI" sz="2800" b="1" u="sng">
                <a:sym typeface="Symbol" panose="05050102010706020507" pitchFamily="18" charset="2"/>
              </a:rPr>
              <a:t></a:t>
            </a:r>
            <a:r>
              <a:rPr lang="sl-SI" altLang="sl-SI" sz="2800" b="1" u="sng"/>
              <a:t>-amilaza</a:t>
            </a:r>
            <a:r>
              <a:rPr lang="sl-SI" altLang="sl-SI" sz="2800"/>
              <a:t>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je endoencim,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/>
              <a:t>uporablja se kot digestivni pripomoček.</a:t>
            </a:r>
          </a:p>
          <a:p>
            <a:pPr>
              <a:lnSpc>
                <a:spcPct val="80000"/>
              </a:lnSpc>
              <a:buFontTx/>
              <a:buNone/>
            </a:pPr>
            <a:endParaRPr lang="sl-SI" altLang="sl-S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3650"/>
                            </p:stCondLst>
                            <p:childTnLst>
                              <p:par>
                                <p:cTn id="16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9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3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5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6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6200"/>
                            </p:stCondLst>
                            <p:childTnLst>
                              <p:par>
                                <p:cTn id="30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2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3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37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2900"/>
                            </p:stCondLst>
                            <p:childTnLst>
                              <p:par>
                                <p:cTn id="4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7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3850"/>
                            </p:stCondLst>
                            <p:childTnLst>
                              <p:par>
                                <p:cTn id="51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3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4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14900"/>
                            </p:stCondLst>
                            <p:childTnLst>
                              <p:par>
                                <p:cTn id="58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0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1" dur="25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6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6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  <p:bldP spid="348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6" name="Rectangle 8">
            <a:extLst>
              <a:ext uri="{FF2B5EF4-FFF2-40B4-BE49-F238E27FC236}">
                <a16:creationId xmlns:a16="http://schemas.microsoft.com/office/drawing/2014/main" id="{46E46A00-FBF1-4493-946D-8F2A6D8630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4000"/>
              <a:t>INDUSTRIJA PRALNIH SREDSTEV</a:t>
            </a:r>
          </a:p>
        </p:txBody>
      </p:sp>
      <p:sp>
        <p:nvSpPr>
          <p:cNvPr id="37897" name="Rectangle 9">
            <a:extLst>
              <a:ext uri="{FF2B5EF4-FFF2-40B4-BE49-F238E27FC236}">
                <a16:creationId xmlns:a16="http://schemas.microsoft.com/office/drawing/2014/main" id="{713B71E2-B744-4FAD-87BB-8473010E53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/>
              <a:t>V obliki tekočine ali praha.</a:t>
            </a:r>
          </a:p>
          <a:p>
            <a:pPr>
              <a:lnSpc>
                <a:spcPct val="90000"/>
              </a:lnSpc>
            </a:pPr>
            <a:endParaRPr lang="sl-SI" altLang="sl-SI" sz="2400"/>
          </a:p>
          <a:p>
            <a:pPr>
              <a:lnSpc>
                <a:spcPct val="90000"/>
              </a:lnSpc>
            </a:pPr>
            <a:r>
              <a:rPr lang="sl-SI" altLang="sl-SI" sz="2400" b="1" u="sng"/>
              <a:t>Najbolj znani encimi pri detergentih so: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amiloza (čisti, riž, pašto, krompir, koruzo),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proteaza (čisti kri, travo,vino, kavo, paradižnik),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lipaza (čisti olje, maščobe).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sl-SI" altLang="sl-SI" sz="2400"/>
          </a:p>
          <a:p>
            <a:pPr>
              <a:lnSpc>
                <a:spcPct val="90000"/>
              </a:lnSpc>
            </a:pPr>
            <a:r>
              <a:rPr lang="sl-SI" altLang="sl-SI" sz="2400"/>
              <a:t>Amiloza    napada    amide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Lipaza       napada   maščobe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Katalaze    napada   perokside</a:t>
            </a:r>
          </a:p>
          <a:p>
            <a:pPr>
              <a:lnSpc>
                <a:spcPct val="90000"/>
              </a:lnSpc>
            </a:pPr>
            <a:r>
              <a:rPr lang="sl-SI" altLang="sl-SI" sz="2400"/>
              <a:t>Celulaze    napada   celulozo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7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78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378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78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78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378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378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9" dur="500"/>
                                        <p:tgtEl>
                                          <p:spTgt spid="378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4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3" dur="500"/>
                                        <p:tgtEl>
                                          <p:spTgt spid="378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6" dur="2000" fill="hold"/>
                                        <p:tgtEl>
                                          <p:spTgt spid="378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48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9" dur="2000" fill="hold"/>
                                        <p:tgtEl>
                                          <p:spTgt spid="378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2" dur="2000" fill="hold"/>
                                        <p:tgtEl>
                                          <p:spTgt spid="3789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5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5" dur="2000" fill="hold"/>
                                        <p:tgtEl>
                                          <p:spTgt spid="3789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5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58" dur="2000" fill="hold"/>
                                        <p:tgtEl>
                                          <p:spTgt spid="3789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6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1" dur="2000" fill="hold"/>
                                        <p:tgtEl>
                                          <p:spTgt spid="3789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18500"/>
                            </p:stCondLst>
                            <p:childTnLst>
                              <p:par>
                                <p:cTn id="63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4" dur="2000" fill="hold"/>
                                        <p:tgtEl>
                                          <p:spTgt spid="3789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500"/>
                            </p:stCondLst>
                            <p:childTnLst>
                              <p:par>
                                <p:cTn id="66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000" fill="hold"/>
                                        <p:tgtEl>
                                          <p:spTgt spid="3789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22500"/>
                            </p:stCondLst>
                            <p:childTnLst>
                              <p:par>
                                <p:cTn id="69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0" dur="2000" fill="hold"/>
                                        <p:tgtEl>
                                          <p:spTgt spid="3789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6" grpId="0"/>
      <p:bldP spid="37897" grpId="0" build="p"/>
      <p:bldP spid="37897" grpI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50F02AF1-B20A-4F9B-8546-F28532851A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INDUSTRIJA ŠKROBA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184D1B50-ABF7-4C8F-93D4-9D69EC6C33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/>
              <a:t>Ob skupnem delovanju </a:t>
            </a:r>
            <a:r>
              <a:rPr lang="sl-SI" altLang="sl-SI" sz="2000">
                <a:sym typeface="Symbol" panose="05050102010706020507" pitchFamily="18" charset="2"/>
              </a:rPr>
              <a:t></a:t>
            </a:r>
            <a:r>
              <a:rPr lang="sl-SI" altLang="sl-SI" sz="2000"/>
              <a:t>-amilaze in </a:t>
            </a:r>
            <a:r>
              <a:rPr lang="sl-SI" altLang="sl-SI" sz="2000">
                <a:sym typeface="Symbol" panose="05050102010706020507" pitchFamily="18" charset="2"/>
              </a:rPr>
              <a:t></a:t>
            </a:r>
            <a:r>
              <a:rPr lang="sl-SI" altLang="sl-SI" sz="2000"/>
              <a:t>-amilaze poteka razgradnja škroba.</a:t>
            </a:r>
          </a:p>
          <a:p>
            <a:pPr>
              <a:lnSpc>
                <a:spcPct val="80000"/>
              </a:lnSpc>
            </a:pPr>
            <a:endParaRPr lang="sl-SI" altLang="sl-SI" sz="2000"/>
          </a:p>
          <a:p>
            <a:pPr>
              <a:lnSpc>
                <a:spcPct val="80000"/>
              </a:lnSpc>
            </a:pPr>
            <a:r>
              <a:rPr lang="sl-SI" altLang="sl-SI" sz="2000"/>
              <a:t>Rezultat skupnega delovanja obeh encimov je okoli 85 % razgradnje škroba v sladkorje.</a:t>
            </a:r>
          </a:p>
          <a:p>
            <a:pPr>
              <a:lnSpc>
                <a:spcPct val="80000"/>
              </a:lnSpc>
            </a:pPr>
            <a:endParaRPr lang="sl-SI" altLang="sl-SI" sz="2000"/>
          </a:p>
          <a:p>
            <a:pPr>
              <a:lnSpc>
                <a:spcPct val="80000"/>
              </a:lnSpc>
            </a:pPr>
            <a:r>
              <a:rPr lang="sl-SI" altLang="sl-SI" sz="2000" b="1" u="sng"/>
              <a:t>Drugi encimi: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</a:t>
            </a:r>
            <a:r>
              <a:rPr lang="sl-SI" altLang="sl-SI" sz="2000" b="1"/>
              <a:t> </a:t>
            </a:r>
            <a:r>
              <a:rPr lang="sl-SI" altLang="sl-SI" sz="2000"/>
              <a:t>amiloglukozidaza,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glukoamilaza,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glukoizomeraza,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maltaza,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invertaza 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imobilizirani encimi,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saharaza.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19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9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19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19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19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19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19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19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6" grpId="0"/>
      <p:bldP spid="4198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0" name="Picture 4" descr="Amylose molecule">
            <a:extLst>
              <a:ext uri="{FF2B5EF4-FFF2-40B4-BE49-F238E27FC236}">
                <a16:creationId xmlns:a16="http://schemas.microsoft.com/office/drawing/2014/main" id="{CE1EE798-D067-4D13-BBAE-333040D395D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260350"/>
            <a:ext cx="7164387" cy="2382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Text Box 5">
            <a:extLst>
              <a:ext uri="{FF2B5EF4-FFF2-40B4-BE49-F238E27FC236}">
                <a16:creationId xmlns:a16="http://schemas.microsoft.com/office/drawing/2014/main" id="{799E4006-B03E-4097-83DD-E431E0584B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2349500"/>
            <a:ext cx="28082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4: molekula amiloze</a:t>
            </a:r>
          </a:p>
        </p:txBody>
      </p:sp>
      <p:pic>
        <p:nvPicPr>
          <p:cNvPr id="45062" name="Picture 6" descr="Amylopectin molecule">
            <a:extLst>
              <a:ext uri="{FF2B5EF4-FFF2-40B4-BE49-F238E27FC236}">
                <a16:creationId xmlns:a16="http://schemas.microsoft.com/office/drawing/2014/main" id="{474220AE-85E3-4746-9ACF-03BBCE1DD1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357563"/>
            <a:ext cx="7200900" cy="240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3" name="Text Box 7">
            <a:extLst>
              <a:ext uri="{FF2B5EF4-FFF2-40B4-BE49-F238E27FC236}">
                <a16:creationId xmlns:a16="http://schemas.microsoft.com/office/drawing/2014/main" id="{FCED94E7-E5AD-483E-858F-A5FAD9B2FC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3575" y="5876925"/>
            <a:ext cx="3455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5: molekula amilopektina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50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3" dur="2000" fill="hold"/>
                                        <p:tgtEl>
                                          <p:spTgt spid="4506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1" grpId="0"/>
      <p:bldP spid="4506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2" name="Picture 4" descr="starch01">
            <a:extLst>
              <a:ext uri="{FF2B5EF4-FFF2-40B4-BE49-F238E27FC236}">
                <a16:creationId xmlns:a16="http://schemas.microsoft.com/office/drawing/2014/main" id="{720FFC7E-4BDF-4897-AF00-3ABFF7B5999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836613"/>
            <a:ext cx="7921625" cy="362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8133" name="Text Box 5">
            <a:extLst>
              <a:ext uri="{FF2B5EF4-FFF2-40B4-BE49-F238E27FC236}">
                <a16:creationId xmlns:a16="http://schemas.microsoft.com/office/drawing/2014/main" id="{1FE1F6C0-3CEE-416B-AE5F-625324DE30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5650" y="4868863"/>
            <a:ext cx="30956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6: molekula škroba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30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48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>
            <a:extLst>
              <a:ext uri="{FF2B5EF4-FFF2-40B4-BE49-F238E27FC236}">
                <a16:creationId xmlns:a16="http://schemas.microsoft.com/office/drawing/2014/main" id="{C06602E8-CFEA-4BE2-AD49-938BE9738FA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PIVOVARSKA INDUSTRIJA</a:t>
            </a:r>
          </a:p>
        </p:txBody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552D9525-0C4C-4141-8D7E-78589E3F33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/>
              <a:t>Z drozganjem ali encimsko pretvorbo želimo doseči, da se škrob iz zmletih zrn slada pretvori v sladkor, kateri bo kasneje pri fermentaciji hrana kvasovkam.</a:t>
            </a:r>
          </a:p>
          <a:p>
            <a:pPr>
              <a:lnSpc>
                <a:spcPct val="90000"/>
              </a:lnSpc>
            </a:pPr>
            <a:endParaRPr lang="sl-SI" altLang="sl-SI"/>
          </a:p>
          <a:p>
            <a:pPr>
              <a:lnSpc>
                <a:spcPct val="90000"/>
              </a:lnSpc>
            </a:pPr>
            <a:r>
              <a:rPr lang="sl-SI" altLang="sl-SI" b="1" u="sng"/>
              <a:t>Pri drozganju razgrajujejo z: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/>
              <a:t>- encimi proteaze,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/>
              <a:t>- encimi amilaze,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/>
              <a:t>- encimi β-glukanaza.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12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4900"/>
                            </p:stCondLst>
                            <p:childTnLst>
                              <p:par>
                                <p:cTn id="16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900"/>
                            </p:stCondLst>
                            <p:childTnLst>
                              <p:par>
                                <p:cTn id="20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2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6" dur="2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900"/>
                            </p:stCondLst>
                            <p:childTnLst>
                              <p:par>
                                <p:cTn id="2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>
            <a:extLst>
              <a:ext uri="{FF2B5EF4-FFF2-40B4-BE49-F238E27FC236}">
                <a16:creationId xmlns:a16="http://schemas.microsoft.com/office/drawing/2014/main" id="{3C4ADA15-0AAB-4BFB-AFEE-E81E0BE78C1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MLEKARSKA INDUSTRIJA</a:t>
            </a:r>
          </a:p>
        </p:txBody>
      </p:sp>
      <p:sp>
        <p:nvSpPr>
          <p:cNvPr id="50179" name="Rectangle 3">
            <a:extLst>
              <a:ext uri="{FF2B5EF4-FFF2-40B4-BE49-F238E27FC236}">
                <a16:creationId xmlns:a16="http://schemas.microsoft.com/office/drawing/2014/main" id="{8D2841C3-874E-4E82-A532-2AC56F118B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l-SI" altLang="sl-SI" sz="2000"/>
              <a:t>V mleku se nahajajo encimi, pigmenti, hormoni. </a:t>
            </a:r>
          </a:p>
          <a:p>
            <a:pPr>
              <a:lnSpc>
                <a:spcPct val="80000"/>
              </a:lnSpc>
            </a:pPr>
            <a:endParaRPr lang="sl-SI" altLang="sl-SI" sz="2000"/>
          </a:p>
          <a:p>
            <a:pPr>
              <a:lnSpc>
                <a:spcPct val="80000"/>
              </a:lnSpc>
            </a:pPr>
            <a:r>
              <a:rPr lang="sl-SI" altLang="sl-SI" sz="2000"/>
              <a:t>Mleko vsebuje veliko število encimov, ki so po svoji strukturi beljakovine, zato denaturirajo pri višjih temperaturah in izgubijo svojo aktivnost.</a:t>
            </a:r>
          </a:p>
          <a:p>
            <a:pPr>
              <a:lnSpc>
                <a:spcPct val="80000"/>
              </a:lnSpc>
            </a:pPr>
            <a:endParaRPr lang="sl-SI" altLang="sl-SI" sz="2000"/>
          </a:p>
          <a:p>
            <a:pPr>
              <a:lnSpc>
                <a:spcPct val="80000"/>
              </a:lnSpc>
            </a:pPr>
            <a:r>
              <a:rPr lang="sl-SI" altLang="sl-SI" sz="2000"/>
              <a:t>En tip encima katalizira en tip reakcije.</a:t>
            </a:r>
          </a:p>
          <a:p>
            <a:pPr>
              <a:lnSpc>
                <a:spcPct val="80000"/>
              </a:lnSpc>
            </a:pPr>
            <a:endParaRPr lang="sl-SI" altLang="sl-SI" sz="2000"/>
          </a:p>
          <a:p>
            <a:pPr>
              <a:lnSpc>
                <a:spcPct val="80000"/>
              </a:lnSpc>
            </a:pPr>
            <a:r>
              <a:rPr lang="sl-SI" altLang="sl-SI" sz="2000" b="1" u="sng"/>
              <a:t>Pomembni encimi: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lipaze,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fosfataze,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peroksidaza,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katalaza,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reduktaza,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proteinaze,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sl-SI" altLang="sl-SI" sz="2000"/>
              <a:t>- amilaza (diastaza).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0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6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5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800" decel="100000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800" decel="100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800" decel="100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800" decel="100000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800" decel="1000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7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800" decel="100000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8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800" decel="100000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800" decel="100000" fill="hold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800" decel="100000" fill="hold"/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9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800" decel="100000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800" decel="100000" fill="hold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800" decel="100000" fill="hold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800" decel="100000" fill="hold"/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9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800" decel="100000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800" decel="100000" fill="hold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800" decel="100000" fill="hold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800" decel="100000" fill="hold"/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8" grpId="0"/>
      <p:bldP spid="50179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4" name="Picture 4" descr="untitled 17">
            <a:extLst>
              <a:ext uri="{FF2B5EF4-FFF2-40B4-BE49-F238E27FC236}">
                <a16:creationId xmlns:a16="http://schemas.microsoft.com/office/drawing/2014/main" id="{80CDBBDD-3B2F-4C29-BA94-4CD3487433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4438" y="1557338"/>
            <a:ext cx="3313112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6" name="Text Box 6">
            <a:extLst>
              <a:ext uri="{FF2B5EF4-FFF2-40B4-BE49-F238E27FC236}">
                <a16:creationId xmlns:a16="http://schemas.microsoft.com/office/drawing/2014/main" id="{7CE7D6EE-62FA-40E2-8404-BFED13D014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" y="404813"/>
            <a:ext cx="73453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 b="1"/>
              <a:t>Laktoza</a:t>
            </a:r>
            <a:r>
              <a:rPr lang="sl-SI" altLang="sl-SI"/>
              <a:t> je mlečni sladkor, laktaza pa encim, s pomočjo katerega se prebavi.</a:t>
            </a:r>
          </a:p>
        </p:txBody>
      </p:sp>
      <p:sp>
        <p:nvSpPr>
          <p:cNvPr id="51207" name="Text Box 7">
            <a:extLst>
              <a:ext uri="{FF2B5EF4-FFF2-40B4-BE49-F238E27FC236}">
                <a16:creationId xmlns:a16="http://schemas.microsoft.com/office/drawing/2014/main" id="{D2C0E383-74D1-4301-88D2-675C6E579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5229225"/>
            <a:ext cx="655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7: razpad laktoze s pomočjo laktaze na glukozo in galaktozo.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1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5120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1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6" grpId="0"/>
      <p:bldP spid="5120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094BAC66-E743-465C-AD49-E5982ED40C5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O ENCIMIH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77ACFC22-8E0D-4A6C-BF55-3A9A31D511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/>
              <a:t>So najpomembnejša skupina beljakovin,</a:t>
            </a:r>
          </a:p>
          <a:p>
            <a:r>
              <a:rPr lang="sl-SI" altLang="sl-SI"/>
              <a:t>so biokatalizatorji,</a:t>
            </a:r>
          </a:p>
          <a:p>
            <a:r>
              <a:rPr lang="sl-SI" altLang="sl-SI"/>
              <a:t>znanih je okoli 3000,</a:t>
            </a:r>
          </a:p>
          <a:p>
            <a:r>
              <a:rPr lang="sl-SI" altLang="sl-SI"/>
              <a:t>znižujejo aktivacijsko energijo,</a:t>
            </a:r>
          </a:p>
          <a:p>
            <a:r>
              <a:rPr lang="sl-SI" altLang="sl-SI"/>
              <a:t>za delovanje potrebuje nizko molekularne komponente,</a:t>
            </a:r>
          </a:p>
          <a:p>
            <a:r>
              <a:rPr lang="sl-SI" altLang="sl-SI"/>
              <a:t>prostetične skupine.</a:t>
            </a:r>
          </a:p>
          <a:p>
            <a:endParaRPr lang="sl-SI" altLang="sl-SI"/>
          </a:p>
          <a:p>
            <a:endParaRPr lang="sl-SI" alt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2000" fill="hold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1"/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>
            <a:extLst>
              <a:ext uri="{FF2B5EF4-FFF2-40B4-BE49-F238E27FC236}">
                <a16:creationId xmlns:a16="http://schemas.microsoft.com/office/drawing/2014/main" id="{2D877A00-E90D-44A4-981F-92750AA98C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USNJARSKA INDUSTRIJA</a:t>
            </a:r>
          </a:p>
        </p:txBody>
      </p:sp>
      <p:sp>
        <p:nvSpPr>
          <p:cNvPr id="52227" name="Rectangle 3">
            <a:extLst>
              <a:ext uri="{FF2B5EF4-FFF2-40B4-BE49-F238E27FC236}">
                <a16:creationId xmlns:a16="http://schemas.microsoft.com/office/drawing/2014/main" id="{4BD36377-4EEA-4C2B-8A6D-7DA7C0DB24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altLang="sl-SI" b="1" u="sng"/>
              <a:t>Pri usnjarski industriji so pomembni:</a:t>
            </a:r>
          </a:p>
          <a:p>
            <a:pPr>
              <a:buFontTx/>
              <a:buChar char="-"/>
            </a:pPr>
            <a:r>
              <a:rPr lang="sl-SI" altLang="sl-SI" u="sng"/>
              <a:t>živalski encimi</a:t>
            </a:r>
            <a:r>
              <a:rPr lang="sl-SI" altLang="sl-SI"/>
              <a:t>, ki jih pridobivamo iz iztrebkov psov in golobov ,</a:t>
            </a:r>
          </a:p>
          <a:p>
            <a:pPr>
              <a:buFontTx/>
              <a:buChar char="-"/>
            </a:pPr>
            <a:r>
              <a:rPr lang="sl-SI" altLang="sl-SI" u="sng"/>
              <a:t>mikrobni encimi</a:t>
            </a:r>
            <a:r>
              <a:rPr lang="sl-SI" altLang="sl-SI"/>
              <a:t> – tripsin, služi za ločevanje krvnih telesc in kot               digestivni pripomoček. </a:t>
            </a:r>
          </a:p>
        </p:txBody>
      </p:sp>
      <p:pic>
        <p:nvPicPr>
          <p:cNvPr id="52228" name="Picture 4" descr="http://tekstil.enakupi.com/files/385/l_16761.jpg">
            <a:extLst>
              <a:ext uri="{FF2B5EF4-FFF2-40B4-BE49-F238E27FC236}">
                <a16:creationId xmlns:a16="http://schemas.microsoft.com/office/drawing/2014/main" id="{738F0421-3EE9-4BBD-B746-DB488FCFB5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3789363"/>
            <a:ext cx="2100262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29" name="Text Box 5">
            <a:extLst>
              <a:ext uri="{FF2B5EF4-FFF2-40B4-BE49-F238E27FC236}">
                <a16:creationId xmlns:a16="http://schemas.microsoft.com/office/drawing/2014/main" id="{C187BBAC-6BC3-45B5-B245-F12AD175FF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84438" y="5516563"/>
            <a:ext cx="23034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l-SI" altLang="sl-SI"/>
          </a:p>
        </p:txBody>
      </p:sp>
      <p:sp>
        <p:nvSpPr>
          <p:cNvPr id="52230" name="Text Box 6">
            <a:extLst>
              <a:ext uri="{FF2B5EF4-FFF2-40B4-BE49-F238E27FC236}">
                <a16:creationId xmlns:a16="http://schemas.microsoft.com/office/drawing/2014/main" id="{1B47F976-A72E-445F-8D91-66AE1D3F0A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8400" y="5949950"/>
            <a:ext cx="2520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8: usnjeni pasovi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8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7" presetID="8" presetClass="entr" presetSubtype="16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1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5" dur="20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7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30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52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34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52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/>
      <p:bldP spid="52227" grpId="0" build="p"/>
      <p:bldP spid="52227" grpId="2" build="p"/>
      <p:bldP spid="5223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>
            <a:extLst>
              <a:ext uri="{FF2B5EF4-FFF2-40B4-BE49-F238E27FC236}">
                <a16:creationId xmlns:a16="http://schemas.microsoft.com/office/drawing/2014/main" id="{A9582128-0728-42C8-93B8-1D7C8E7E8F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PEKARSKA INDUSTRIJA</a:t>
            </a:r>
          </a:p>
        </p:txBody>
      </p:sp>
      <p:sp>
        <p:nvSpPr>
          <p:cNvPr id="58371" name="Rectangle 3">
            <a:extLst>
              <a:ext uri="{FF2B5EF4-FFF2-40B4-BE49-F238E27FC236}">
                <a16:creationId xmlns:a16="http://schemas.microsoft.com/office/drawing/2014/main" id="{F1121002-AF3E-4FB7-9B41-3B59EE069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altLang="sl-SI" sz="2800"/>
              <a:t>Pri </a:t>
            </a:r>
            <a:r>
              <a:rPr lang="sl-SI" altLang="sl-SI" sz="2800"/>
              <a:t>razvoju</a:t>
            </a:r>
            <a:r>
              <a:rPr lang="en-GB" altLang="sl-SI" sz="2800"/>
              <a:t> testa in </a:t>
            </a:r>
            <a:r>
              <a:rPr lang="sl-SI" altLang="sl-SI" sz="2800"/>
              <a:t>vzhajanju</a:t>
            </a:r>
            <a:r>
              <a:rPr lang="en-GB" altLang="sl-SI" sz="2800"/>
              <a:t> lahko sodeluje več encimov</a:t>
            </a:r>
            <a:r>
              <a:rPr lang="sl-SI" altLang="sl-SI" sz="2800"/>
              <a:t>: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 b="1"/>
              <a:t>amilaze: </a:t>
            </a:r>
            <a:r>
              <a:rPr lang="en-GB" altLang="sl-SI" sz="2800"/>
              <a:t>razgrajujejo </a:t>
            </a:r>
            <a:r>
              <a:rPr lang="sl-SI" altLang="sl-SI" sz="2800"/>
              <a:t>škrob do fermentabilnih sladkorjev in s tem izločajo fermentacijo,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 b="1"/>
              <a:t>proteze</a:t>
            </a:r>
            <a:r>
              <a:rPr lang="sl-SI" altLang="sl-SI" sz="2800"/>
              <a:t>: skrajšajo čas mešanja,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 b="1"/>
              <a:t>oksidaze</a:t>
            </a:r>
            <a:r>
              <a:rPr lang="sl-SI" altLang="sl-SI" sz="2800"/>
              <a:t> in</a:t>
            </a:r>
            <a:r>
              <a:rPr lang="sl-SI" altLang="sl-SI" sz="2800" b="1"/>
              <a:t> proteaze</a:t>
            </a:r>
            <a:r>
              <a:rPr lang="sl-SI" altLang="sl-SI" sz="2800"/>
              <a:t>: povečajo ali zmanjšajo stabilnost testa,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 b="1"/>
              <a:t>alfa-amilaze</a:t>
            </a:r>
            <a:r>
              <a:rPr lang="sl-SI" altLang="sl-SI" sz="2800"/>
              <a:t> so pomembne za razgradnjo škroba v moki do sladkorjev pri pripravi testa,</a:t>
            </a:r>
          </a:p>
          <a:p>
            <a:pPr>
              <a:lnSpc>
                <a:spcPct val="80000"/>
              </a:lnSpc>
              <a:buFontTx/>
              <a:buChar char="-"/>
            </a:pPr>
            <a:r>
              <a:rPr lang="sl-SI" altLang="sl-SI" sz="2800" b="1"/>
              <a:t>proteinaze </a:t>
            </a:r>
            <a:r>
              <a:rPr lang="sl-SI" altLang="sl-SI" sz="2800"/>
              <a:t>se uporabljajo v proizvodnji slaščic za znižanje proteinov v moki.</a:t>
            </a:r>
          </a:p>
        </p:txBody>
      </p:sp>
      <p:pic>
        <p:nvPicPr>
          <p:cNvPr id="58372" name="Picture 4" descr="RTEmagicC_nagrajeni-kruhi_01">
            <a:extLst>
              <a:ext uri="{FF2B5EF4-FFF2-40B4-BE49-F238E27FC236}">
                <a16:creationId xmlns:a16="http://schemas.microsoft.com/office/drawing/2014/main" id="{DDB83A60-956E-4CBF-955E-FB25CB504A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688" y="5424488"/>
            <a:ext cx="2305050" cy="1433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3" name="Text Box 5">
            <a:extLst>
              <a:ext uri="{FF2B5EF4-FFF2-40B4-BE49-F238E27FC236}">
                <a16:creationId xmlns:a16="http://schemas.microsoft.com/office/drawing/2014/main" id="{AA71E309-4452-4088-97AE-04C5910F2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48038" y="6165850"/>
            <a:ext cx="23034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sl-SI" altLang="sl-SI"/>
          </a:p>
        </p:txBody>
      </p:sp>
      <p:sp>
        <p:nvSpPr>
          <p:cNvPr id="58374" name="Text Box 6">
            <a:extLst>
              <a:ext uri="{FF2B5EF4-FFF2-40B4-BE49-F238E27FC236}">
                <a16:creationId xmlns:a16="http://schemas.microsoft.com/office/drawing/2014/main" id="{1CD96EEF-19C2-42F4-884F-C4DEB2FC03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39975" y="6308725"/>
            <a:ext cx="41767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9: različne vrste in oblike kruha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83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800" decel="100000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1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800" decel="100000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800" decel="100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800" decel="100000" fill="hold"/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5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800" decel="100000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800" decel="1000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5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800" decel="100000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800" decel="100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800" decel="100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800" decel="100000" fill="hold"/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68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0" dur="500"/>
                                        <p:tgtEl>
                                          <p:spTgt spid="58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72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800" decel="100000"/>
                                        <p:tgtEl>
                                          <p:spTgt spid="583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800" decel="100000" fill="hold"/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83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/>
      <p:bldP spid="58371" grpId="0" build="p"/>
      <p:bldP spid="5837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>
            <a:extLst>
              <a:ext uri="{FF2B5EF4-FFF2-40B4-BE49-F238E27FC236}">
                <a16:creationId xmlns:a16="http://schemas.microsoft.com/office/drawing/2014/main" id="{E85ADB5F-7562-428A-BFC7-6109B39CA59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TEKSTILNA INDUSTRIJA</a:t>
            </a:r>
          </a:p>
        </p:txBody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E08D15B7-E7BA-4F50-B2A4-A666189E06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r>
              <a:rPr lang="sl-SI" altLang="sl-SI"/>
              <a:t>Najbolj pogost encim v tekstilni industriji je amilaza. </a:t>
            </a:r>
            <a:r>
              <a:rPr lang="sl-SI" altLang="sl-SI" dirty="0"/>
              <a:t>Z njo odstranjujemo škrob, ki se potem uporablja kot zaščita ali lepilo.</a:t>
            </a:r>
          </a:p>
        </p:txBody>
      </p:sp>
      <p:pic>
        <p:nvPicPr>
          <p:cNvPr id="60421" name="Picture 5" descr="t-shirt%2520crna">
            <a:hlinkClick r:id="rId3"/>
            <a:extLst>
              <a:ext uri="{FF2B5EF4-FFF2-40B4-BE49-F238E27FC236}">
                <a16:creationId xmlns:a16="http://schemas.microsoft.com/office/drawing/2014/main" id="{277FED85-7FEA-4FD0-8E09-60EEF7E759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3357563"/>
            <a:ext cx="2879725" cy="28797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422" name="Text Box 6">
            <a:extLst>
              <a:ext uri="{FF2B5EF4-FFF2-40B4-BE49-F238E27FC236}">
                <a16:creationId xmlns:a16="http://schemas.microsoft.com/office/drawing/2014/main" id="{8F4D4E51-50D6-466E-B6F0-97797CCADD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00788" y="5589588"/>
            <a:ext cx="20161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10: majica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0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60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3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 tmFilter="0,0; .5, 1; 1, 1"/>
                                        <p:tgtEl>
                                          <p:spTgt spid="604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300"/>
                            </p:stCondLst>
                            <p:childTnLst>
                              <p:par>
                                <p:cTn id="21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60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9300"/>
                            </p:stCondLst>
                            <p:childTnLst>
                              <p:par>
                                <p:cTn id="2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0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18" grpId="0"/>
      <p:bldP spid="60419" grpId="0" build="p"/>
      <p:bldP spid="604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>
            <a:extLst>
              <a:ext uri="{FF2B5EF4-FFF2-40B4-BE49-F238E27FC236}">
                <a16:creationId xmlns:a16="http://schemas.microsoft.com/office/drawing/2014/main" id="{7D4BC647-F203-4B1F-B8CB-DBD056D4CF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229600" cy="4525963"/>
          </a:xfrm>
        </p:spPr>
        <p:txBody>
          <a:bodyPr/>
          <a:lstStyle/>
          <a:p>
            <a:r>
              <a:rPr lang="sl-SI" altLang="sl-SI"/>
              <a:t>Aktivacijska energija:</a:t>
            </a:r>
          </a:p>
          <a:p>
            <a:endParaRPr lang="sl-SI" altLang="sl-SI"/>
          </a:p>
        </p:txBody>
      </p:sp>
      <p:pic>
        <p:nvPicPr>
          <p:cNvPr id="20484" name="Picture 4" descr="encimska aktivnost">
            <a:extLst>
              <a:ext uri="{FF2B5EF4-FFF2-40B4-BE49-F238E27FC236}">
                <a16:creationId xmlns:a16="http://schemas.microsoft.com/office/drawing/2014/main" id="{079408DD-9D92-426F-AB27-5E3111765F5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9288" b="52618"/>
          <a:stretch>
            <a:fillRect/>
          </a:stretch>
        </p:blipFill>
        <p:spPr bwMode="auto">
          <a:xfrm>
            <a:off x="755650" y="1916113"/>
            <a:ext cx="6491288" cy="4167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5" name="Text Box 5">
            <a:extLst>
              <a:ext uri="{FF2B5EF4-FFF2-40B4-BE49-F238E27FC236}">
                <a16:creationId xmlns:a16="http://schemas.microsoft.com/office/drawing/2014/main" id="{EFAB3CD8-FE64-414D-B729-BD18B2F5BE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35375" y="6237288"/>
            <a:ext cx="48244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1: vpliv encima na aktivacijsko energijo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  <p:bldP spid="204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5" name="Rectangle 17">
            <a:extLst>
              <a:ext uri="{FF2B5EF4-FFF2-40B4-BE49-F238E27FC236}">
                <a16:creationId xmlns:a16="http://schemas.microsoft.com/office/drawing/2014/main" id="{FF19E172-2E50-4C9B-9361-9AC07C3A49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647700" cy="131762"/>
          </a:xfrm>
        </p:spPr>
        <p:txBody>
          <a:bodyPr/>
          <a:lstStyle/>
          <a:p>
            <a:endParaRPr lang="sl-SI" altLang="sl-SI" sz="4000"/>
          </a:p>
        </p:txBody>
      </p:sp>
      <p:sp>
        <p:nvSpPr>
          <p:cNvPr id="7181" name="Rectangle 13">
            <a:extLst>
              <a:ext uri="{FF2B5EF4-FFF2-40B4-BE49-F238E27FC236}">
                <a16:creationId xmlns:a16="http://schemas.microsoft.com/office/drawing/2014/main" id="{085EF416-6E81-4546-B7B8-42B8FF0B067E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692150"/>
            <a:ext cx="8229600" cy="4525963"/>
          </a:xfrm>
        </p:spPr>
        <p:txBody>
          <a:bodyPr/>
          <a:lstStyle/>
          <a:p>
            <a:pPr marL="609600" indent="-609600"/>
            <a:r>
              <a:rPr lang="sl-SI" altLang="sl-SI"/>
              <a:t>Encimska aktivnost          merilo za količino pretvorjenih molekul substrata.</a:t>
            </a:r>
          </a:p>
          <a:p>
            <a:pPr marL="609600" indent="-609600"/>
            <a:endParaRPr lang="sl-SI" altLang="sl-SI"/>
          </a:p>
          <a:p>
            <a:pPr marL="609600" indent="-609600">
              <a:buFontTx/>
              <a:buNone/>
            </a:pPr>
            <a:r>
              <a:rPr lang="sl-SI" altLang="sl-SI"/>
              <a:t>Odvisna je od:</a:t>
            </a:r>
          </a:p>
          <a:p>
            <a:pPr marL="609600" indent="-609600">
              <a:buFontTx/>
              <a:buChar char="-"/>
            </a:pPr>
            <a:r>
              <a:rPr lang="sl-SI" altLang="sl-SI"/>
              <a:t>od vrednosti pH,</a:t>
            </a:r>
          </a:p>
          <a:p>
            <a:pPr marL="609600" indent="-609600">
              <a:buFontTx/>
              <a:buChar char="-"/>
            </a:pPr>
            <a:r>
              <a:rPr lang="sl-SI" altLang="sl-SI"/>
              <a:t>od temparature,</a:t>
            </a:r>
          </a:p>
          <a:p>
            <a:pPr marL="609600" indent="-609600">
              <a:buFontTx/>
              <a:buChar char="-"/>
            </a:pPr>
            <a:r>
              <a:rPr lang="sl-SI" altLang="sl-SI"/>
              <a:t>od navzočnosti različnih težkih kovin ali od oksidacijskih snovi.</a:t>
            </a:r>
          </a:p>
          <a:p>
            <a:pPr marL="609600" indent="-609600"/>
            <a:endParaRPr lang="sl-SI" altLang="sl-SI"/>
          </a:p>
        </p:txBody>
      </p:sp>
      <p:sp>
        <p:nvSpPr>
          <p:cNvPr id="7182" name="AutoShape 14">
            <a:extLst>
              <a:ext uri="{FF2B5EF4-FFF2-40B4-BE49-F238E27FC236}">
                <a16:creationId xmlns:a16="http://schemas.microsoft.com/office/drawing/2014/main" id="{63E8E807-5627-41B8-AF7A-0AC992E4C8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800" y="765175"/>
            <a:ext cx="720725" cy="431800"/>
          </a:xfrm>
          <a:prstGeom prst="rightArrow">
            <a:avLst>
              <a:gd name="adj1" fmla="val 50000"/>
              <a:gd name="adj2" fmla="val 41728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l-SI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7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718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2000" fill="hold"/>
                                        <p:tgtEl>
                                          <p:spTgt spid="7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 fill="hold"/>
                                        <p:tgtEl>
                                          <p:spTgt spid="718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18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2000" fill="hold"/>
                                        <p:tgtEl>
                                          <p:spTgt spid="7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718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>
            <a:extLst>
              <a:ext uri="{FF2B5EF4-FFF2-40B4-BE49-F238E27FC236}">
                <a16:creationId xmlns:a16="http://schemas.microsoft.com/office/drawing/2014/main" id="{55F6B6E5-ED78-4E7D-A3E2-5F62D72E18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476250"/>
            <a:ext cx="8229600" cy="60483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800"/>
              <a:t>so visoko specifični,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ima aktivno mesto,</a:t>
            </a:r>
          </a:p>
          <a:p>
            <a:pPr>
              <a:lnSpc>
                <a:spcPct val="90000"/>
              </a:lnSpc>
            </a:pPr>
            <a:r>
              <a:rPr lang="sl-SI" altLang="sl-SI" sz="2800"/>
              <a:t>nastane kompleks encim-substrat, nato pa kompleks encim-produkt.</a:t>
            </a:r>
          </a:p>
          <a:p>
            <a:pPr>
              <a:lnSpc>
                <a:spcPct val="90000"/>
              </a:lnSpc>
            </a:pPr>
            <a:endParaRPr lang="sl-SI" altLang="sl-SI" sz="2800"/>
          </a:p>
          <a:p>
            <a:pPr>
              <a:lnSpc>
                <a:spcPct val="90000"/>
              </a:lnSpc>
            </a:pPr>
            <a:r>
              <a:rPr lang="sl-SI" altLang="sl-SI" sz="2800" b="1" u="sng"/>
              <a:t>Potek reakcije: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- encim se snovi približa,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- se za kratek čas spojita,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- nastane encimsko substratni kompleks,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- nato se encim sprosti,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- ostane nespremenjen,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- lahko ponovno reagira,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800"/>
              <a:t>- snov se spremeni (izgradi ali razgradi).</a:t>
            </a:r>
          </a:p>
          <a:p>
            <a:pPr>
              <a:lnSpc>
                <a:spcPct val="90000"/>
              </a:lnSpc>
            </a:pPr>
            <a:endParaRPr lang="sl-SI" altLang="sl-SI" sz="2800"/>
          </a:p>
          <a:p>
            <a:pPr>
              <a:lnSpc>
                <a:spcPct val="90000"/>
              </a:lnSpc>
            </a:pPr>
            <a:endParaRPr lang="sl-SI" altLang="sl-SI" sz="2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1000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1000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1000"/>
                                        <p:tgtEl>
                                          <p:spTgt spid="19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1000"/>
                                        <p:tgtEl>
                                          <p:spTgt spid="19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1000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1000"/>
                                        <p:tgtEl>
                                          <p:spTgt spid="19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1000"/>
                                        <p:tgtEl>
                                          <p:spTgt spid="19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1000"/>
                                        <p:tgtEl>
                                          <p:spTgt spid="19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1000"/>
                                        <p:tgtEl>
                                          <p:spTgt spid="19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1000"/>
                                        <p:tgtEl>
                                          <p:spTgt spid="194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1000"/>
                                        <p:tgtEl>
                                          <p:spTgt spid="194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A3FA624B-AAE0-4AC2-A9D0-F664B877588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DELITEV ENCIMOV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AE6AC665-FA23-4AE3-8100-46BF63AEB4B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48577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sl-SI" altLang="sl-SI" sz="2400" b="1" u="sng"/>
              <a:t>glavne skupine (na njihovo specifično delovanje)</a:t>
            </a:r>
            <a:r>
              <a:rPr lang="sl-SI" altLang="sl-SI" sz="2400" b="1"/>
              <a:t>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oksidoreduktaze,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transferaze,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sintaze,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liaze,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izomeraze,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ligaze ali hidrolaze.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sl-SI" altLang="sl-SI" sz="2400"/>
          </a:p>
          <a:p>
            <a:pPr>
              <a:lnSpc>
                <a:spcPct val="90000"/>
              </a:lnSpc>
            </a:pPr>
            <a:r>
              <a:rPr lang="sl-SI" altLang="sl-SI" sz="2400" b="1" u="sng"/>
              <a:t>Mesto delovanja: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ekstracelularne encime ali ektoencime,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sl-SI" altLang="sl-SI" sz="2400"/>
              <a:t>- intracelularne encime ali endoencime.</a:t>
            </a:r>
          </a:p>
          <a:p>
            <a:pPr>
              <a:lnSpc>
                <a:spcPct val="90000"/>
              </a:lnSpc>
              <a:buFontTx/>
              <a:buChar char="-"/>
            </a:pPr>
            <a:endParaRPr lang="sl-SI" altLang="sl-SI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2000"/>
                                        <p:tgtEl>
                                          <p:spTgt spid="256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9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5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7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25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41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560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4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2560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3">
            <a:extLst>
              <a:ext uri="{FF2B5EF4-FFF2-40B4-BE49-F238E27FC236}">
                <a16:creationId xmlns:a16="http://schemas.microsoft.com/office/drawing/2014/main" id="{32B2DE2B-3C66-4832-800B-2120937093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8313" y="1341438"/>
            <a:ext cx="8229600" cy="4525962"/>
          </a:xfrm>
        </p:spPr>
        <p:txBody>
          <a:bodyPr/>
          <a:lstStyle/>
          <a:p>
            <a:r>
              <a:rPr lang="sl-SI" altLang="sl-SI"/>
              <a:t>Iz beljakovinskega (apoencim) in nebeljakovinskega dela (koencim),</a:t>
            </a:r>
          </a:p>
          <a:p>
            <a:r>
              <a:rPr lang="sl-SI" altLang="sl-SI"/>
              <a:t>encim in molekula, kot ključ in ključavnica,</a:t>
            </a:r>
          </a:p>
          <a:p>
            <a:r>
              <a:rPr lang="sl-SI" altLang="sl-SI"/>
              <a:t>spojina na katero deluje encim je substrat.</a:t>
            </a:r>
          </a:p>
          <a:p>
            <a:endParaRPr lang="sl-SI" altLang="sl-SI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B8CC8DD6-B360-44E3-BD19-455FFEE2FFB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/>
              <a:t>ZGRADBA ENCIMA</a:t>
            </a:r>
          </a:p>
        </p:txBody>
      </p:sp>
      <p:pic>
        <p:nvPicPr>
          <p:cNvPr id="26631" name="Picture 7" descr="encim ključ">
            <a:extLst>
              <a:ext uri="{FF2B5EF4-FFF2-40B4-BE49-F238E27FC236}">
                <a16:creationId xmlns:a16="http://schemas.microsoft.com/office/drawing/2014/main" id="{FA82ABB3-A806-4114-BADD-B4D4B34A39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719513"/>
            <a:ext cx="6480175" cy="3138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632" name="Text Box 8">
            <a:extLst>
              <a:ext uri="{FF2B5EF4-FFF2-40B4-BE49-F238E27FC236}">
                <a16:creationId xmlns:a16="http://schemas.microsoft.com/office/drawing/2014/main" id="{A4CAE8E9-5568-4411-A2AF-175166F864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825" y="5516563"/>
            <a:ext cx="169227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2: encimi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800" decel="1000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800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800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800" decel="1000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800" decel="100000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800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7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800" decel="100000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800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6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800" decel="100000"/>
                                        <p:tgtEl>
                                          <p:spTgt spid="266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800" decel="1000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5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26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/>
      <p:bldP spid="26628" grpId="0"/>
      <p:bldP spid="2663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0" name="Picture 4">
            <a:extLst>
              <a:ext uri="{FF2B5EF4-FFF2-40B4-BE49-F238E27FC236}">
                <a16:creationId xmlns:a16="http://schemas.microsoft.com/office/drawing/2014/main" id="{E226C829-051D-4143-BC47-EB9FEDB98ECC}"/>
              </a:ext>
            </a:extLst>
          </p:cNvPr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0825" y="1268413"/>
            <a:ext cx="8748713" cy="4349750"/>
          </a:xfrm>
          <a:solidFill>
            <a:srgbClr val="FFFFFF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9701" name="Text Box 5">
            <a:extLst>
              <a:ext uri="{FF2B5EF4-FFF2-40B4-BE49-F238E27FC236}">
                <a16:creationId xmlns:a16="http://schemas.microsoft.com/office/drawing/2014/main" id="{A22A51FA-7A58-46C9-A697-ECCE65EDF4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32138" y="6021388"/>
            <a:ext cx="34559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sl-SI" altLang="sl-SI"/>
              <a:t>Slika 3: encim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8" presetID="8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9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0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0" name="Picture 4">
            <a:extLst>
              <a:ext uri="{FF2B5EF4-FFF2-40B4-BE49-F238E27FC236}">
                <a16:creationId xmlns:a16="http://schemas.microsoft.com/office/drawing/2014/main" id="{413B1A54-67D0-43C3-9371-A1D93CFCC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620713"/>
            <a:ext cx="7920037" cy="557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5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874</Words>
  <Application>Microsoft Office PowerPoint</Application>
  <PresentationFormat>On-screen Show (4:3)</PresentationFormat>
  <Paragraphs>160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Arial</vt:lpstr>
      <vt:lpstr>Privzeti načrt</vt:lpstr>
      <vt:lpstr>PROIZVODNJA IN UPORABA ENCIMOV</vt:lpstr>
      <vt:lpstr>O ENCIMIH</vt:lpstr>
      <vt:lpstr>PowerPoint Presentation</vt:lpstr>
      <vt:lpstr>PowerPoint Presentation</vt:lpstr>
      <vt:lpstr>PowerPoint Presentation</vt:lpstr>
      <vt:lpstr>DELITEV ENCIMOV</vt:lpstr>
      <vt:lpstr>ZGRADBA ENCIMA</vt:lpstr>
      <vt:lpstr>PowerPoint Presentation</vt:lpstr>
      <vt:lpstr>PowerPoint Presentation</vt:lpstr>
      <vt:lpstr>ZGODOVINA </vt:lpstr>
      <vt:lpstr>INDUSTRIJSKA UPORABA ENCIMOV</vt:lpstr>
      <vt:lpstr>FARMACEVTSKA INDUSTRIJA IN MEDICINA</vt:lpstr>
      <vt:lpstr>INDUSTRIJA PRALNIH SREDSTEV</vt:lpstr>
      <vt:lpstr>INDUSTRIJA ŠKROBA</vt:lpstr>
      <vt:lpstr>PowerPoint Presentation</vt:lpstr>
      <vt:lpstr>PowerPoint Presentation</vt:lpstr>
      <vt:lpstr>PIVOVARSKA INDUSTRIJA</vt:lpstr>
      <vt:lpstr>MLEKARSKA INDUSTRIJA</vt:lpstr>
      <vt:lpstr>PowerPoint Presentation</vt:lpstr>
      <vt:lpstr>USNJARSKA INDUSTRIJA</vt:lpstr>
      <vt:lpstr>PEKARSKA INDUSTRIJA</vt:lpstr>
      <vt:lpstr>TEKSTILNA INDUSTRIJA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2019-05-30T09:29:26Z</dcterms:created>
  <dcterms:modified xsi:type="dcterms:W3CDTF">2019-05-30T09:29:26Z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