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Unicode MS"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Unicode MS"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Unicode MS"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Unicode MS"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bg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bg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bg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bg1"/>
        </a:solidFill>
        <a:latin typeface="Arial" panose="020B0604020202020204" pitchFamily="34"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C1CCEB98-787D-4C77-86FD-BF89E0CDCA11}"/>
              </a:ext>
            </a:extLst>
          </p:cNvPr>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a:extLst>
              <a:ext uri="{FF2B5EF4-FFF2-40B4-BE49-F238E27FC236}">
                <a16:creationId xmlns:a16="http://schemas.microsoft.com/office/drawing/2014/main" id="{DB947592-838B-431D-95CF-206460245BDE}"/>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sl-SI"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82A174EE-C94E-4B38-A8EA-B2DE8217A739}"/>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9459" name="Rectangle 2">
            <a:extLst>
              <a:ext uri="{FF2B5EF4-FFF2-40B4-BE49-F238E27FC236}">
                <a16:creationId xmlns:a16="http://schemas.microsoft.com/office/drawing/2014/main" id="{CA80B7F1-42F4-41B3-8E6D-5606332C8AFA}"/>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260620A3-A9BD-4886-AD43-6D463365D7F8}"/>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8675" name="Rectangle 2">
            <a:extLst>
              <a:ext uri="{FF2B5EF4-FFF2-40B4-BE49-F238E27FC236}">
                <a16:creationId xmlns:a16="http://schemas.microsoft.com/office/drawing/2014/main" id="{B72B349C-26BD-4062-92E5-7BB1680563DB}"/>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F95C962D-D871-4296-91F5-308C3AC5C8D7}"/>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9699" name="Rectangle 2">
            <a:extLst>
              <a:ext uri="{FF2B5EF4-FFF2-40B4-BE49-F238E27FC236}">
                <a16:creationId xmlns:a16="http://schemas.microsoft.com/office/drawing/2014/main" id="{7906249D-F86A-4BB6-BE32-CB0473BE2E15}"/>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D7DB2A87-128B-409C-B348-5E7A37D42EE4}"/>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2">
            <a:extLst>
              <a:ext uri="{FF2B5EF4-FFF2-40B4-BE49-F238E27FC236}">
                <a16:creationId xmlns:a16="http://schemas.microsoft.com/office/drawing/2014/main" id="{FFA7A03D-A3EE-4336-84E1-32B80EC61AFE}"/>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BC2117F4-8FDD-42AF-8CC3-7491DCE362B9}"/>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4C1CC797-5BF6-4070-BC67-1D1BFA67F1C6}"/>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DA135481-E512-465D-AD77-C9CAA385F7B6}"/>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2771" name="Rectangle 2">
            <a:extLst>
              <a:ext uri="{FF2B5EF4-FFF2-40B4-BE49-F238E27FC236}">
                <a16:creationId xmlns:a16="http://schemas.microsoft.com/office/drawing/2014/main" id="{0E1B7CE3-148D-44B8-8F2D-754C60FFA2D5}"/>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CE36005-8DA3-485C-96A7-25BF576B2DB4}"/>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3795" name="Rectangle 2">
            <a:extLst>
              <a:ext uri="{FF2B5EF4-FFF2-40B4-BE49-F238E27FC236}">
                <a16:creationId xmlns:a16="http://schemas.microsoft.com/office/drawing/2014/main" id="{5FFA3ED7-3B6E-45FA-AC40-ACA00B514FBB}"/>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DD258D21-1A55-4788-86F1-DA6F4C10D9F5}"/>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4819" name="Rectangle 2">
            <a:extLst>
              <a:ext uri="{FF2B5EF4-FFF2-40B4-BE49-F238E27FC236}">
                <a16:creationId xmlns:a16="http://schemas.microsoft.com/office/drawing/2014/main" id="{3059627E-4378-4212-8760-8DA11BF04CB5}"/>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B29658A1-3621-41BF-A01D-2C987BA74360}"/>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0483" name="Rectangle 2">
            <a:extLst>
              <a:ext uri="{FF2B5EF4-FFF2-40B4-BE49-F238E27FC236}">
                <a16:creationId xmlns:a16="http://schemas.microsoft.com/office/drawing/2014/main" id="{3FFB702D-CCED-4511-962A-FAD837AAF7F4}"/>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5814A2C6-5E9E-4EC9-8271-366137796A20}"/>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1507" name="Rectangle 2">
            <a:extLst>
              <a:ext uri="{FF2B5EF4-FFF2-40B4-BE49-F238E27FC236}">
                <a16:creationId xmlns:a16="http://schemas.microsoft.com/office/drawing/2014/main" id="{0E71CAA5-7780-46F0-B888-8FD91836F13B}"/>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94436E1C-98CC-405D-B457-02D5E37849A0}"/>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2531" name="Rectangle 2">
            <a:extLst>
              <a:ext uri="{FF2B5EF4-FFF2-40B4-BE49-F238E27FC236}">
                <a16:creationId xmlns:a16="http://schemas.microsoft.com/office/drawing/2014/main" id="{730E1994-2E6F-4B5E-9B12-F15A5E8B132E}"/>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F13C6E38-9277-4CE5-A117-E38309BA695C}"/>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3555" name="Rectangle 2">
            <a:extLst>
              <a:ext uri="{FF2B5EF4-FFF2-40B4-BE49-F238E27FC236}">
                <a16:creationId xmlns:a16="http://schemas.microsoft.com/office/drawing/2014/main" id="{4B55D658-B7D6-48A2-9BDF-96ADCA861AF7}"/>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341EC26E-EB28-4166-B1CE-7285B284A278}"/>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11EAF20A-879F-4A87-874E-6A10B1135061}"/>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859DB2E8-06B3-46D7-A2E9-CFE06DA4C0CB}"/>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5603" name="Rectangle 2">
            <a:extLst>
              <a:ext uri="{FF2B5EF4-FFF2-40B4-BE49-F238E27FC236}">
                <a16:creationId xmlns:a16="http://schemas.microsoft.com/office/drawing/2014/main" id="{1CC90B54-0F44-457F-A03A-41306E370A4E}"/>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A33C7DC7-49F4-4A75-99DB-45C26D873FE6}"/>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6627" name="Rectangle 2">
            <a:extLst>
              <a:ext uri="{FF2B5EF4-FFF2-40B4-BE49-F238E27FC236}">
                <a16:creationId xmlns:a16="http://schemas.microsoft.com/office/drawing/2014/main" id="{D164BED2-6E19-4C7E-A6BF-ABEBC60D7FDF}"/>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88AB1C6C-6D4B-48B2-883E-F1549A25AC50}"/>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7651" name="Rectangle 2">
            <a:extLst>
              <a:ext uri="{FF2B5EF4-FFF2-40B4-BE49-F238E27FC236}">
                <a16:creationId xmlns:a16="http://schemas.microsoft.com/office/drawing/2014/main" id="{A94439DC-494B-4E05-9461-9149763664AC}"/>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l-SI" altLang="sl-SI">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Kliknite, če želite urediti slog podnaslova matrice</a:t>
            </a:r>
          </a:p>
        </p:txBody>
      </p:sp>
      <p:sp>
        <p:nvSpPr>
          <p:cNvPr id="4" name="Rectangle 3">
            <a:extLst>
              <a:ext uri="{FF2B5EF4-FFF2-40B4-BE49-F238E27FC236}">
                <a16:creationId xmlns:a16="http://schemas.microsoft.com/office/drawing/2014/main" id="{1FFCA6F0-BE44-4DB9-9796-F632310774C4}"/>
              </a:ext>
            </a:extLst>
          </p:cNvPr>
          <p:cNvSpPr>
            <a:spLocks noGrp="1" noChangeArrowheads="1"/>
          </p:cNvSpPr>
          <p:nvPr>
            <p:ph type="dt" idx="10"/>
          </p:nvPr>
        </p:nvSpPr>
        <p:spPr>
          <a:ln/>
        </p:spPr>
        <p:txBody>
          <a:bodyPr/>
          <a:lstStyle>
            <a:lvl1pPr>
              <a:defRPr/>
            </a:lvl1pPr>
          </a:lstStyle>
          <a:p>
            <a:pPr>
              <a:defRPr/>
            </a:pPr>
            <a:endParaRPr lang="sl-SI"/>
          </a:p>
        </p:txBody>
      </p:sp>
      <p:sp>
        <p:nvSpPr>
          <p:cNvPr id="5" name="Rectangle 4">
            <a:extLst>
              <a:ext uri="{FF2B5EF4-FFF2-40B4-BE49-F238E27FC236}">
                <a16:creationId xmlns:a16="http://schemas.microsoft.com/office/drawing/2014/main" id="{E0ED4A69-760C-4A19-8829-9F52F5C5347E}"/>
              </a:ext>
            </a:extLst>
          </p:cNvPr>
          <p:cNvSpPr>
            <a:spLocks noGrp="1" noChangeArrowheads="1"/>
          </p:cNvSpPr>
          <p:nvPr>
            <p:ph type="ftr" idx="11"/>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01F27495-F4A1-45EA-B535-91BFA1980A9A}"/>
              </a:ext>
            </a:extLst>
          </p:cNvPr>
          <p:cNvSpPr>
            <a:spLocks noGrp="1" noChangeArrowheads="1"/>
          </p:cNvSpPr>
          <p:nvPr>
            <p:ph type="sldNum" idx="12"/>
          </p:nvPr>
        </p:nvSpPr>
        <p:spPr>
          <a:ln/>
        </p:spPr>
        <p:txBody>
          <a:bodyPr/>
          <a:lstStyle>
            <a:lvl1pPr>
              <a:defRPr/>
            </a:lvl1pPr>
          </a:lstStyle>
          <a:p>
            <a:fld id="{28EDEE29-8C7B-4E33-951F-21F5C6D92DA1}" type="slidenum">
              <a:rPr lang="sl-SI" altLang="sl-SI"/>
              <a:pPr/>
              <a:t>‹#›</a:t>
            </a:fld>
            <a:endParaRPr lang="sl-SI" altLang="sl-SI"/>
          </a:p>
        </p:txBody>
      </p:sp>
    </p:spTree>
    <p:extLst>
      <p:ext uri="{BB962C8B-B14F-4D97-AF65-F5344CB8AC3E}">
        <p14:creationId xmlns:p14="http://schemas.microsoft.com/office/powerpoint/2010/main" val="156308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3">
            <a:extLst>
              <a:ext uri="{FF2B5EF4-FFF2-40B4-BE49-F238E27FC236}">
                <a16:creationId xmlns:a16="http://schemas.microsoft.com/office/drawing/2014/main" id="{01E2BD01-FD6F-4CAA-935D-128A6346FF35}"/>
              </a:ext>
            </a:extLst>
          </p:cNvPr>
          <p:cNvSpPr>
            <a:spLocks noGrp="1" noChangeArrowheads="1"/>
          </p:cNvSpPr>
          <p:nvPr>
            <p:ph type="dt" idx="10"/>
          </p:nvPr>
        </p:nvSpPr>
        <p:spPr>
          <a:ln/>
        </p:spPr>
        <p:txBody>
          <a:bodyPr/>
          <a:lstStyle>
            <a:lvl1pPr>
              <a:defRPr/>
            </a:lvl1pPr>
          </a:lstStyle>
          <a:p>
            <a:pPr>
              <a:defRPr/>
            </a:pPr>
            <a:endParaRPr lang="sl-SI"/>
          </a:p>
        </p:txBody>
      </p:sp>
      <p:sp>
        <p:nvSpPr>
          <p:cNvPr id="5" name="Rectangle 4">
            <a:extLst>
              <a:ext uri="{FF2B5EF4-FFF2-40B4-BE49-F238E27FC236}">
                <a16:creationId xmlns:a16="http://schemas.microsoft.com/office/drawing/2014/main" id="{B611871A-B975-4D72-A679-6CB222FDBA15}"/>
              </a:ext>
            </a:extLst>
          </p:cNvPr>
          <p:cNvSpPr>
            <a:spLocks noGrp="1" noChangeArrowheads="1"/>
          </p:cNvSpPr>
          <p:nvPr>
            <p:ph type="ftr" idx="11"/>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F035E03C-1F97-46FE-BB7D-3E0073349D46}"/>
              </a:ext>
            </a:extLst>
          </p:cNvPr>
          <p:cNvSpPr>
            <a:spLocks noGrp="1" noChangeArrowheads="1"/>
          </p:cNvSpPr>
          <p:nvPr>
            <p:ph type="sldNum" idx="12"/>
          </p:nvPr>
        </p:nvSpPr>
        <p:spPr>
          <a:ln/>
        </p:spPr>
        <p:txBody>
          <a:bodyPr/>
          <a:lstStyle>
            <a:lvl1pPr>
              <a:defRPr/>
            </a:lvl1pPr>
          </a:lstStyle>
          <a:p>
            <a:fld id="{7A47C78A-5DC2-44C6-8753-03DAD4A9630B}" type="slidenum">
              <a:rPr lang="sl-SI" altLang="sl-SI"/>
              <a:pPr/>
              <a:t>‹#›</a:t>
            </a:fld>
            <a:endParaRPr lang="sl-SI" altLang="sl-SI"/>
          </a:p>
        </p:txBody>
      </p:sp>
    </p:spTree>
    <p:extLst>
      <p:ext uri="{BB962C8B-B14F-4D97-AF65-F5344CB8AC3E}">
        <p14:creationId xmlns:p14="http://schemas.microsoft.com/office/powerpoint/2010/main" val="145734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128588"/>
            <a:ext cx="2055813" cy="5995987"/>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128588"/>
            <a:ext cx="6019800" cy="5995987"/>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3">
            <a:extLst>
              <a:ext uri="{FF2B5EF4-FFF2-40B4-BE49-F238E27FC236}">
                <a16:creationId xmlns:a16="http://schemas.microsoft.com/office/drawing/2014/main" id="{F8859995-B910-4E52-BF56-97398D6C5E06}"/>
              </a:ext>
            </a:extLst>
          </p:cNvPr>
          <p:cNvSpPr>
            <a:spLocks noGrp="1" noChangeArrowheads="1"/>
          </p:cNvSpPr>
          <p:nvPr>
            <p:ph type="dt" idx="10"/>
          </p:nvPr>
        </p:nvSpPr>
        <p:spPr>
          <a:ln/>
        </p:spPr>
        <p:txBody>
          <a:bodyPr/>
          <a:lstStyle>
            <a:lvl1pPr>
              <a:defRPr/>
            </a:lvl1pPr>
          </a:lstStyle>
          <a:p>
            <a:pPr>
              <a:defRPr/>
            </a:pPr>
            <a:endParaRPr lang="sl-SI"/>
          </a:p>
        </p:txBody>
      </p:sp>
      <p:sp>
        <p:nvSpPr>
          <p:cNvPr id="5" name="Rectangle 4">
            <a:extLst>
              <a:ext uri="{FF2B5EF4-FFF2-40B4-BE49-F238E27FC236}">
                <a16:creationId xmlns:a16="http://schemas.microsoft.com/office/drawing/2014/main" id="{1092B08A-D376-498D-A4E8-93D98AA8C2AD}"/>
              </a:ext>
            </a:extLst>
          </p:cNvPr>
          <p:cNvSpPr>
            <a:spLocks noGrp="1" noChangeArrowheads="1"/>
          </p:cNvSpPr>
          <p:nvPr>
            <p:ph type="ftr" idx="11"/>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FBE66D92-7824-42ED-859D-806D88ACEE55}"/>
              </a:ext>
            </a:extLst>
          </p:cNvPr>
          <p:cNvSpPr>
            <a:spLocks noGrp="1" noChangeArrowheads="1"/>
          </p:cNvSpPr>
          <p:nvPr>
            <p:ph type="sldNum" idx="12"/>
          </p:nvPr>
        </p:nvSpPr>
        <p:spPr>
          <a:ln/>
        </p:spPr>
        <p:txBody>
          <a:bodyPr/>
          <a:lstStyle>
            <a:lvl1pPr>
              <a:defRPr/>
            </a:lvl1pPr>
          </a:lstStyle>
          <a:p>
            <a:fld id="{AC52D6B0-28C6-452B-9C3C-D1024D44DC08}" type="slidenum">
              <a:rPr lang="sl-SI" altLang="sl-SI"/>
              <a:pPr/>
              <a:t>‹#›</a:t>
            </a:fld>
            <a:endParaRPr lang="sl-SI" altLang="sl-SI"/>
          </a:p>
        </p:txBody>
      </p:sp>
    </p:spTree>
    <p:extLst>
      <p:ext uri="{BB962C8B-B14F-4D97-AF65-F5344CB8AC3E}">
        <p14:creationId xmlns:p14="http://schemas.microsoft.com/office/powerpoint/2010/main" val="263924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a:xfrm>
            <a:off x="457200" y="128588"/>
            <a:ext cx="8228013" cy="1433512"/>
          </a:xfrm>
        </p:spPr>
        <p:txBody>
          <a:bodyPr/>
          <a:lstStyle/>
          <a:p>
            <a:r>
              <a:rPr lang="sl-SI"/>
              <a:t>Kliknite, če želite urediti slog naslova matrice</a:t>
            </a:r>
          </a:p>
        </p:txBody>
      </p:sp>
      <p:sp>
        <p:nvSpPr>
          <p:cNvPr id="3" name="Rectangle 3">
            <a:extLst>
              <a:ext uri="{FF2B5EF4-FFF2-40B4-BE49-F238E27FC236}">
                <a16:creationId xmlns:a16="http://schemas.microsoft.com/office/drawing/2014/main" id="{FB38E53D-0778-4F52-AEC6-29538FDA01A4}"/>
              </a:ext>
            </a:extLst>
          </p:cNvPr>
          <p:cNvSpPr>
            <a:spLocks noGrp="1" noChangeArrowheads="1"/>
          </p:cNvSpPr>
          <p:nvPr>
            <p:ph type="dt" idx="10"/>
          </p:nvPr>
        </p:nvSpPr>
        <p:spPr>
          <a:ln/>
        </p:spPr>
        <p:txBody>
          <a:bodyPr/>
          <a:lstStyle>
            <a:lvl1pPr>
              <a:defRPr/>
            </a:lvl1pPr>
          </a:lstStyle>
          <a:p>
            <a:pPr>
              <a:defRPr/>
            </a:pPr>
            <a:endParaRPr lang="sl-SI"/>
          </a:p>
        </p:txBody>
      </p:sp>
      <p:sp>
        <p:nvSpPr>
          <p:cNvPr id="4" name="Rectangle 4">
            <a:extLst>
              <a:ext uri="{FF2B5EF4-FFF2-40B4-BE49-F238E27FC236}">
                <a16:creationId xmlns:a16="http://schemas.microsoft.com/office/drawing/2014/main" id="{67EAFCF5-B249-413A-B7AD-06454E781A98}"/>
              </a:ext>
            </a:extLst>
          </p:cNvPr>
          <p:cNvSpPr>
            <a:spLocks noGrp="1" noChangeArrowheads="1"/>
          </p:cNvSpPr>
          <p:nvPr>
            <p:ph type="ftr" idx="11"/>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6652096C-8CB8-4F12-A713-90C3CCCD9801}"/>
              </a:ext>
            </a:extLst>
          </p:cNvPr>
          <p:cNvSpPr>
            <a:spLocks noGrp="1" noChangeArrowheads="1"/>
          </p:cNvSpPr>
          <p:nvPr>
            <p:ph type="sldNum" idx="12"/>
          </p:nvPr>
        </p:nvSpPr>
        <p:spPr>
          <a:ln/>
        </p:spPr>
        <p:txBody>
          <a:bodyPr/>
          <a:lstStyle>
            <a:lvl1pPr>
              <a:defRPr/>
            </a:lvl1pPr>
          </a:lstStyle>
          <a:p>
            <a:fld id="{1A9AE2FB-A0C7-40A5-BAB0-13C997FAA02C}" type="slidenum">
              <a:rPr lang="sl-SI" altLang="sl-SI"/>
              <a:pPr/>
              <a:t>‹#›</a:t>
            </a:fld>
            <a:endParaRPr lang="sl-SI" altLang="sl-SI"/>
          </a:p>
        </p:txBody>
      </p:sp>
    </p:spTree>
    <p:extLst>
      <p:ext uri="{BB962C8B-B14F-4D97-AF65-F5344CB8AC3E}">
        <p14:creationId xmlns:p14="http://schemas.microsoft.com/office/powerpoint/2010/main" val="120251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3">
            <a:extLst>
              <a:ext uri="{FF2B5EF4-FFF2-40B4-BE49-F238E27FC236}">
                <a16:creationId xmlns:a16="http://schemas.microsoft.com/office/drawing/2014/main" id="{02E819D3-644B-4798-9D6F-AF8BE621F2A7}"/>
              </a:ext>
            </a:extLst>
          </p:cNvPr>
          <p:cNvSpPr>
            <a:spLocks noGrp="1" noChangeArrowheads="1"/>
          </p:cNvSpPr>
          <p:nvPr>
            <p:ph type="dt" idx="10"/>
          </p:nvPr>
        </p:nvSpPr>
        <p:spPr>
          <a:ln/>
        </p:spPr>
        <p:txBody>
          <a:bodyPr/>
          <a:lstStyle>
            <a:lvl1pPr>
              <a:defRPr/>
            </a:lvl1pPr>
          </a:lstStyle>
          <a:p>
            <a:pPr>
              <a:defRPr/>
            </a:pPr>
            <a:endParaRPr lang="sl-SI"/>
          </a:p>
        </p:txBody>
      </p:sp>
      <p:sp>
        <p:nvSpPr>
          <p:cNvPr id="5" name="Rectangle 4">
            <a:extLst>
              <a:ext uri="{FF2B5EF4-FFF2-40B4-BE49-F238E27FC236}">
                <a16:creationId xmlns:a16="http://schemas.microsoft.com/office/drawing/2014/main" id="{D149A2FA-D60E-4CF6-AD57-A417D2751200}"/>
              </a:ext>
            </a:extLst>
          </p:cNvPr>
          <p:cNvSpPr>
            <a:spLocks noGrp="1" noChangeArrowheads="1"/>
          </p:cNvSpPr>
          <p:nvPr>
            <p:ph type="ftr" idx="11"/>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424EF469-31D1-4A40-9FC1-3F896166332C}"/>
              </a:ext>
            </a:extLst>
          </p:cNvPr>
          <p:cNvSpPr>
            <a:spLocks noGrp="1" noChangeArrowheads="1"/>
          </p:cNvSpPr>
          <p:nvPr>
            <p:ph type="sldNum" idx="12"/>
          </p:nvPr>
        </p:nvSpPr>
        <p:spPr>
          <a:ln/>
        </p:spPr>
        <p:txBody>
          <a:bodyPr/>
          <a:lstStyle>
            <a:lvl1pPr>
              <a:defRPr/>
            </a:lvl1pPr>
          </a:lstStyle>
          <a:p>
            <a:fld id="{F4BE0375-B83A-4187-B54B-98C6B550FC70}" type="slidenum">
              <a:rPr lang="sl-SI" altLang="sl-SI"/>
              <a:pPr/>
              <a:t>‹#›</a:t>
            </a:fld>
            <a:endParaRPr lang="sl-SI" altLang="sl-SI"/>
          </a:p>
        </p:txBody>
      </p:sp>
    </p:spTree>
    <p:extLst>
      <p:ext uri="{BB962C8B-B14F-4D97-AF65-F5344CB8AC3E}">
        <p14:creationId xmlns:p14="http://schemas.microsoft.com/office/powerpoint/2010/main" val="410498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3">
            <a:extLst>
              <a:ext uri="{FF2B5EF4-FFF2-40B4-BE49-F238E27FC236}">
                <a16:creationId xmlns:a16="http://schemas.microsoft.com/office/drawing/2014/main" id="{286BDD71-B80F-4A9D-8A64-24D3B047EF48}"/>
              </a:ext>
            </a:extLst>
          </p:cNvPr>
          <p:cNvSpPr>
            <a:spLocks noGrp="1" noChangeArrowheads="1"/>
          </p:cNvSpPr>
          <p:nvPr>
            <p:ph type="dt" idx="10"/>
          </p:nvPr>
        </p:nvSpPr>
        <p:spPr>
          <a:ln/>
        </p:spPr>
        <p:txBody>
          <a:bodyPr/>
          <a:lstStyle>
            <a:lvl1pPr>
              <a:defRPr/>
            </a:lvl1pPr>
          </a:lstStyle>
          <a:p>
            <a:pPr>
              <a:defRPr/>
            </a:pPr>
            <a:endParaRPr lang="sl-SI"/>
          </a:p>
        </p:txBody>
      </p:sp>
      <p:sp>
        <p:nvSpPr>
          <p:cNvPr id="5" name="Rectangle 4">
            <a:extLst>
              <a:ext uri="{FF2B5EF4-FFF2-40B4-BE49-F238E27FC236}">
                <a16:creationId xmlns:a16="http://schemas.microsoft.com/office/drawing/2014/main" id="{9AA6AFCA-FAB4-4013-8168-C10901CBA471}"/>
              </a:ext>
            </a:extLst>
          </p:cNvPr>
          <p:cNvSpPr>
            <a:spLocks noGrp="1" noChangeArrowheads="1"/>
          </p:cNvSpPr>
          <p:nvPr>
            <p:ph type="ftr" idx="11"/>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6D6BA65B-C3C3-4C0E-B8F0-767222BFC9D3}"/>
              </a:ext>
            </a:extLst>
          </p:cNvPr>
          <p:cNvSpPr>
            <a:spLocks noGrp="1" noChangeArrowheads="1"/>
          </p:cNvSpPr>
          <p:nvPr>
            <p:ph type="sldNum" idx="12"/>
          </p:nvPr>
        </p:nvSpPr>
        <p:spPr>
          <a:ln/>
        </p:spPr>
        <p:txBody>
          <a:bodyPr/>
          <a:lstStyle>
            <a:lvl1pPr>
              <a:defRPr/>
            </a:lvl1pPr>
          </a:lstStyle>
          <a:p>
            <a:fld id="{4E28DD69-B7B3-4F6E-990E-E7CD6A9BAC0F}" type="slidenum">
              <a:rPr lang="sl-SI" altLang="sl-SI"/>
              <a:pPr/>
              <a:t>‹#›</a:t>
            </a:fld>
            <a:endParaRPr lang="sl-SI" altLang="sl-SI"/>
          </a:p>
        </p:txBody>
      </p:sp>
    </p:spTree>
    <p:extLst>
      <p:ext uri="{BB962C8B-B14F-4D97-AF65-F5344CB8AC3E}">
        <p14:creationId xmlns:p14="http://schemas.microsoft.com/office/powerpoint/2010/main" val="224157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3">
            <a:extLst>
              <a:ext uri="{FF2B5EF4-FFF2-40B4-BE49-F238E27FC236}">
                <a16:creationId xmlns:a16="http://schemas.microsoft.com/office/drawing/2014/main" id="{B8309DDA-76B9-412C-847B-39AA9E48DFD0}"/>
              </a:ext>
            </a:extLst>
          </p:cNvPr>
          <p:cNvSpPr>
            <a:spLocks noGrp="1" noChangeArrowheads="1"/>
          </p:cNvSpPr>
          <p:nvPr>
            <p:ph type="dt" idx="10"/>
          </p:nvPr>
        </p:nvSpPr>
        <p:spPr>
          <a:ln/>
        </p:spPr>
        <p:txBody>
          <a:bodyPr/>
          <a:lstStyle>
            <a:lvl1pPr>
              <a:defRPr/>
            </a:lvl1pPr>
          </a:lstStyle>
          <a:p>
            <a:pPr>
              <a:defRPr/>
            </a:pPr>
            <a:endParaRPr lang="sl-SI"/>
          </a:p>
        </p:txBody>
      </p:sp>
      <p:sp>
        <p:nvSpPr>
          <p:cNvPr id="6" name="Rectangle 4">
            <a:extLst>
              <a:ext uri="{FF2B5EF4-FFF2-40B4-BE49-F238E27FC236}">
                <a16:creationId xmlns:a16="http://schemas.microsoft.com/office/drawing/2014/main" id="{D9CDFF9E-7BFB-4BD1-AA2D-A03F1BCFA64E}"/>
              </a:ext>
            </a:extLst>
          </p:cNvPr>
          <p:cNvSpPr>
            <a:spLocks noGrp="1" noChangeArrowheads="1"/>
          </p:cNvSpPr>
          <p:nvPr>
            <p:ph type="ftr" idx="11"/>
          </p:nvPr>
        </p:nvSpPr>
        <p:spPr>
          <a:ln/>
        </p:spPr>
        <p:txBody>
          <a:bodyPr/>
          <a:lstStyle>
            <a:lvl1pPr>
              <a:defRPr/>
            </a:lvl1pPr>
          </a:lstStyle>
          <a:p>
            <a:pPr>
              <a:defRPr/>
            </a:pPr>
            <a:endParaRPr lang="sl-SI"/>
          </a:p>
        </p:txBody>
      </p:sp>
      <p:sp>
        <p:nvSpPr>
          <p:cNvPr id="7" name="Rectangle 5">
            <a:extLst>
              <a:ext uri="{FF2B5EF4-FFF2-40B4-BE49-F238E27FC236}">
                <a16:creationId xmlns:a16="http://schemas.microsoft.com/office/drawing/2014/main" id="{FC2B85E2-E9EB-458E-9483-F308FC3FCB49}"/>
              </a:ext>
            </a:extLst>
          </p:cNvPr>
          <p:cNvSpPr>
            <a:spLocks noGrp="1" noChangeArrowheads="1"/>
          </p:cNvSpPr>
          <p:nvPr>
            <p:ph type="sldNum" idx="12"/>
          </p:nvPr>
        </p:nvSpPr>
        <p:spPr>
          <a:ln/>
        </p:spPr>
        <p:txBody>
          <a:bodyPr/>
          <a:lstStyle>
            <a:lvl1pPr>
              <a:defRPr/>
            </a:lvl1pPr>
          </a:lstStyle>
          <a:p>
            <a:fld id="{0752E8BE-4FE6-4AD8-A4C0-5ABF62451FDF}" type="slidenum">
              <a:rPr lang="sl-SI" altLang="sl-SI"/>
              <a:pPr/>
              <a:t>‹#›</a:t>
            </a:fld>
            <a:endParaRPr lang="sl-SI" altLang="sl-SI"/>
          </a:p>
        </p:txBody>
      </p:sp>
    </p:spTree>
    <p:extLst>
      <p:ext uri="{BB962C8B-B14F-4D97-AF65-F5344CB8AC3E}">
        <p14:creationId xmlns:p14="http://schemas.microsoft.com/office/powerpoint/2010/main" val="297398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3">
            <a:extLst>
              <a:ext uri="{FF2B5EF4-FFF2-40B4-BE49-F238E27FC236}">
                <a16:creationId xmlns:a16="http://schemas.microsoft.com/office/drawing/2014/main" id="{DDEEF21D-D8B0-4C5B-A590-B4447FED2794}"/>
              </a:ext>
            </a:extLst>
          </p:cNvPr>
          <p:cNvSpPr>
            <a:spLocks noGrp="1" noChangeArrowheads="1"/>
          </p:cNvSpPr>
          <p:nvPr>
            <p:ph type="dt" idx="10"/>
          </p:nvPr>
        </p:nvSpPr>
        <p:spPr>
          <a:ln/>
        </p:spPr>
        <p:txBody>
          <a:bodyPr/>
          <a:lstStyle>
            <a:lvl1pPr>
              <a:defRPr/>
            </a:lvl1pPr>
          </a:lstStyle>
          <a:p>
            <a:pPr>
              <a:defRPr/>
            </a:pPr>
            <a:endParaRPr lang="sl-SI"/>
          </a:p>
        </p:txBody>
      </p:sp>
      <p:sp>
        <p:nvSpPr>
          <p:cNvPr id="8" name="Rectangle 4">
            <a:extLst>
              <a:ext uri="{FF2B5EF4-FFF2-40B4-BE49-F238E27FC236}">
                <a16:creationId xmlns:a16="http://schemas.microsoft.com/office/drawing/2014/main" id="{75DCCC47-DF6C-4DAA-A435-491986A2571F}"/>
              </a:ext>
            </a:extLst>
          </p:cNvPr>
          <p:cNvSpPr>
            <a:spLocks noGrp="1" noChangeArrowheads="1"/>
          </p:cNvSpPr>
          <p:nvPr>
            <p:ph type="ftr" idx="11"/>
          </p:nvPr>
        </p:nvSpPr>
        <p:spPr>
          <a:ln/>
        </p:spPr>
        <p:txBody>
          <a:bodyPr/>
          <a:lstStyle>
            <a:lvl1pPr>
              <a:defRPr/>
            </a:lvl1pPr>
          </a:lstStyle>
          <a:p>
            <a:pPr>
              <a:defRPr/>
            </a:pPr>
            <a:endParaRPr lang="sl-SI"/>
          </a:p>
        </p:txBody>
      </p:sp>
      <p:sp>
        <p:nvSpPr>
          <p:cNvPr id="9" name="Rectangle 5">
            <a:extLst>
              <a:ext uri="{FF2B5EF4-FFF2-40B4-BE49-F238E27FC236}">
                <a16:creationId xmlns:a16="http://schemas.microsoft.com/office/drawing/2014/main" id="{5B1B5C55-B575-426F-8AB5-34763A9A8D51}"/>
              </a:ext>
            </a:extLst>
          </p:cNvPr>
          <p:cNvSpPr>
            <a:spLocks noGrp="1" noChangeArrowheads="1"/>
          </p:cNvSpPr>
          <p:nvPr>
            <p:ph type="sldNum" idx="12"/>
          </p:nvPr>
        </p:nvSpPr>
        <p:spPr>
          <a:ln/>
        </p:spPr>
        <p:txBody>
          <a:bodyPr/>
          <a:lstStyle>
            <a:lvl1pPr>
              <a:defRPr/>
            </a:lvl1pPr>
          </a:lstStyle>
          <a:p>
            <a:fld id="{7A25D96E-EB28-44EC-A745-5AAA0C13B027}" type="slidenum">
              <a:rPr lang="sl-SI" altLang="sl-SI"/>
              <a:pPr/>
              <a:t>‹#›</a:t>
            </a:fld>
            <a:endParaRPr lang="sl-SI" altLang="sl-SI"/>
          </a:p>
        </p:txBody>
      </p:sp>
    </p:spTree>
    <p:extLst>
      <p:ext uri="{BB962C8B-B14F-4D97-AF65-F5344CB8AC3E}">
        <p14:creationId xmlns:p14="http://schemas.microsoft.com/office/powerpoint/2010/main" val="322067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3">
            <a:extLst>
              <a:ext uri="{FF2B5EF4-FFF2-40B4-BE49-F238E27FC236}">
                <a16:creationId xmlns:a16="http://schemas.microsoft.com/office/drawing/2014/main" id="{EE4D9712-9101-4372-BB9D-3BE8FB54E4EC}"/>
              </a:ext>
            </a:extLst>
          </p:cNvPr>
          <p:cNvSpPr>
            <a:spLocks noGrp="1" noChangeArrowheads="1"/>
          </p:cNvSpPr>
          <p:nvPr>
            <p:ph type="dt" idx="10"/>
          </p:nvPr>
        </p:nvSpPr>
        <p:spPr>
          <a:ln/>
        </p:spPr>
        <p:txBody>
          <a:bodyPr/>
          <a:lstStyle>
            <a:lvl1pPr>
              <a:defRPr/>
            </a:lvl1pPr>
          </a:lstStyle>
          <a:p>
            <a:pPr>
              <a:defRPr/>
            </a:pPr>
            <a:endParaRPr lang="sl-SI"/>
          </a:p>
        </p:txBody>
      </p:sp>
      <p:sp>
        <p:nvSpPr>
          <p:cNvPr id="4" name="Rectangle 4">
            <a:extLst>
              <a:ext uri="{FF2B5EF4-FFF2-40B4-BE49-F238E27FC236}">
                <a16:creationId xmlns:a16="http://schemas.microsoft.com/office/drawing/2014/main" id="{99E29A7D-FCB1-4CFF-A50C-58AA9F318C5A}"/>
              </a:ext>
            </a:extLst>
          </p:cNvPr>
          <p:cNvSpPr>
            <a:spLocks noGrp="1" noChangeArrowheads="1"/>
          </p:cNvSpPr>
          <p:nvPr>
            <p:ph type="ftr" idx="11"/>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422FB166-63B8-4679-B051-1B9A878DCDD5}"/>
              </a:ext>
            </a:extLst>
          </p:cNvPr>
          <p:cNvSpPr>
            <a:spLocks noGrp="1" noChangeArrowheads="1"/>
          </p:cNvSpPr>
          <p:nvPr>
            <p:ph type="sldNum" idx="12"/>
          </p:nvPr>
        </p:nvSpPr>
        <p:spPr>
          <a:ln/>
        </p:spPr>
        <p:txBody>
          <a:bodyPr/>
          <a:lstStyle>
            <a:lvl1pPr>
              <a:defRPr/>
            </a:lvl1pPr>
          </a:lstStyle>
          <a:p>
            <a:fld id="{E35A0B5A-24DE-4907-8BFE-CFF7CFC063B6}" type="slidenum">
              <a:rPr lang="sl-SI" altLang="sl-SI"/>
              <a:pPr/>
              <a:t>‹#›</a:t>
            </a:fld>
            <a:endParaRPr lang="sl-SI" altLang="sl-SI"/>
          </a:p>
        </p:txBody>
      </p:sp>
    </p:spTree>
    <p:extLst>
      <p:ext uri="{BB962C8B-B14F-4D97-AF65-F5344CB8AC3E}">
        <p14:creationId xmlns:p14="http://schemas.microsoft.com/office/powerpoint/2010/main" val="28764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936D9A2-49E1-48FB-A479-F772D9D6F98A}"/>
              </a:ext>
            </a:extLst>
          </p:cNvPr>
          <p:cNvSpPr>
            <a:spLocks noGrp="1" noChangeArrowheads="1"/>
          </p:cNvSpPr>
          <p:nvPr>
            <p:ph type="dt" idx="10"/>
          </p:nvPr>
        </p:nvSpPr>
        <p:spPr>
          <a:ln/>
        </p:spPr>
        <p:txBody>
          <a:bodyPr/>
          <a:lstStyle>
            <a:lvl1pPr>
              <a:defRPr/>
            </a:lvl1pPr>
          </a:lstStyle>
          <a:p>
            <a:pPr>
              <a:defRPr/>
            </a:pPr>
            <a:endParaRPr lang="sl-SI"/>
          </a:p>
        </p:txBody>
      </p:sp>
      <p:sp>
        <p:nvSpPr>
          <p:cNvPr id="3" name="Rectangle 4">
            <a:extLst>
              <a:ext uri="{FF2B5EF4-FFF2-40B4-BE49-F238E27FC236}">
                <a16:creationId xmlns:a16="http://schemas.microsoft.com/office/drawing/2014/main" id="{94E21A32-4B26-4904-A490-1107817FF1D7}"/>
              </a:ext>
            </a:extLst>
          </p:cNvPr>
          <p:cNvSpPr>
            <a:spLocks noGrp="1" noChangeArrowheads="1"/>
          </p:cNvSpPr>
          <p:nvPr>
            <p:ph type="ftr" idx="11"/>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6208FA02-DF1F-4FD9-A817-74112360CD26}"/>
              </a:ext>
            </a:extLst>
          </p:cNvPr>
          <p:cNvSpPr>
            <a:spLocks noGrp="1" noChangeArrowheads="1"/>
          </p:cNvSpPr>
          <p:nvPr>
            <p:ph type="sldNum" idx="12"/>
          </p:nvPr>
        </p:nvSpPr>
        <p:spPr>
          <a:ln/>
        </p:spPr>
        <p:txBody>
          <a:bodyPr/>
          <a:lstStyle>
            <a:lvl1pPr>
              <a:defRPr/>
            </a:lvl1pPr>
          </a:lstStyle>
          <a:p>
            <a:fld id="{981F7E71-874A-41F9-9C8B-CD3C2E16EF82}" type="slidenum">
              <a:rPr lang="sl-SI" altLang="sl-SI"/>
              <a:pPr/>
              <a:t>‹#›</a:t>
            </a:fld>
            <a:endParaRPr lang="sl-SI" altLang="sl-SI"/>
          </a:p>
        </p:txBody>
      </p:sp>
    </p:spTree>
    <p:extLst>
      <p:ext uri="{BB962C8B-B14F-4D97-AF65-F5344CB8AC3E}">
        <p14:creationId xmlns:p14="http://schemas.microsoft.com/office/powerpoint/2010/main" val="18616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3">
            <a:extLst>
              <a:ext uri="{FF2B5EF4-FFF2-40B4-BE49-F238E27FC236}">
                <a16:creationId xmlns:a16="http://schemas.microsoft.com/office/drawing/2014/main" id="{F0884507-FA01-4F90-8D22-F29B9BB34DDE}"/>
              </a:ext>
            </a:extLst>
          </p:cNvPr>
          <p:cNvSpPr>
            <a:spLocks noGrp="1" noChangeArrowheads="1"/>
          </p:cNvSpPr>
          <p:nvPr>
            <p:ph type="dt" idx="10"/>
          </p:nvPr>
        </p:nvSpPr>
        <p:spPr>
          <a:ln/>
        </p:spPr>
        <p:txBody>
          <a:bodyPr/>
          <a:lstStyle>
            <a:lvl1pPr>
              <a:defRPr/>
            </a:lvl1pPr>
          </a:lstStyle>
          <a:p>
            <a:pPr>
              <a:defRPr/>
            </a:pPr>
            <a:endParaRPr lang="sl-SI"/>
          </a:p>
        </p:txBody>
      </p:sp>
      <p:sp>
        <p:nvSpPr>
          <p:cNvPr id="6" name="Rectangle 4">
            <a:extLst>
              <a:ext uri="{FF2B5EF4-FFF2-40B4-BE49-F238E27FC236}">
                <a16:creationId xmlns:a16="http://schemas.microsoft.com/office/drawing/2014/main" id="{42D0F967-57E1-4E24-AE01-9C7EE598B159}"/>
              </a:ext>
            </a:extLst>
          </p:cNvPr>
          <p:cNvSpPr>
            <a:spLocks noGrp="1" noChangeArrowheads="1"/>
          </p:cNvSpPr>
          <p:nvPr>
            <p:ph type="ftr" idx="11"/>
          </p:nvPr>
        </p:nvSpPr>
        <p:spPr>
          <a:ln/>
        </p:spPr>
        <p:txBody>
          <a:bodyPr/>
          <a:lstStyle>
            <a:lvl1pPr>
              <a:defRPr/>
            </a:lvl1pPr>
          </a:lstStyle>
          <a:p>
            <a:pPr>
              <a:defRPr/>
            </a:pPr>
            <a:endParaRPr lang="sl-SI"/>
          </a:p>
        </p:txBody>
      </p:sp>
      <p:sp>
        <p:nvSpPr>
          <p:cNvPr id="7" name="Rectangle 5">
            <a:extLst>
              <a:ext uri="{FF2B5EF4-FFF2-40B4-BE49-F238E27FC236}">
                <a16:creationId xmlns:a16="http://schemas.microsoft.com/office/drawing/2014/main" id="{6DBD3848-72CD-43DC-8DD7-F4895A1A3CDB}"/>
              </a:ext>
            </a:extLst>
          </p:cNvPr>
          <p:cNvSpPr>
            <a:spLocks noGrp="1" noChangeArrowheads="1"/>
          </p:cNvSpPr>
          <p:nvPr>
            <p:ph type="sldNum" idx="12"/>
          </p:nvPr>
        </p:nvSpPr>
        <p:spPr>
          <a:ln/>
        </p:spPr>
        <p:txBody>
          <a:bodyPr/>
          <a:lstStyle>
            <a:lvl1pPr>
              <a:defRPr/>
            </a:lvl1pPr>
          </a:lstStyle>
          <a:p>
            <a:fld id="{B0B65853-3998-4B93-9FAD-3DF152C3035E}" type="slidenum">
              <a:rPr lang="sl-SI" altLang="sl-SI"/>
              <a:pPr/>
              <a:t>‹#›</a:t>
            </a:fld>
            <a:endParaRPr lang="sl-SI" altLang="sl-SI"/>
          </a:p>
        </p:txBody>
      </p:sp>
    </p:spTree>
    <p:extLst>
      <p:ext uri="{BB962C8B-B14F-4D97-AF65-F5344CB8AC3E}">
        <p14:creationId xmlns:p14="http://schemas.microsoft.com/office/powerpoint/2010/main" val="368450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3">
            <a:extLst>
              <a:ext uri="{FF2B5EF4-FFF2-40B4-BE49-F238E27FC236}">
                <a16:creationId xmlns:a16="http://schemas.microsoft.com/office/drawing/2014/main" id="{56008BE4-E2A7-4495-B0A4-3F5EC46E750B}"/>
              </a:ext>
            </a:extLst>
          </p:cNvPr>
          <p:cNvSpPr>
            <a:spLocks noGrp="1" noChangeArrowheads="1"/>
          </p:cNvSpPr>
          <p:nvPr>
            <p:ph type="dt" idx="10"/>
          </p:nvPr>
        </p:nvSpPr>
        <p:spPr>
          <a:ln/>
        </p:spPr>
        <p:txBody>
          <a:bodyPr/>
          <a:lstStyle>
            <a:lvl1pPr>
              <a:defRPr/>
            </a:lvl1pPr>
          </a:lstStyle>
          <a:p>
            <a:pPr>
              <a:defRPr/>
            </a:pPr>
            <a:endParaRPr lang="sl-SI"/>
          </a:p>
        </p:txBody>
      </p:sp>
      <p:sp>
        <p:nvSpPr>
          <p:cNvPr id="6" name="Rectangle 4">
            <a:extLst>
              <a:ext uri="{FF2B5EF4-FFF2-40B4-BE49-F238E27FC236}">
                <a16:creationId xmlns:a16="http://schemas.microsoft.com/office/drawing/2014/main" id="{1C9E3A54-4BCE-45B9-96CE-CBAC23F66EC8}"/>
              </a:ext>
            </a:extLst>
          </p:cNvPr>
          <p:cNvSpPr>
            <a:spLocks noGrp="1" noChangeArrowheads="1"/>
          </p:cNvSpPr>
          <p:nvPr>
            <p:ph type="ftr" idx="11"/>
          </p:nvPr>
        </p:nvSpPr>
        <p:spPr>
          <a:ln/>
        </p:spPr>
        <p:txBody>
          <a:bodyPr/>
          <a:lstStyle>
            <a:lvl1pPr>
              <a:defRPr/>
            </a:lvl1pPr>
          </a:lstStyle>
          <a:p>
            <a:pPr>
              <a:defRPr/>
            </a:pPr>
            <a:endParaRPr lang="sl-SI"/>
          </a:p>
        </p:txBody>
      </p:sp>
      <p:sp>
        <p:nvSpPr>
          <p:cNvPr id="7" name="Rectangle 5">
            <a:extLst>
              <a:ext uri="{FF2B5EF4-FFF2-40B4-BE49-F238E27FC236}">
                <a16:creationId xmlns:a16="http://schemas.microsoft.com/office/drawing/2014/main" id="{18A1D5FF-275F-4F75-95B9-746D3A7A9E67}"/>
              </a:ext>
            </a:extLst>
          </p:cNvPr>
          <p:cNvSpPr>
            <a:spLocks noGrp="1" noChangeArrowheads="1"/>
          </p:cNvSpPr>
          <p:nvPr>
            <p:ph type="sldNum" idx="12"/>
          </p:nvPr>
        </p:nvSpPr>
        <p:spPr>
          <a:ln/>
        </p:spPr>
        <p:txBody>
          <a:bodyPr/>
          <a:lstStyle>
            <a:lvl1pPr>
              <a:defRPr/>
            </a:lvl1pPr>
          </a:lstStyle>
          <a:p>
            <a:fld id="{BA9A9F22-40E7-40FF-85B3-25B5BCAA600A}" type="slidenum">
              <a:rPr lang="sl-SI" altLang="sl-SI"/>
              <a:pPr/>
              <a:t>‹#›</a:t>
            </a:fld>
            <a:endParaRPr lang="sl-SI" altLang="sl-SI"/>
          </a:p>
        </p:txBody>
      </p:sp>
    </p:spTree>
    <p:extLst>
      <p:ext uri="{BB962C8B-B14F-4D97-AF65-F5344CB8AC3E}">
        <p14:creationId xmlns:p14="http://schemas.microsoft.com/office/powerpoint/2010/main" val="111383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33CC"/>
            </a:gs>
            <a:gs pos="100000">
              <a:srgbClr val="00175E"/>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5A9220-0913-42A9-9EEB-4AD401E8C227}"/>
              </a:ext>
            </a:extLst>
          </p:cNvPr>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sl-SI"/>
              <a:t>Kliknite za urejanje oblike naslova</a:t>
            </a:r>
          </a:p>
        </p:txBody>
      </p:sp>
      <p:sp>
        <p:nvSpPr>
          <p:cNvPr id="1027" name="Rectangle 2">
            <a:extLst>
              <a:ext uri="{FF2B5EF4-FFF2-40B4-BE49-F238E27FC236}">
                <a16:creationId xmlns:a16="http://schemas.microsoft.com/office/drawing/2014/main" id="{89B8C4E9-08CB-4168-B5FD-1E13693F739D}"/>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sl-SI"/>
              <a:t>Kliknite za urejanje oblike orisa</a:t>
            </a:r>
          </a:p>
          <a:p>
            <a:pPr lvl="1"/>
            <a:r>
              <a:rPr lang="en-GB" altLang="sl-SI"/>
              <a:t>Druga raven orisa</a:t>
            </a:r>
          </a:p>
          <a:p>
            <a:pPr lvl="2"/>
            <a:r>
              <a:rPr lang="en-GB" altLang="sl-SI"/>
              <a:t>Tretja raven orisa</a:t>
            </a:r>
          </a:p>
          <a:p>
            <a:pPr lvl="3"/>
            <a:r>
              <a:rPr lang="en-GB" altLang="sl-SI"/>
              <a:t>Četrta raven orisa</a:t>
            </a:r>
          </a:p>
          <a:p>
            <a:pPr lvl="4"/>
            <a:r>
              <a:rPr lang="en-GB" altLang="sl-SI"/>
              <a:t>Peta raven orisa</a:t>
            </a:r>
          </a:p>
          <a:p>
            <a:pPr lvl="4"/>
            <a:r>
              <a:rPr lang="en-GB" altLang="sl-SI"/>
              <a:t>Šesta raven orisa</a:t>
            </a:r>
          </a:p>
          <a:p>
            <a:pPr lvl="4"/>
            <a:r>
              <a:rPr lang="en-GB" altLang="sl-SI"/>
              <a:t>Sedma raven orisa</a:t>
            </a:r>
          </a:p>
          <a:p>
            <a:pPr lvl="4"/>
            <a:r>
              <a:rPr lang="en-GB" altLang="sl-SI"/>
              <a:t>Osma raven orisa</a:t>
            </a:r>
          </a:p>
          <a:p>
            <a:pPr lvl="4"/>
            <a:r>
              <a:rPr lang="en-GB" altLang="sl-SI"/>
              <a:t>Deveta raven orisa</a:t>
            </a:r>
          </a:p>
        </p:txBody>
      </p:sp>
      <p:sp>
        <p:nvSpPr>
          <p:cNvPr id="2" name="Rectangle 3">
            <a:extLst>
              <a:ext uri="{FF2B5EF4-FFF2-40B4-BE49-F238E27FC236}">
                <a16:creationId xmlns:a16="http://schemas.microsoft.com/office/drawing/2014/main" id="{385A3136-EDFB-4164-BB13-B9626C718095}"/>
              </a:ext>
            </a:extLst>
          </p:cNvPr>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latin typeface="Arial" charset="0"/>
              </a:defRPr>
            </a:lvl1pPr>
          </a:lstStyle>
          <a:p>
            <a:pPr>
              <a:defRPr/>
            </a:pPr>
            <a:endParaRPr lang="sl-SI"/>
          </a:p>
        </p:txBody>
      </p:sp>
      <p:sp>
        <p:nvSpPr>
          <p:cNvPr id="1028" name="Rectangle 4">
            <a:extLst>
              <a:ext uri="{FF2B5EF4-FFF2-40B4-BE49-F238E27FC236}">
                <a16:creationId xmlns:a16="http://schemas.microsoft.com/office/drawing/2014/main" id="{73C7B20F-FCAD-4AAF-B22E-9240BA66D553}"/>
              </a:ext>
            </a:extLst>
          </p:cNvPr>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latin typeface="Arial" charset="0"/>
              </a:defRPr>
            </a:lvl1pPr>
          </a:lstStyle>
          <a:p>
            <a:pPr>
              <a:defRPr/>
            </a:pPr>
            <a:endParaRPr lang="sl-SI"/>
          </a:p>
        </p:txBody>
      </p:sp>
      <p:sp>
        <p:nvSpPr>
          <p:cNvPr id="1029" name="Rectangle 5">
            <a:extLst>
              <a:ext uri="{FF2B5EF4-FFF2-40B4-BE49-F238E27FC236}">
                <a16:creationId xmlns:a16="http://schemas.microsoft.com/office/drawing/2014/main" id="{A211EA39-46AB-4B00-BACD-15D61F663D6D}"/>
              </a:ext>
            </a:extLst>
          </p:cNvPr>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fld id="{E11516C7-A5BB-4A55-ABCD-EEB321F0906B}"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Unicode M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Unicode M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Unicode M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Unicode M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l.wikipedia.org/w/index.php?title=Konservacija&amp;action=edit&amp;redlink=1" TargetMode="External"/><Relationship Id="rId3" Type="http://schemas.openxmlformats.org/officeDocument/2006/relationships/hyperlink" Target="http://sl.wikipedia.org/wiki/Pooglenitev" TargetMode="External"/><Relationship Id="rId7" Type="http://schemas.openxmlformats.org/officeDocument/2006/relationships/hyperlink" Target="http://sl.wikipedia.org/wiki/Izsu%C5%A1ite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wikipedia.org/w/index.php?title=Prekrivanje&amp;action=edit&amp;redlink=1" TargetMode="External"/><Relationship Id="rId5" Type="http://schemas.openxmlformats.org/officeDocument/2006/relationships/hyperlink" Target="http://sl.wikipedia.org/wiki/Prepojitev" TargetMode="External"/><Relationship Id="rId4" Type="http://schemas.openxmlformats.org/officeDocument/2006/relationships/hyperlink" Target="http://sl.wikipedia.org/wiki/Okamenite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xry342A-ut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l.wikipedia.org/w/index.php?title=Konservacija&amp;action=edit&amp;redlink=1" TargetMode="External"/><Relationship Id="rId3" Type="http://schemas.openxmlformats.org/officeDocument/2006/relationships/hyperlink" Target="http://sl.wikipedia.org/wiki/Pooglenitev" TargetMode="External"/><Relationship Id="rId7" Type="http://schemas.openxmlformats.org/officeDocument/2006/relationships/hyperlink" Target="http://sl.wikipedia.org/wiki/Izsu%C5%A1ite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l.wikipedia.org/w/index.php?title=Prekrivanje&amp;action=edit&amp;redlink=1" TargetMode="External"/><Relationship Id="rId5" Type="http://schemas.openxmlformats.org/officeDocument/2006/relationships/hyperlink" Target="http://sl.wikipedia.org/wiki/Prepojitev" TargetMode="External"/><Relationship Id="rId4" Type="http://schemas.openxmlformats.org/officeDocument/2006/relationships/hyperlink" Target="http://sl.wikipedia.org/wiki/Okamenite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377F22B6-6EAB-4CFB-ADEA-89EB020A51AB}"/>
              </a:ext>
            </a:extLst>
          </p:cNvPr>
          <p:cNvSpPr>
            <a:spLocks noGrp="1" noChangeArrowheads="1"/>
          </p:cNvSpPr>
          <p:nvPr>
            <p:ph type="title"/>
          </p:nvPr>
        </p:nvSpPr>
        <p:spPr>
          <a:xfrm>
            <a:off x="685800" y="2130425"/>
            <a:ext cx="77724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a:solidFill>
                  <a:schemeClr val="bg1"/>
                </a:solidFill>
              </a:rPr>
              <a:t>Fosili ali okamnine</a:t>
            </a:r>
          </a:p>
        </p:txBody>
      </p:sp>
      <p:pic>
        <p:nvPicPr>
          <p:cNvPr id="3074" name="Picture 2">
            <a:extLst>
              <a:ext uri="{FF2B5EF4-FFF2-40B4-BE49-F238E27FC236}">
                <a16:creationId xmlns:a16="http://schemas.microsoft.com/office/drawing/2014/main" id="{9E7B57C6-A182-4240-A199-D7CE63ECE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089275"/>
            <a:ext cx="406717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5" name="Picture 3">
            <a:extLst>
              <a:ext uri="{FF2B5EF4-FFF2-40B4-BE49-F238E27FC236}">
                <a16:creationId xmlns:a16="http://schemas.microsoft.com/office/drawing/2014/main" id="{29B1689D-A283-40AF-A8A4-32A8C48DD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527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6" name="Picture 4">
            <a:extLst>
              <a:ext uri="{FF2B5EF4-FFF2-40B4-BE49-F238E27FC236}">
                <a16:creationId xmlns:a16="http://schemas.microsoft.com/office/drawing/2014/main" id="{5AFF5857-A389-4E91-A644-CF0367E3E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213100"/>
            <a:ext cx="27527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7" name="Picture 5">
            <a:extLst>
              <a:ext uri="{FF2B5EF4-FFF2-40B4-BE49-F238E27FC236}">
                <a16:creationId xmlns:a16="http://schemas.microsoft.com/office/drawing/2014/main" id="{176EAE77-5E3C-4B37-92AE-43C031363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5613" y="0"/>
            <a:ext cx="3608387"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073"/>
                                        </p:tgtEl>
                                        <p:attrNameLst>
                                          <p:attrName>style.visibility</p:attrName>
                                        </p:attrNameLst>
                                      </p:cBhvr>
                                      <p:to>
                                        <p:strVal val="visible"/>
                                      </p:to>
                                    </p:set>
                                    <p:animEffect transition="in" filter="blinds(horizontal)">
                                      <p:cBhvr additive="repl">
                                        <p:cTn id="7" dur="500"/>
                                        <p:tgtEl>
                                          <p:spTgt spid="3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075"/>
                                        </p:tgtEl>
                                        <p:attrNameLst>
                                          <p:attrName>style.visibility</p:attrName>
                                        </p:attrNameLst>
                                      </p:cBhvr>
                                      <p:to>
                                        <p:strVal val="visible"/>
                                      </p:to>
                                    </p:set>
                                    <p:animEffect transition="in" filter="checkerboard(across)">
                                      <p:cBhvr additive="repl">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3076"/>
                                        </p:tgtEl>
                                        <p:attrNameLst>
                                          <p:attrName>style.visibility</p:attrName>
                                        </p:attrNameLst>
                                      </p:cBhvr>
                                      <p:to>
                                        <p:strVal val="visible"/>
                                      </p:to>
                                    </p:set>
                                    <p:animEffect transition="in" filter="checkerboard(across)">
                                      <p:cBhvr additive="repl">
                                        <p:cTn id="17" dur="500"/>
                                        <p:tgtEl>
                                          <p:spTgt spid="3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3077"/>
                                        </p:tgtEl>
                                        <p:attrNameLst>
                                          <p:attrName>style.visibility</p:attrName>
                                        </p:attrNameLst>
                                      </p:cBhvr>
                                      <p:to>
                                        <p:strVal val="visible"/>
                                      </p:to>
                                    </p:set>
                                    <p:animEffect transition="in" filter="checkerboard(across)">
                                      <p:cBhvr additive="repl">
                                        <p:cTn id="22" dur="500"/>
                                        <p:tgtEl>
                                          <p:spTgt spid="30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fill="hold" nodeType="clickEffect">
                                  <p:stCondLst>
                                    <p:cond delay="0"/>
                                  </p:stCondLst>
                                  <p:endCondLst>
                                    <p:cond delay="0"/>
                                  </p:endCondLst>
                                  <p:childTnLst>
                                    <p:set>
                                      <p:cBhvr additive="repl">
                                        <p:cTn id="26" dur="1" fill="hold">
                                          <p:stCondLst>
                                            <p:cond delay="0"/>
                                          </p:stCondLst>
                                        </p:cTn>
                                        <p:tgtEl>
                                          <p:spTgt spid="3074"/>
                                        </p:tgtEl>
                                        <p:attrNameLst>
                                          <p:attrName>style.visibility</p:attrName>
                                        </p:attrNameLst>
                                      </p:cBhvr>
                                      <p:to>
                                        <p:strVal val="visible"/>
                                      </p:to>
                                    </p:set>
                                    <p:anim calcmode="lin" valueType="num">
                                      <p:cBhvr additive="repl">
                                        <p:cTn id="27" dur="1000" fill="hold"/>
                                        <p:tgtEl>
                                          <p:spTgt spid="3074"/>
                                        </p:tgtEl>
                                        <p:attrNameLst>
                                          <p:attrName>ppt_w</p:attrName>
                                        </p:attrNameLst>
                                      </p:cBhvr>
                                      <p:tavLst>
                                        <p:tav tm="100000">
                                          <p:val>
                                            <p:strVal val="#ppt_w*0.70"/>
                                          </p:val>
                                        </p:tav>
                                        <p:tav>
                                          <p:val>
                                            <p:strVal val="#ppt_w"/>
                                          </p:val>
                                        </p:tav>
                                      </p:tavLst>
                                    </p:anim>
                                    <p:anim calcmode="lin" valueType="num">
                                      <p:cBhvr additive="repl">
                                        <p:cTn id="28" dur="1000" fill="hold"/>
                                        <p:tgtEl>
                                          <p:spTgt spid="3074"/>
                                        </p:tgtEl>
                                        <p:attrNameLst>
                                          <p:attrName>ppt_h</p:attrName>
                                        </p:attrNameLst>
                                      </p:cBhvr>
                                      <p:tavLst>
                                        <p:tav tm="100000">
                                          <p:val>
                                            <p:strVal val="#ppt_h"/>
                                          </p:val>
                                        </p:tav>
                                        <p:tav>
                                          <p:val>
                                            <p:strVal val="#ppt_h"/>
                                          </p:val>
                                        </p:tav>
                                      </p:tavLst>
                                    </p:anim>
                                    <p:animEffect transition="in" filter="fade">
                                      <p:cBhvr additive="repl">
                                        <p:cTn id="2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BA0BB86C-ED55-4D43-A6F3-D84831C6C786}"/>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12290" name="Rectangle 2">
            <a:extLst>
              <a:ext uri="{FF2B5EF4-FFF2-40B4-BE49-F238E27FC236}">
                <a16:creationId xmlns:a16="http://schemas.microsoft.com/office/drawing/2014/main" id="{B4E1858B-DD70-430E-A1C3-80F406BA85AB}"/>
              </a:ext>
            </a:extLst>
          </p:cNvPr>
          <p:cNvSpPr>
            <a:spLocks noGrp="1" noChangeArrowheads="1"/>
          </p:cNvSpPr>
          <p:nvPr>
            <p:ph type="body" idx="1"/>
          </p:nvPr>
        </p:nvSpPr>
        <p:spPr>
          <a:xfrm>
            <a:off x="457200" y="1600200"/>
            <a:ext cx="8229600" cy="4525963"/>
          </a:xfrm>
        </p:spPr>
        <p:txBody>
          <a:bodyPr/>
          <a:lstStyle/>
          <a:p>
            <a:pPr eaLnBrk="1" hangingPunct="1">
              <a:buFont typeface="Arial" panose="020B0604020202020204" pitchFamily="34" charset="0"/>
              <a:buChar char="•"/>
            </a:pPr>
            <a:r>
              <a:rPr lang="sl-SI" altLang="sl-SI">
                <a:solidFill>
                  <a:schemeClr val="bg1"/>
                </a:solidFill>
              </a:rPr>
              <a:t>Na podlagi okamnin so znanstveniki lahko ugotovili celotne rodove </a:t>
            </a:r>
          </a:p>
          <a:p>
            <a:pPr eaLnBrk="1" hangingPunct="1">
              <a:buFont typeface="Arial" panose="020B0604020202020204" pitchFamily="34" charset="0"/>
              <a:buNone/>
            </a:pPr>
            <a:endParaRPr lang="sl-SI" altLang="sl-SI">
              <a:solidFill>
                <a:schemeClr val="bg1"/>
              </a:solidFill>
            </a:endParaRPr>
          </a:p>
          <a:p>
            <a:pPr eaLnBrk="1" hangingPunct="1">
              <a:buFont typeface="Arial" panose="020B0604020202020204" pitchFamily="34" charset="0"/>
              <a:buChar char="•"/>
            </a:pPr>
            <a:r>
              <a:rPr lang="sl-SI" altLang="sl-SI">
                <a:solidFill>
                  <a:schemeClr val="bg1"/>
                </a:solidFill>
              </a:rPr>
              <a:t>Slika je v uč na str 142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Effect transition="in" filter="checkerboard(across)">
                                      <p:cBhvr additive="repl">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2290">
                                            <p:txEl>
                                              <p:pRg st="2" end="2"/>
                                            </p:txEl>
                                          </p:spTgt>
                                        </p:tgtEl>
                                        <p:attrNameLst>
                                          <p:attrName>style.visibility</p:attrName>
                                        </p:attrNameLst>
                                      </p:cBhvr>
                                      <p:to>
                                        <p:strVal val="visible"/>
                                      </p:to>
                                    </p:set>
                                    <p:animEffect transition="in" filter="checkerboard(across)">
                                      <p:cBhvr additive="repl">
                                        <p:cTn id="12" dur="5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1187886-E51D-4577-B1D1-1DC50D5DCDC2}"/>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13314" name="Rectangle 2">
            <a:extLst>
              <a:ext uri="{FF2B5EF4-FFF2-40B4-BE49-F238E27FC236}">
                <a16:creationId xmlns:a16="http://schemas.microsoft.com/office/drawing/2014/main" id="{40C1FE4C-6381-4660-B37E-130989C740F8}"/>
              </a:ext>
            </a:extLst>
          </p:cNvPr>
          <p:cNvSpPr>
            <a:spLocks noGrp="1" noChangeArrowheads="1"/>
          </p:cNvSpPr>
          <p:nvPr>
            <p:ph type="body" idx="1"/>
          </p:nvPr>
        </p:nvSpPr>
        <p:spPr>
          <a:xfrm>
            <a:off x="457200" y="1600200"/>
            <a:ext cx="8229600" cy="4525963"/>
          </a:xfrm>
        </p:spPr>
        <p:txBody>
          <a:bodyPr/>
          <a:lstStyle/>
          <a:p>
            <a:pPr eaLnBrk="1" hangingPunct="1">
              <a:buFont typeface="Arial" panose="020B0604020202020204" pitchFamily="34" charset="0"/>
              <a:buChar char="•"/>
            </a:pPr>
            <a:r>
              <a:rPr lang="sl-SI" altLang="sl-SI">
                <a:solidFill>
                  <a:schemeClr val="bg1"/>
                </a:solidFill>
              </a:rPr>
              <a:t>Vsak fosil je po svoje majhen čudež da se je ohranil skozi milijone ali milijarde let. Še posebej redki fosili so tisti, ki so dobro ohranjeni (okamenela koža, prvotna postavitev kosti ...). Zaradi redkosti fosilnih ostankov in nepopolnosti fosilnega zapisa evolucija mnogih skupin živih bitij še ni popolnoma pojasnjena.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animEffect transition="in" filter="randombar(horizontal)">
                                      <p:cBhvr additive="repl">
                                        <p:cTn id="7" dur="500"/>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43B46D3F-A89D-403F-A942-A4D51D0FFD76}"/>
              </a:ext>
            </a:extLst>
          </p:cNvPr>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a:solidFill>
                  <a:schemeClr val="bg1"/>
                </a:solidFill>
              </a:rPr>
              <a:t>POJMI</a:t>
            </a:r>
          </a:p>
        </p:txBody>
      </p:sp>
      <p:sp>
        <p:nvSpPr>
          <p:cNvPr id="14338" name="Rectangle 2">
            <a:extLst>
              <a:ext uri="{FF2B5EF4-FFF2-40B4-BE49-F238E27FC236}">
                <a16:creationId xmlns:a16="http://schemas.microsoft.com/office/drawing/2014/main" id="{60DAF618-9BF4-4CA8-A20F-1DC35BE3548B}"/>
              </a:ext>
            </a:extLst>
          </p:cNvPr>
          <p:cNvSpPr>
            <a:spLocks noGrp="1" noChangeArrowheads="1"/>
          </p:cNvSpPr>
          <p:nvPr>
            <p:ph type="body" idx="1"/>
          </p:nvPr>
        </p:nvSpPr>
        <p:spPr>
          <a:xfrm>
            <a:off x="457200" y="1600200"/>
            <a:ext cx="8229600" cy="4525963"/>
          </a:xfrm>
        </p:spPr>
        <p:txBody>
          <a:bodyPr/>
          <a:lstStyle/>
          <a:p>
            <a:pPr marL="341313" indent="-341313"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Evolucija je veda ki proučuje razvoj živih bitij  od preprostejših do  višjih skozi geološki čas</a:t>
            </a:r>
          </a:p>
          <a:p>
            <a:pPr marL="341313" indent="-341313"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Paleontologija je veda ki proučuje izumrle živali organizme vključno z okoljem, razvojem in nahajališči fosilov</a:t>
            </a:r>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fill="hold" nodeType="clickEffect">
                                  <p:stCondLst>
                                    <p:cond delay="0"/>
                                  </p:stCondLst>
                                  <p:childTnLst>
                                    <p:set>
                                      <p:cBhvr additive="repl">
                                        <p:cTn id="6" dur="1" fill="hold">
                                          <p:stCondLst>
                                            <p:cond delay="0"/>
                                          </p:stCondLst>
                                        </p:cTn>
                                        <p:tgtEl>
                                          <p:spTgt spid="14337"/>
                                        </p:tgtEl>
                                        <p:attrNameLst>
                                          <p:attrName>style.visibility</p:attrName>
                                        </p:attrNameLst>
                                      </p:cBhvr>
                                      <p:to>
                                        <p:strVal val="visible"/>
                                      </p:to>
                                    </p:set>
                                    <p:anim calcmode="lin" valueType="num">
                                      <p:cBhvr additive="repl">
                                        <p:cTn id="7" dur="1000" fill="hold"/>
                                        <p:tgtEl>
                                          <p:spTgt spid="14337"/>
                                        </p:tgtEl>
                                        <p:attrNameLst>
                                          <p:attrName>ppt_w</p:attrName>
                                        </p:attrNameLst>
                                      </p:cBhvr>
                                      <p:tavLst>
                                        <p:tav tm="100000">
                                          <p:val>
                                            <p:strVal val="#ppt_w*0.70"/>
                                          </p:val>
                                        </p:tav>
                                        <p:tav>
                                          <p:val>
                                            <p:strVal val="#ppt_w"/>
                                          </p:val>
                                        </p:tav>
                                      </p:tavLst>
                                    </p:anim>
                                    <p:anim calcmode="lin" valueType="num">
                                      <p:cBhvr additive="repl">
                                        <p:cTn id="8" dur="1000" fill="hold"/>
                                        <p:tgtEl>
                                          <p:spTgt spid="14337"/>
                                        </p:tgtEl>
                                        <p:attrNameLst>
                                          <p:attrName>ppt_h</p:attrName>
                                        </p:attrNameLst>
                                      </p:cBhvr>
                                      <p:tavLst>
                                        <p:tav tm="100000">
                                          <p:val>
                                            <p:strVal val="#ppt_h"/>
                                          </p:val>
                                        </p:tav>
                                        <p:tav>
                                          <p:val>
                                            <p:strVal val="#ppt_h"/>
                                          </p:val>
                                        </p:tav>
                                      </p:tavLst>
                                    </p:anim>
                                    <p:animEffect transition="in" filter="fade">
                                      <p:cBhvr additive="repl">
                                        <p:cTn id="9" dur="1000"/>
                                        <p:tgtEl>
                                          <p:spTgt spid="143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fill="hold" nodeType="clickEffect">
                                  <p:stCondLst>
                                    <p:cond delay="0"/>
                                  </p:stCondLst>
                                  <p:childTnLst>
                                    <p:set>
                                      <p:cBhvr additive="repl">
                                        <p:cTn id="13" dur="1" fill="hold">
                                          <p:stCondLst>
                                            <p:cond delay="0"/>
                                          </p:stCondLst>
                                        </p:cTn>
                                        <p:tgtEl>
                                          <p:spTgt spid="14338">
                                            <p:txEl>
                                              <p:pRg st="0" end="0"/>
                                            </p:txEl>
                                          </p:spTgt>
                                        </p:tgtEl>
                                        <p:attrNameLst>
                                          <p:attrName>style.visibility</p:attrName>
                                        </p:attrNameLst>
                                      </p:cBhvr>
                                      <p:to>
                                        <p:strVal val="visible"/>
                                      </p:to>
                                    </p:set>
                                    <p:anim calcmode="lin" valueType="num">
                                      <p:cBhvr additive="repl">
                                        <p:cTn id="14" dur="1000" fill="hold"/>
                                        <p:tgtEl>
                                          <p:spTgt spid="14338">
                                            <p:txEl>
                                              <p:pRg st="0" end="0"/>
                                            </p:txEl>
                                          </p:spTgt>
                                        </p:tgtEl>
                                        <p:attrNameLst>
                                          <p:attrName>ppt_w</p:attrName>
                                        </p:attrNameLst>
                                      </p:cBhvr>
                                      <p:tavLst>
                                        <p:tav tm="100000">
                                          <p:val>
                                            <p:strVal val="#ppt_w*0.70"/>
                                          </p:val>
                                        </p:tav>
                                        <p:tav>
                                          <p:val>
                                            <p:strVal val="#ppt_w"/>
                                          </p:val>
                                        </p:tav>
                                      </p:tavLst>
                                    </p:anim>
                                    <p:anim calcmode="lin" valueType="num">
                                      <p:cBhvr additive="repl">
                                        <p:cTn id="15" dur="1000" fill="hold"/>
                                        <p:tgtEl>
                                          <p:spTgt spid="14338">
                                            <p:txEl>
                                              <p:pRg st="0" end="0"/>
                                            </p:txEl>
                                          </p:spTgt>
                                        </p:tgtEl>
                                        <p:attrNameLst>
                                          <p:attrName>ppt_h</p:attrName>
                                        </p:attrNameLst>
                                      </p:cBhvr>
                                      <p:tavLst>
                                        <p:tav tm="100000">
                                          <p:val>
                                            <p:strVal val="#ppt_h"/>
                                          </p:val>
                                        </p:tav>
                                        <p:tav>
                                          <p:val>
                                            <p:strVal val="#ppt_h"/>
                                          </p:val>
                                        </p:tav>
                                      </p:tavLst>
                                    </p:anim>
                                    <p:animEffect transition="in" filter="fade">
                                      <p:cBhvr additive="repl">
                                        <p:cTn id="16" dur="1000"/>
                                        <p:tgtEl>
                                          <p:spTgt spid="1433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fill="hold" nodeType="clickEffect">
                                  <p:stCondLst>
                                    <p:cond delay="0"/>
                                  </p:stCondLst>
                                  <p:childTnLst>
                                    <p:set>
                                      <p:cBhvr additive="repl">
                                        <p:cTn id="20" dur="1" fill="hold">
                                          <p:stCondLst>
                                            <p:cond delay="0"/>
                                          </p:stCondLst>
                                        </p:cTn>
                                        <p:tgtEl>
                                          <p:spTgt spid="14338">
                                            <p:txEl>
                                              <p:pRg st="1" end="1"/>
                                            </p:txEl>
                                          </p:spTgt>
                                        </p:tgtEl>
                                        <p:attrNameLst>
                                          <p:attrName>style.visibility</p:attrName>
                                        </p:attrNameLst>
                                      </p:cBhvr>
                                      <p:to>
                                        <p:strVal val="visible"/>
                                      </p:to>
                                    </p:set>
                                    <p:anim calcmode="lin" valueType="num">
                                      <p:cBhvr additive="repl">
                                        <p:cTn id="21" dur="1000" fill="hold"/>
                                        <p:tgtEl>
                                          <p:spTgt spid="14338">
                                            <p:txEl>
                                              <p:pRg st="1" end="1"/>
                                            </p:txEl>
                                          </p:spTgt>
                                        </p:tgtEl>
                                        <p:attrNameLst>
                                          <p:attrName>ppt_w</p:attrName>
                                        </p:attrNameLst>
                                      </p:cBhvr>
                                      <p:tavLst>
                                        <p:tav tm="100000">
                                          <p:val>
                                            <p:strVal val="#ppt_w*0.70"/>
                                          </p:val>
                                        </p:tav>
                                        <p:tav>
                                          <p:val>
                                            <p:strVal val="#ppt_w"/>
                                          </p:val>
                                        </p:tav>
                                      </p:tavLst>
                                    </p:anim>
                                    <p:anim calcmode="lin" valueType="num">
                                      <p:cBhvr additive="repl">
                                        <p:cTn id="22" dur="1000" fill="hold"/>
                                        <p:tgtEl>
                                          <p:spTgt spid="14338">
                                            <p:txEl>
                                              <p:pRg st="1" end="1"/>
                                            </p:txEl>
                                          </p:spTgt>
                                        </p:tgtEl>
                                        <p:attrNameLst>
                                          <p:attrName>ppt_h</p:attrName>
                                        </p:attrNameLst>
                                      </p:cBhvr>
                                      <p:tavLst>
                                        <p:tav tm="100000">
                                          <p:val>
                                            <p:strVal val="#ppt_h"/>
                                          </p:val>
                                        </p:tav>
                                        <p:tav>
                                          <p:val>
                                            <p:strVal val="#ppt_h"/>
                                          </p:val>
                                        </p:tav>
                                      </p:tavLst>
                                    </p:anim>
                                    <p:animEffect transition="in" filter="fade">
                                      <p:cBhvr additive="repl">
                                        <p:cTn id="23" dur="10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F1B5DD77-E1AC-4784-BCFA-8E8632CE2202}"/>
              </a:ext>
            </a:extLst>
          </p:cNvPr>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a:solidFill>
                  <a:schemeClr val="bg1"/>
                </a:solidFill>
              </a:rPr>
              <a:t>IZPIS</a:t>
            </a:r>
          </a:p>
        </p:txBody>
      </p:sp>
      <p:sp>
        <p:nvSpPr>
          <p:cNvPr id="14339" name="Rectangle 2">
            <a:extLst>
              <a:ext uri="{FF2B5EF4-FFF2-40B4-BE49-F238E27FC236}">
                <a16:creationId xmlns:a16="http://schemas.microsoft.com/office/drawing/2014/main" id="{06FE33D8-B5AF-45F5-AC05-F6ECF5D03460}"/>
              </a:ext>
            </a:extLst>
          </p:cNvPr>
          <p:cNvSpPr>
            <a:spLocks noGrp="1" noChangeArrowheads="1"/>
          </p:cNvSpPr>
          <p:nvPr>
            <p:ph type="body" idx="1"/>
          </p:nvPr>
        </p:nvSpPr>
        <p:spPr>
          <a:xfrm>
            <a:off x="457200" y="1600200"/>
            <a:ext cx="8229600" cy="4800600"/>
          </a:xfrm>
        </p:spPr>
        <p:txBody>
          <a:bodyPr/>
          <a:lstStyle/>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b="1">
                <a:solidFill>
                  <a:schemeClr val="bg1"/>
                </a:solidFill>
              </a:rPr>
              <a:t>Fosili</a:t>
            </a:r>
            <a:r>
              <a:rPr lang="sl-SI" altLang="sl-SI">
                <a:solidFill>
                  <a:schemeClr val="bg1"/>
                </a:solidFill>
              </a:rPr>
              <a:t> ali okamnine so ostanki odmrlega organizma okamenelih rastlin in živali, ki so se ohranile v zemljini, sedimentu ali kamenini iz starejših geoloških obdobij.</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Proučujejo jih paleontologi</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Primerno okolje sproži dolgotrajen fizikalno-kemičen proces v katerem se odmrli organizem spremeni v </a:t>
            </a:r>
            <a:r>
              <a:rPr lang="sl-SI" altLang="sl-SI" b="1">
                <a:solidFill>
                  <a:schemeClr val="bg1"/>
                </a:solidFill>
              </a:rPr>
              <a:t>fosil</a:t>
            </a:r>
            <a:r>
              <a:rPr lang="sl-SI" altLang="sl-SI">
                <a:solidFill>
                  <a:schemeClr val="bg1"/>
                </a:solidFill>
              </a:rPr>
              <a:t>. Takšen proces imenujemo </a:t>
            </a:r>
            <a:r>
              <a:rPr lang="sl-SI" altLang="sl-SI" b="1" i="1" u="sng">
                <a:solidFill>
                  <a:schemeClr val="bg1"/>
                </a:solidFill>
              </a:rPr>
              <a:t>fosilizacija.</a:t>
            </a:r>
          </a:p>
          <a:p>
            <a:pPr marL="341313" indent="-341313" eaLnBrk="1" hangingPunct="1">
              <a:lnSpc>
                <a:spcPct val="90000"/>
              </a:lnSpc>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b="1" i="1" u="sng"/>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0F5EFE-D53C-42FE-8CF8-CF57F3E84AA9}"/>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15363" name="Rectangle 2">
            <a:extLst>
              <a:ext uri="{FF2B5EF4-FFF2-40B4-BE49-F238E27FC236}">
                <a16:creationId xmlns:a16="http://schemas.microsoft.com/office/drawing/2014/main" id="{85E37125-4FCE-447C-8A69-A82E1E37109F}"/>
              </a:ext>
            </a:extLst>
          </p:cNvPr>
          <p:cNvSpPr>
            <a:spLocks noGrp="1" noChangeArrowheads="1"/>
          </p:cNvSpPr>
          <p:nvPr>
            <p:ph type="body" idx="1"/>
          </p:nvPr>
        </p:nvSpPr>
        <p:spPr>
          <a:xfrm>
            <a:off x="457200" y="1600200"/>
            <a:ext cx="8229600" cy="4703763"/>
          </a:xfrm>
        </p:spPr>
        <p:txBody>
          <a:bodyPr/>
          <a:lstStyle/>
          <a:p>
            <a:pPr eaLnBrk="1" hangingPunct="1">
              <a:buFont typeface="Arial" panose="020B0604020202020204" pitchFamily="34" charset="0"/>
              <a:buChar char="•"/>
            </a:pPr>
            <a:r>
              <a:rPr lang="sl-SI" altLang="sl-SI">
                <a:solidFill>
                  <a:schemeClr val="bg1"/>
                </a:solidFill>
              </a:rPr>
              <a:t>Poznamo več načinov fosilizacije, ti so:</a:t>
            </a:r>
          </a:p>
          <a:p>
            <a:pPr eaLnBrk="1" hangingPunct="1">
              <a:buClr>
                <a:srgbClr val="009999"/>
              </a:buClr>
              <a:buFont typeface="Arial" panose="020B0604020202020204" pitchFamily="34" charset="0"/>
              <a:buChar char="•"/>
            </a:pPr>
            <a:r>
              <a:rPr lang="sl-SI" altLang="sl-SI">
                <a:solidFill>
                  <a:schemeClr val="bg1"/>
                </a:solidFill>
                <a:hlinkClick r:id="rId3"/>
              </a:rPr>
              <a:t>Karbonizacija</a:t>
            </a:r>
            <a:r>
              <a:rPr lang="sl-SI" altLang="sl-SI">
                <a:solidFill>
                  <a:schemeClr val="bg1"/>
                </a:solidFill>
              </a:rPr>
              <a:t> ali pooglenitev, </a:t>
            </a:r>
          </a:p>
          <a:p>
            <a:pPr eaLnBrk="1" hangingPunct="1">
              <a:buClr>
                <a:srgbClr val="009999"/>
              </a:buClr>
              <a:buFont typeface="Arial" panose="020B0604020202020204" pitchFamily="34" charset="0"/>
              <a:buChar char="•"/>
            </a:pPr>
            <a:r>
              <a:rPr lang="sl-SI" altLang="sl-SI">
                <a:solidFill>
                  <a:schemeClr val="bg1"/>
                </a:solidFill>
                <a:hlinkClick r:id="rId4"/>
              </a:rPr>
              <a:t>Petrifikacija</a:t>
            </a:r>
            <a:r>
              <a:rPr lang="sl-SI" altLang="sl-SI">
                <a:solidFill>
                  <a:schemeClr val="bg1"/>
                </a:solidFill>
              </a:rPr>
              <a:t> ali okamenitev, </a:t>
            </a:r>
          </a:p>
          <a:p>
            <a:pPr eaLnBrk="1" hangingPunct="1">
              <a:buClr>
                <a:srgbClr val="009999"/>
              </a:buClr>
              <a:buFont typeface="Arial" panose="020B0604020202020204" pitchFamily="34" charset="0"/>
              <a:buChar char="•"/>
            </a:pPr>
            <a:r>
              <a:rPr lang="sl-SI" altLang="sl-SI">
                <a:solidFill>
                  <a:schemeClr val="bg1"/>
                </a:solidFill>
                <a:hlinkClick r:id="rId5"/>
              </a:rPr>
              <a:t>Impregnacija</a:t>
            </a:r>
            <a:r>
              <a:rPr lang="sl-SI" altLang="sl-SI">
                <a:solidFill>
                  <a:schemeClr val="bg1"/>
                </a:solidFill>
              </a:rPr>
              <a:t> ali prepojitev, </a:t>
            </a:r>
          </a:p>
          <a:p>
            <a:pPr eaLnBrk="1" hangingPunct="1">
              <a:buClr>
                <a:srgbClr val="009999"/>
              </a:buClr>
              <a:buFont typeface="Arial" panose="020B0604020202020204" pitchFamily="34" charset="0"/>
              <a:buChar char="•"/>
            </a:pPr>
            <a:r>
              <a:rPr lang="sl-SI" altLang="sl-SI">
                <a:solidFill>
                  <a:schemeClr val="bg1"/>
                </a:solidFill>
                <a:hlinkClick r:id="rId6"/>
              </a:rPr>
              <a:t>Inkrustracija</a:t>
            </a:r>
            <a:r>
              <a:rPr lang="sl-SI" altLang="sl-SI">
                <a:solidFill>
                  <a:schemeClr val="bg1"/>
                </a:solidFill>
              </a:rPr>
              <a:t> ali prekrivanje, </a:t>
            </a:r>
          </a:p>
          <a:p>
            <a:pPr eaLnBrk="1" hangingPunct="1">
              <a:buClr>
                <a:srgbClr val="009999"/>
              </a:buClr>
              <a:buFont typeface="Arial" panose="020B0604020202020204" pitchFamily="34" charset="0"/>
              <a:buChar char="•"/>
            </a:pPr>
            <a:r>
              <a:rPr lang="sl-SI" altLang="sl-SI">
                <a:solidFill>
                  <a:schemeClr val="bg1"/>
                </a:solidFill>
                <a:hlinkClick r:id="rId7"/>
              </a:rPr>
              <a:t>Mumifikacija</a:t>
            </a:r>
            <a:r>
              <a:rPr lang="sl-SI" altLang="sl-SI">
                <a:solidFill>
                  <a:schemeClr val="bg1"/>
                </a:solidFill>
              </a:rPr>
              <a:t> ali izsušitev, </a:t>
            </a:r>
          </a:p>
          <a:p>
            <a:pPr eaLnBrk="1" hangingPunct="1">
              <a:buClr>
                <a:srgbClr val="009999"/>
              </a:buClr>
              <a:buFont typeface="Arial" panose="020B0604020202020204" pitchFamily="34" charset="0"/>
              <a:buChar char="•"/>
            </a:pPr>
            <a:r>
              <a:rPr lang="sl-SI" altLang="sl-SI">
                <a:solidFill>
                  <a:schemeClr val="bg1"/>
                </a:solidFill>
                <a:hlinkClick r:id="rId8"/>
              </a:rPr>
              <a:t>Konservacija</a:t>
            </a:r>
            <a:r>
              <a:rPr lang="sl-SI" altLang="sl-SI">
                <a:solidFill>
                  <a:schemeClr val="bg1"/>
                </a:solidFill>
              </a:rPr>
              <a:t> </a:t>
            </a:r>
          </a:p>
          <a:p>
            <a:pPr eaLnBrk="1" hangingPunct="1">
              <a:buFont typeface="Arial" panose="020B0604020202020204" pitchFamily="34" charset="0"/>
              <a:buNone/>
            </a:pPr>
            <a:endParaRPr lang="sl-SI" alt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C1EECB84-4E03-4101-A0D5-6BAE611DDCE7}"/>
              </a:ext>
            </a:extLst>
          </p:cNvPr>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4000">
                <a:solidFill>
                  <a:schemeClr val="bg1"/>
                </a:solidFill>
              </a:rPr>
              <a:t>VPRAŠANJA ZA PONAVLJANJE</a:t>
            </a:r>
          </a:p>
        </p:txBody>
      </p:sp>
      <p:sp>
        <p:nvSpPr>
          <p:cNvPr id="16387" name="Rectangle 2">
            <a:extLst>
              <a:ext uri="{FF2B5EF4-FFF2-40B4-BE49-F238E27FC236}">
                <a16:creationId xmlns:a16="http://schemas.microsoft.com/office/drawing/2014/main" id="{23849E02-292A-40A9-9CC6-38503818570B}"/>
              </a:ext>
            </a:extLst>
          </p:cNvPr>
          <p:cNvSpPr>
            <a:spLocks noGrp="1" noChangeArrowheads="1"/>
          </p:cNvSpPr>
          <p:nvPr>
            <p:ph type="body" idx="1"/>
          </p:nvPr>
        </p:nvSpPr>
        <p:spPr>
          <a:xfrm>
            <a:off x="457200" y="1600200"/>
            <a:ext cx="8229600" cy="5780088"/>
          </a:xfrm>
        </p:spPr>
        <p:txBody>
          <a:bodyPr/>
          <a:lstStyle/>
          <a:p>
            <a:pPr marL="341313" indent="-341313"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Naštej tri načine fosilizacije:</a:t>
            </a:r>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solidFill>
                <a:schemeClr val="bg1"/>
              </a:solidFill>
            </a:endParaRPr>
          </a:p>
          <a:p>
            <a:pPr marL="341313" indent="-341313"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Kaj je evolucija?</a:t>
            </a:r>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solidFill>
                <a:schemeClr val="bg1"/>
              </a:solidFill>
            </a:endParaRPr>
          </a:p>
          <a:p>
            <a:pPr marL="341313" indent="-341313"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Naštej pet stvari v katerih se fosili najbolje ohranjajo:</a:t>
            </a:r>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ACF45DF0-90A7-484C-8CC7-9FA357741532}"/>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17411" name="Rectangle 2">
            <a:extLst>
              <a:ext uri="{FF2B5EF4-FFF2-40B4-BE49-F238E27FC236}">
                <a16:creationId xmlns:a16="http://schemas.microsoft.com/office/drawing/2014/main" id="{CBAF23EA-1CC9-4BDA-A096-41975B4A0F1D}"/>
              </a:ext>
            </a:extLst>
          </p:cNvPr>
          <p:cNvSpPr>
            <a:spLocks noGrp="1" noChangeArrowheads="1"/>
          </p:cNvSpPr>
          <p:nvPr>
            <p:ph type="body" idx="1"/>
          </p:nvPr>
        </p:nvSpPr>
        <p:spPr>
          <a:xfrm>
            <a:off x="457200" y="1600200"/>
            <a:ext cx="8229600" cy="4525963"/>
          </a:xfrm>
        </p:spPr>
        <p:txBody>
          <a:bodyPr/>
          <a:lstStyle/>
          <a:p>
            <a:pPr eaLnBrk="1" hangingPunct="1">
              <a:buClr>
                <a:srgbClr val="009999"/>
              </a:buClr>
              <a:buFont typeface="Arial" panose="020B0604020202020204" pitchFamily="34" charset="0"/>
              <a:buChar char="•"/>
            </a:pPr>
            <a:r>
              <a:rPr lang="sl-SI" altLang="sl-SI">
                <a:solidFill>
                  <a:srgbClr val="009999"/>
                </a:solidFill>
                <a:hlinkClick r:id="rId3"/>
              </a:rPr>
              <a:t>http://www.youtube.com/watch?v=xry342A-utI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E336E4FC-9B67-417C-9AAC-0DD5D49DF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30241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8" name="Rectangle 2">
            <a:extLst>
              <a:ext uri="{FF2B5EF4-FFF2-40B4-BE49-F238E27FC236}">
                <a16:creationId xmlns:a16="http://schemas.microsoft.com/office/drawing/2014/main" id="{AC4CE50E-CF92-4DEC-8585-3B1B783D5232}"/>
              </a:ext>
            </a:extLst>
          </p:cNvPr>
          <p:cNvSpPr>
            <a:spLocks noGrp="1" noChangeArrowheads="1"/>
          </p:cNvSpPr>
          <p:nvPr>
            <p:ph type="body"/>
          </p:nvPr>
        </p:nvSpPr>
        <p:spPr>
          <a:xfrm>
            <a:off x="457200" y="1600200"/>
            <a:ext cx="8229600" cy="4525963"/>
          </a:xfrm>
        </p:spPr>
        <p:txBody>
          <a:bodyPr anchor="t"/>
          <a:lstStyle/>
          <a:p>
            <a:pPr marL="341313" indent="-341313" algn="l" eaLnBrk="1" hangingPunct="1">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sl-SI" sz="3200" b="1" dirty="0">
                <a:solidFill>
                  <a:schemeClr val="bg1"/>
                </a:solidFill>
              </a:rPr>
              <a:t>Fosili</a:t>
            </a:r>
            <a:r>
              <a:rPr lang="sl-SI" sz="3200" dirty="0">
                <a:solidFill>
                  <a:schemeClr val="bg1"/>
                </a:solidFill>
              </a:rPr>
              <a:t> ali okamnine so ostanki odmrlega organizma </a:t>
            </a:r>
            <a:r>
              <a:rPr lang="sl-SI" sz="3200" dirty="0" err="1">
                <a:solidFill>
                  <a:schemeClr val="bg1"/>
                </a:solidFill>
              </a:rPr>
              <a:t>okamenelih</a:t>
            </a:r>
            <a:r>
              <a:rPr lang="sl-SI" sz="3200" dirty="0">
                <a:solidFill>
                  <a:schemeClr val="bg1"/>
                </a:solidFill>
              </a:rPr>
              <a:t> rastlin in živali, ki so se ohranile v zemljini, sedimentu ali kamenini iz starejših geoloških obdobij. </a:t>
            </a:r>
          </a:p>
          <a:p>
            <a:pPr marL="341313" indent="-341313" algn="l" eaLnBrk="1" hangingPunct="1">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sl-SI" sz="3200" dirty="0">
                <a:solidFill>
                  <a:schemeClr val="bg1"/>
                </a:solidFill>
              </a:rPr>
              <a:t>Proučujejo jih paleontologi</a:t>
            </a:r>
          </a:p>
        </p:txBody>
      </p:sp>
      <p:pic>
        <p:nvPicPr>
          <p:cNvPr id="4099" name="Picture 3">
            <a:extLst>
              <a:ext uri="{FF2B5EF4-FFF2-40B4-BE49-F238E27FC236}">
                <a16:creationId xmlns:a16="http://schemas.microsoft.com/office/drawing/2014/main" id="{A8ED533C-2975-4432-808F-5AD881C20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76700"/>
            <a:ext cx="32670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0" name="Picture 4">
            <a:extLst>
              <a:ext uri="{FF2B5EF4-FFF2-40B4-BE49-F238E27FC236}">
                <a16:creationId xmlns:a16="http://schemas.microsoft.com/office/drawing/2014/main" id="{BC59B381-DFD4-4DAA-B43F-B8D3D1E45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292600"/>
            <a:ext cx="31686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098">
                                            <p:txEl>
                                              <p:pRg st="0" end="0"/>
                                            </p:txEl>
                                          </p:spTgt>
                                        </p:tgtEl>
                                        <p:attrNameLst>
                                          <p:attrName>style.visibility</p:attrName>
                                        </p:attrNameLst>
                                      </p:cBhvr>
                                      <p:to>
                                        <p:strVal val="visible"/>
                                      </p:to>
                                    </p:set>
                                    <p:animEffect transition="in" filter="dissolve">
                                      <p:cBhvr additive="repl">
                                        <p:cTn id="7" dur="500"/>
                                        <p:tgtEl>
                                          <p:spTgt spid="4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098">
                                            <p:txEl>
                                              <p:pRg st="1" end="1"/>
                                            </p:txEl>
                                          </p:spTgt>
                                        </p:tgtEl>
                                        <p:attrNameLst>
                                          <p:attrName>style.visibility</p:attrName>
                                        </p:attrNameLst>
                                      </p:cBhvr>
                                      <p:to>
                                        <p:strVal val="visible"/>
                                      </p:to>
                                    </p:set>
                                    <p:animEffect transition="in" filter="dissolve">
                                      <p:cBhvr additive="repl">
                                        <p:cTn id="12" dur="500"/>
                                        <p:tgtEl>
                                          <p:spTgt spid="40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4100"/>
                                        </p:tgtEl>
                                        <p:attrNameLst>
                                          <p:attrName>style.visibility</p:attrName>
                                        </p:attrNameLst>
                                      </p:cBhvr>
                                      <p:to>
                                        <p:strVal val="visible"/>
                                      </p:to>
                                    </p:set>
                                    <p:animEffect transition="in" filter="dissolve">
                                      <p:cBhvr additive="repl">
                                        <p:cTn id="17" dur="500"/>
                                        <p:tgtEl>
                                          <p:spTgt spid="41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4099"/>
                                        </p:tgtEl>
                                        <p:attrNameLst>
                                          <p:attrName>style.visibility</p:attrName>
                                        </p:attrNameLst>
                                      </p:cBhvr>
                                      <p:to>
                                        <p:strVal val="visible"/>
                                      </p:to>
                                    </p:set>
                                    <p:animEffect transition="in" filter="dissolve">
                                      <p:cBhvr additive="repl">
                                        <p:cTn id="22" dur="500"/>
                                        <p:tgtEl>
                                          <p:spTgt spid="40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endCondLst>
                                    <p:cond delay="0"/>
                                  </p:endCondLst>
                                  <p:childTnLst>
                                    <p:set>
                                      <p:cBhvr additive="repl">
                                        <p:cTn id="26" dur="1" fill="hold">
                                          <p:stCondLst>
                                            <p:cond delay="0"/>
                                          </p:stCondLst>
                                        </p:cTn>
                                        <p:tgtEl>
                                          <p:spTgt spid="4097"/>
                                        </p:tgtEl>
                                        <p:attrNameLst>
                                          <p:attrName>style.visibility</p:attrName>
                                        </p:attrNameLst>
                                      </p:cBhvr>
                                      <p:to>
                                        <p:strVal val="visible"/>
                                      </p:to>
                                    </p:set>
                                    <p:animEffect transition="in" filter="dissolve">
                                      <p:cBhvr additive="repl">
                                        <p:cTn id="27"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0C6C7FAE-6F12-456B-AAE7-48566679EBDF}"/>
              </a:ext>
            </a:extLst>
          </p:cNvPr>
          <p:cNvSpPr>
            <a:spLocks noGrp="1" noChangeArrowheads="1"/>
          </p:cNvSpPr>
          <p:nvPr>
            <p:ph type="title"/>
          </p:nvPr>
        </p:nvSpPr>
        <p:spPr>
          <a:xfrm>
            <a:off x="457200" y="190500"/>
            <a:ext cx="8229600" cy="13128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4000">
                <a:solidFill>
                  <a:schemeClr val="bg1"/>
                </a:solidFill>
              </a:rPr>
              <a:t>Največ se jih je ohranilo v</a:t>
            </a:r>
            <a:r>
              <a:rPr lang="sl-SI" altLang="sl-SI" sz="4000"/>
              <a:t>:</a:t>
            </a:r>
            <a:br>
              <a:rPr lang="sl-SI" altLang="sl-SI" sz="4000"/>
            </a:br>
            <a:endParaRPr lang="sl-SI" altLang="sl-SI" sz="4000"/>
          </a:p>
        </p:txBody>
      </p:sp>
      <p:sp>
        <p:nvSpPr>
          <p:cNvPr id="5122" name="Rectangle 2">
            <a:extLst>
              <a:ext uri="{FF2B5EF4-FFF2-40B4-BE49-F238E27FC236}">
                <a16:creationId xmlns:a16="http://schemas.microsoft.com/office/drawing/2014/main" id="{ACA2D034-7052-49AC-A7BC-10E943BA20DD}"/>
              </a:ext>
            </a:extLst>
          </p:cNvPr>
          <p:cNvSpPr>
            <a:spLocks noGrp="1" noChangeArrowheads="1"/>
          </p:cNvSpPr>
          <p:nvPr>
            <p:ph type="body" idx="1"/>
          </p:nvPr>
        </p:nvSpPr>
        <p:spPr>
          <a:xfrm>
            <a:off x="457200" y="1600200"/>
            <a:ext cx="8229600" cy="4852988"/>
          </a:xfrm>
        </p:spPr>
        <p:txBody>
          <a:bodyPr/>
          <a:lstStyle/>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močvirjih,</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 blatu,</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 mulju,</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 pesku,</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 vulkanskem pesku, </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smoli, </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zemeljskem vosku,</a:t>
            </a:r>
          </a:p>
          <a:p>
            <a:pPr marL="341313" indent="-34131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 katranu…… </a:t>
            </a:r>
          </a:p>
          <a:p>
            <a:pPr marL="341313" indent="-341313" eaLnBrk="1" hangingPunct="1">
              <a:lnSpc>
                <a:spcPct val="9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p>
        </p:txBody>
      </p:sp>
      <p:pic>
        <p:nvPicPr>
          <p:cNvPr id="5123" name="Picture 3">
            <a:extLst>
              <a:ext uri="{FF2B5EF4-FFF2-40B4-BE49-F238E27FC236}">
                <a16:creationId xmlns:a16="http://schemas.microsoft.com/office/drawing/2014/main" id="{0EF17845-6362-4213-A732-6D695488E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349500"/>
            <a:ext cx="52387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4" name="Picture 4">
            <a:extLst>
              <a:ext uri="{FF2B5EF4-FFF2-40B4-BE49-F238E27FC236}">
                <a16:creationId xmlns:a16="http://schemas.microsoft.com/office/drawing/2014/main" id="{E3FF19B7-07A2-49C1-8EE8-DE314F3A8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708275"/>
            <a:ext cx="439261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5">
            <a:extLst>
              <a:ext uri="{FF2B5EF4-FFF2-40B4-BE49-F238E27FC236}">
                <a16:creationId xmlns:a16="http://schemas.microsoft.com/office/drawing/2014/main" id="{1CCB3B15-0CE3-4B3E-85AB-CD9AF5196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908050"/>
            <a:ext cx="4535487"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6" name="Picture 6">
            <a:extLst>
              <a:ext uri="{FF2B5EF4-FFF2-40B4-BE49-F238E27FC236}">
                <a16:creationId xmlns:a16="http://schemas.microsoft.com/office/drawing/2014/main" id="{2AC73AB3-6498-464E-BB3A-0847B7886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476250"/>
            <a:ext cx="532288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7" name="Picture 7">
            <a:extLst>
              <a:ext uri="{FF2B5EF4-FFF2-40B4-BE49-F238E27FC236}">
                <a16:creationId xmlns:a16="http://schemas.microsoft.com/office/drawing/2014/main" id="{4D20EB50-2FDB-4A44-BFCA-9D690735BC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1268413"/>
            <a:ext cx="47625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5121"/>
                                        </p:tgtEl>
                                        <p:attrNameLst>
                                          <p:attrName>style.visibility</p:attrName>
                                        </p:attrNameLst>
                                      </p:cBhvr>
                                      <p:to>
                                        <p:strVal val="visible"/>
                                      </p:to>
                                    </p:set>
                                    <p:animEffect transition="in" filter="strips(downLeft)">
                                      <p:cBhvr additive="repl">
                                        <p:cTn id="7" dur="500"/>
                                        <p:tgtEl>
                                          <p:spTgt spid="5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additive="repl">
                                        <p:cTn id="11" dur="1" fill="hold">
                                          <p:stCondLst>
                                            <p:cond delay="0"/>
                                          </p:stCondLst>
                                        </p:cTn>
                                        <p:tgtEl>
                                          <p:spTgt spid="5122">
                                            <p:txEl>
                                              <p:pRg st="0" end="0"/>
                                            </p:txEl>
                                          </p:spTgt>
                                        </p:tgtEl>
                                        <p:attrNameLst>
                                          <p:attrName>style.visibility</p:attrName>
                                        </p:attrNameLst>
                                      </p:cBhvr>
                                      <p:to>
                                        <p:strVal val="visible"/>
                                      </p:to>
                                    </p:set>
                                    <p:animEffect transition="in" filter="strips(downLeft)">
                                      <p:cBhvr additive="repl">
                                        <p:cTn id="12" dur="500"/>
                                        <p:tgtEl>
                                          <p:spTgt spid="51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additive="repl">
                                        <p:cTn id="16" dur="1" fill="hold">
                                          <p:stCondLst>
                                            <p:cond delay="0"/>
                                          </p:stCondLst>
                                        </p:cTn>
                                        <p:tgtEl>
                                          <p:spTgt spid="5123"/>
                                        </p:tgtEl>
                                        <p:attrNameLst>
                                          <p:attrName>style.visibility</p:attrName>
                                        </p:attrNameLst>
                                      </p:cBhvr>
                                      <p:to>
                                        <p:strVal val="visible"/>
                                      </p:to>
                                    </p:set>
                                    <p:animEffect transition="in" filter="strips(downLeft)">
                                      <p:cBhvr additive="repl">
                                        <p:cTn id="17" dur="500"/>
                                        <p:tgtEl>
                                          <p:spTgt spid="5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additive="repl">
                                        <p:cTn id="21" dur="2000"/>
                                        <p:tgtEl>
                                          <p:spTgt spid="5123"/>
                                        </p:tgtEl>
                                      </p:cBhvr>
                                    </p:animEffect>
                                    <p:set>
                                      <p:cBhvr additive="repl">
                                        <p:cTn id="22" dur="1" fill="hold">
                                          <p:stCondLst>
                                            <p:cond delay="0"/>
                                          </p:stCondLst>
                                        </p:cTn>
                                        <p:tgtEl>
                                          <p:spTgt spid="512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additive="repl">
                                        <p:cTn id="26" dur="1" fill="hold">
                                          <p:stCondLst>
                                            <p:cond delay="0"/>
                                          </p:stCondLst>
                                        </p:cTn>
                                        <p:tgtEl>
                                          <p:spTgt spid="5122">
                                            <p:txEl>
                                              <p:pRg st="1" end="1"/>
                                            </p:txEl>
                                          </p:spTgt>
                                        </p:tgtEl>
                                        <p:attrNameLst>
                                          <p:attrName>style.visibility</p:attrName>
                                        </p:attrNameLst>
                                      </p:cBhvr>
                                      <p:to>
                                        <p:strVal val="visible"/>
                                      </p:to>
                                    </p:set>
                                    <p:animEffect transition="in" filter="strips(downLeft)">
                                      <p:cBhvr additive="repl">
                                        <p:cTn id="27" dur="500"/>
                                        <p:tgtEl>
                                          <p:spTgt spid="512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additive="repl">
                                        <p:cTn id="31" dur="1" fill="hold">
                                          <p:stCondLst>
                                            <p:cond delay="0"/>
                                          </p:stCondLst>
                                        </p:cTn>
                                        <p:tgtEl>
                                          <p:spTgt spid="5124"/>
                                        </p:tgtEl>
                                        <p:attrNameLst>
                                          <p:attrName>style.visibility</p:attrName>
                                        </p:attrNameLst>
                                      </p:cBhvr>
                                      <p:to>
                                        <p:strVal val="visible"/>
                                      </p:to>
                                    </p:set>
                                    <p:animEffect transition="in" filter="strips(downLeft)">
                                      <p:cBhvr additive="repl">
                                        <p:cTn id="32" dur="500"/>
                                        <p:tgtEl>
                                          <p:spTgt spid="51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nodeType="clickEffect">
                                  <p:stCondLst>
                                    <p:cond delay="0"/>
                                  </p:stCondLst>
                                  <p:childTnLst>
                                    <p:animEffect transition="out" filter="diamond(in)">
                                      <p:cBhvr additive="repl">
                                        <p:cTn id="36" dur="2000"/>
                                        <p:tgtEl>
                                          <p:spTgt spid="5124"/>
                                        </p:tgtEl>
                                      </p:cBhvr>
                                    </p:animEffect>
                                    <p:set>
                                      <p:cBhvr additive="repl">
                                        <p:cTn id="37" dur="1" fill="hold">
                                          <p:stCondLst>
                                            <p:cond delay="0"/>
                                          </p:stCondLst>
                                        </p:cTn>
                                        <p:tgtEl>
                                          <p:spTgt spid="512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additive="repl">
                                        <p:cTn id="41" dur="1" fill="hold">
                                          <p:stCondLst>
                                            <p:cond delay="0"/>
                                          </p:stCondLst>
                                        </p:cTn>
                                        <p:tgtEl>
                                          <p:spTgt spid="5122">
                                            <p:txEl>
                                              <p:pRg st="2" end="2"/>
                                            </p:txEl>
                                          </p:spTgt>
                                        </p:tgtEl>
                                        <p:attrNameLst>
                                          <p:attrName>style.visibility</p:attrName>
                                        </p:attrNameLst>
                                      </p:cBhvr>
                                      <p:to>
                                        <p:strVal val="visible"/>
                                      </p:to>
                                    </p:set>
                                    <p:animEffect transition="in" filter="strips(downLeft)">
                                      <p:cBhvr additive="repl">
                                        <p:cTn id="42" dur="500"/>
                                        <p:tgtEl>
                                          <p:spTgt spid="5122">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additive="repl">
                                        <p:cTn id="46" dur="1" fill="hold">
                                          <p:stCondLst>
                                            <p:cond delay="0"/>
                                          </p:stCondLst>
                                        </p:cTn>
                                        <p:tgtEl>
                                          <p:spTgt spid="5125"/>
                                        </p:tgtEl>
                                        <p:attrNameLst>
                                          <p:attrName>style.visibility</p:attrName>
                                        </p:attrNameLst>
                                      </p:cBhvr>
                                      <p:to>
                                        <p:strVal val="visible"/>
                                      </p:to>
                                    </p:set>
                                    <p:animEffect transition="in" filter="strips(downLeft)">
                                      <p:cBhvr additive="repl">
                                        <p:cTn id="47" dur="500"/>
                                        <p:tgtEl>
                                          <p:spTgt spid="51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xit" presetSubtype="16" fill="hold" nodeType="clickEffect">
                                  <p:stCondLst>
                                    <p:cond delay="0"/>
                                  </p:stCondLst>
                                  <p:childTnLst>
                                    <p:animEffect transition="out" filter="diamond(in)">
                                      <p:cBhvr additive="repl">
                                        <p:cTn id="51" dur="2000"/>
                                        <p:tgtEl>
                                          <p:spTgt spid="5125"/>
                                        </p:tgtEl>
                                      </p:cBhvr>
                                    </p:animEffect>
                                    <p:set>
                                      <p:cBhvr additive="repl">
                                        <p:cTn id="52" dur="1" fill="hold">
                                          <p:stCondLst>
                                            <p:cond delay="0"/>
                                          </p:stCondLst>
                                        </p:cTn>
                                        <p:tgtEl>
                                          <p:spTgt spid="512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additive="repl">
                                        <p:cTn id="56" dur="1" fill="hold">
                                          <p:stCondLst>
                                            <p:cond delay="0"/>
                                          </p:stCondLst>
                                        </p:cTn>
                                        <p:tgtEl>
                                          <p:spTgt spid="5122">
                                            <p:txEl>
                                              <p:pRg st="3" end="3"/>
                                            </p:txEl>
                                          </p:spTgt>
                                        </p:tgtEl>
                                        <p:attrNameLst>
                                          <p:attrName>style.visibility</p:attrName>
                                        </p:attrNameLst>
                                      </p:cBhvr>
                                      <p:to>
                                        <p:strVal val="visible"/>
                                      </p:to>
                                    </p:set>
                                    <p:animEffect transition="in" filter="strips(downLeft)">
                                      <p:cBhvr additive="repl">
                                        <p:cTn id="57" dur="500"/>
                                        <p:tgtEl>
                                          <p:spTgt spid="5122">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additive="repl">
                                        <p:cTn id="61" dur="1" fill="hold">
                                          <p:stCondLst>
                                            <p:cond delay="0"/>
                                          </p:stCondLst>
                                        </p:cTn>
                                        <p:tgtEl>
                                          <p:spTgt spid="5126"/>
                                        </p:tgtEl>
                                        <p:attrNameLst>
                                          <p:attrName>style.visibility</p:attrName>
                                        </p:attrNameLst>
                                      </p:cBhvr>
                                      <p:to>
                                        <p:strVal val="visible"/>
                                      </p:to>
                                    </p:set>
                                    <p:animEffect transition="in" filter="strips(downLeft)">
                                      <p:cBhvr additive="repl">
                                        <p:cTn id="62" dur="500"/>
                                        <p:tgtEl>
                                          <p:spTgt spid="51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xit" presetSubtype="16" fill="hold" nodeType="clickEffect">
                                  <p:stCondLst>
                                    <p:cond delay="0"/>
                                  </p:stCondLst>
                                  <p:childTnLst>
                                    <p:animEffect transition="out" filter="diamond(in)">
                                      <p:cBhvr additive="repl">
                                        <p:cTn id="66" dur="2000"/>
                                        <p:tgtEl>
                                          <p:spTgt spid="5126"/>
                                        </p:tgtEl>
                                      </p:cBhvr>
                                    </p:animEffect>
                                    <p:set>
                                      <p:cBhvr additive="repl">
                                        <p:cTn id="67" dur="1" fill="hold">
                                          <p:stCondLst>
                                            <p:cond delay="0"/>
                                          </p:stCondLst>
                                        </p:cTn>
                                        <p:tgtEl>
                                          <p:spTgt spid="5126"/>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nodeType="clickEffect">
                                  <p:stCondLst>
                                    <p:cond delay="0"/>
                                  </p:stCondLst>
                                  <p:childTnLst>
                                    <p:set>
                                      <p:cBhvr additive="repl">
                                        <p:cTn id="71" dur="1" fill="hold">
                                          <p:stCondLst>
                                            <p:cond delay="0"/>
                                          </p:stCondLst>
                                        </p:cTn>
                                        <p:tgtEl>
                                          <p:spTgt spid="5122">
                                            <p:txEl>
                                              <p:pRg st="4" end="4"/>
                                            </p:txEl>
                                          </p:spTgt>
                                        </p:tgtEl>
                                        <p:attrNameLst>
                                          <p:attrName>style.visibility</p:attrName>
                                        </p:attrNameLst>
                                      </p:cBhvr>
                                      <p:to>
                                        <p:strVal val="visible"/>
                                      </p:to>
                                    </p:set>
                                    <p:animEffect transition="in" filter="strips(downLeft)">
                                      <p:cBhvr additive="repl">
                                        <p:cTn id="72" dur="500"/>
                                        <p:tgtEl>
                                          <p:spTgt spid="5122">
                                            <p:txEl>
                                              <p:pRg st="4" end="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12" fill="hold" nodeType="clickEffect">
                                  <p:stCondLst>
                                    <p:cond delay="0"/>
                                  </p:stCondLst>
                                  <p:childTnLst>
                                    <p:set>
                                      <p:cBhvr additive="repl">
                                        <p:cTn id="76" dur="1" fill="hold">
                                          <p:stCondLst>
                                            <p:cond delay="0"/>
                                          </p:stCondLst>
                                        </p:cTn>
                                        <p:tgtEl>
                                          <p:spTgt spid="5122">
                                            <p:txEl>
                                              <p:pRg st="5" end="5"/>
                                            </p:txEl>
                                          </p:spTgt>
                                        </p:tgtEl>
                                        <p:attrNameLst>
                                          <p:attrName>style.visibility</p:attrName>
                                        </p:attrNameLst>
                                      </p:cBhvr>
                                      <p:to>
                                        <p:strVal val="visible"/>
                                      </p:to>
                                    </p:set>
                                    <p:animEffect transition="in" filter="strips(downLeft)">
                                      <p:cBhvr additive="repl">
                                        <p:cTn id="77" dur="500"/>
                                        <p:tgtEl>
                                          <p:spTgt spid="5122">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12" fill="hold" nodeType="clickEffect">
                                  <p:stCondLst>
                                    <p:cond delay="0"/>
                                  </p:stCondLst>
                                  <p:childTnLst>
                                    <p:set>
                                      <p:cBhvr additive="repl">
                                        <p:cTn id="81" dur="1" fill="hold">
                                          <p:stCondLst>
                                            <p:cond delay="0"/>
                                          </p:stCondLst>
                                        </p:cTn>
                                        <p:tgtEl>
                                          <p:spTgt spid="5127"/>
                                        </p:tgtEl>
                                        <p:attrNameLst>
                                          <p:attrName>style.visibility</p:attrName>
                                        </p:attrNameLst>
                                      </p:cBhvr>
                                      <p:to>
                                        <p:strVal val="visible"/>
                                      </p:to>
                                    </p:set>
                                    <p:animEffect transition="in" filter="strips(downLeft)">
                                      <p:cBhvr additive="repl">
                                        <p:cTn id="82" dur="500"/>
                                        <p:tgtEl>
                                          <p:spTgt spid="51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xit" presetSubtype="16" fill="hold" nodeType="clickEffect">
                                  <p:stCondLst>
                                    <p:cond delay="0"/>
                                  </p:stCondLst>
                                  <p:childTnLst>
                                    <p:animEffect transition="out" filter="diamond(in)">
                                      <p:cBhvr additive="repl">
                                        <p:cTn id="86" dur="2000"/>
                                        <p:tgtEl>
                                          <p:spTgt spid="5127"/>
                                        </p:tgtEl>
                                      </p:cBhvr>
                                    </p:animEffect>
                                    <p:set>
                                      <p:cBhvr additive="repl">
                                        <p:cTn id="87" dur="1" fill="hold">
                                          <p:stCondLst>
                                            <p:cond delay="0"/>
                                          </p:stCondLst>
                                        </p:cTn>
                                        <p:tgtEl>
                                          <p:spTgt spid="5127"/>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12" fill="hold" nodeType="clickEffect">
                                  <p:stCondLst>
                                    <p:cond delay="0"/>
                                  </p:stCondLst>
                                  <p:childTnLst>
                                    <p:set>
                                      <p:cBhvr additive="repl">
                                        <p:cTn id="91" dur="1" fill="hold">
                                          <p:stCondLst>
                                            <p:cond delay="0"/>
                                          </p:stCondLst>
                                        </p:cTn>
                                        <p:tgtEl>
                                          <p:spTgt spid="5122">
                                            <p:txEl>
                                              <p:pRg st="6" end="6"/>
                                            </p:txEl>
                                          </p:spTgt>
                                        </p:tgtEl>
                                        <p:attrNameLst>
                                          <p:attrName>style.visibility</p:attrName>
                                        </p:attrNameLst>
                                      </p:cBhvr>
                                      <p:to>
                                        <p:strVal val="visible"/>
                                      </p:to>
                                    </p:set>
                                    <p:animEffect transition="in" filter="strips(downLeft)">
                                      <p:cBhvr additive="repl">
                                        <p:cTn id="92" dur="500"/>
                                        <p:tgtEl>
                                          <p:spTgt spid="5122">
                                            <p:txEl>
                                              <p:pRg st="6" end="6"/>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8" presetClass="entr" presetSubtype="12" fill="hold" nodeType="clickEffect">
                                  <p:stCondLst>
                                    <p:cond delay="0"/>
                                  </p:stCondLst>
                                  <p:childTnLst>
                                    <p:set>
                                      <p:cBhvr additive="repl">
                                        <p:cTn id="96" dur="1" fill="hold">
                                          <p:stCondLst>
                                            <p:cond delay="0"/>
                                          </p:stCondLst>
                                        </p:cTn>
                                        <p:tgtEl>
                                          <p:spTgt spid="5122">
                                            <p:txEl>
                                              <p:pRg st="7" end="7"/>
                                            </p:txEl>
                                          </p:spTgt>
                                        </p:tgtEl>
                                        <p:attrNameLst>
                                          <p:attrName>style.visibility</p:attrName>
                                        </p:attrNameLst>
                                      </p:cBhvr>
                                      <p:to>
                                        <p:strVal val="visible"/>
                                      </p:to>
                                    </p:set>
                                    <p:animEffect transition="in" filter="strips(downLeft)">
                                      <p:cBhvr additive="repl">
                                        <p:cTn id="97"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66FF5805-6600-4DF5-B90C-281234E8B23E}"/>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6146" name="Rectangle 2">
            <a:extLst>
              <a:ext uri="{FF2B5EF4-FFF2-40B4-BE49-F238E27FC236}">
                <a16:creationId xmlns:a16="http://schemas.microsoft.com/office/drawing/2014/main" id="{7F2CB457-B87A-490C-9B4B-3344289937F7}"/>
              </a:ext>
            </a:extLst>
          </p:cNvPr>
          <p:cNvSpPr>
            <a:spLocks noGrp="1" noChangeArrowheads="1"/>
          </p:cNvSpPr>
          <p:nvPr>
            <p:ph type="body" idx="1"/>
          </p:nvPr>
        </p:nvSpPr>
        <p:spPr>
          <a:xfrm>
            <a:off x="457200" y="1600200"/>
            <a:ext cx="8229600" cy="4525963"/>
          </a:xfrm>
        </p:spPr>
        <p:txBody>
          <a:bodyPr/>
          <a:lstStyle/>
          <a:p>
            <a:pPr eaLnBrk="1" hangingPunct="1">
              <a:buFont typeface="Arial" panose="020B0604020202020204" pitchFamily="34" charset="0"/>
              <a:buChar char="•"/>
            </a:pPr>
            <a:r>
              <a:rPr lang="sl-SI" altLang="sl-SI">
                <a:solidFill>
                  <a:schemeClr val="bg1"/>
                </a:solidFill>
              </a:rPr>
              <a:t>Primerno okolje sproži dolgotrajen fizikalno-kemičen proces v katerem se odmrli organizem spremeni v </a:t>
            </a:r>
            <a:r>
              <a:rPr lang="sl-SI" altLang="sl-SI" b="1">
                <a:solidFill>
                  <a:schemeClr val="bg1"/>
                </a:solidFill>
              </a:rPr>
              <a:t>fosil</a:t>
            </a:r>
            <a:r>
              <a:rPr lang="sl-SI" altLang="sl-SI">
                <a:solidFill>
                  <a:schemeClr val="bg1"/>
                </a:solidFill>
              </a:rPr>
              <a:t>. Takšen proces imenujemo </a:t>
            </a:r>
            <a:r>
              <a:rPr lang="sl-SI" altLang="sl-SI" b="1" i="1" u="sng">
                <a:solidFill>
                  <a:schemeClr val="bg1"/>
                </a:solidFill>
              </a:rPr>
              <a:t>fosilizacija.</a:t>
            </a:r>
            <a:r>
              <a:rPr lang="sl-SI" altLang="sl-SI">
                <a:solidFill>
                  <a:schemeClr val="bg1"/>
                </a:solidFill>
              </a:rPr>
              <a:t> Fosilizacija lahko poteka na več načinov, ki pripeljejo do različnih oblik fosilov. </a:t>
            </a:r>
          </a:p>
          <a:p>
            <a:pPr eaLnBrk="1" hangingPunct="1">
              <a:buFont typeface="Arial" panose="020B0604020202020204" pitchFamily="34" charset="0"/>
              <a:buNone/>
            </a:pPr>
            <a:endParaRPr lang="sl-SI" altLang="sl-SI"/>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anim calcmode="lin" valueType="num">
                                      <p:cBhvr>
                                        <p:cTn id="7" dur="500" fill="hold"/>
                                        <p:tgtEl>
                                          <p:spTgt spid="6146">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6146">
                                            <p:txEl>
                                              <p:pRg st="0" end="0"/>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8A5C1B51-14BB-4523-B4EB-4051A28D3CAA}"/>
              </a:ext>
            </a:extLst>
          </p:cNvPr>
          <p:cNvSpPr>
            <a:spLocks noGrp="1" noChangeArrowheads="1"/>
          </p:cNvSpPr>
          <p:nvPr>
            <p:ph type="title"/>
          </p:nvPr>
        </p:nvSpPr>
        <p:spPr>
          <a:xfrm>
            <a:off x="457200" y="190500"/>
            <a:ext cx="8229600" cy="13128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4000" b="1">
                <a:solidFill>
                  <a:schemeClr val="bg1"/>
                </a:solidFill>
              </a:rPr>
              <a:t>Načini fosilizacije</a:t>
            </a:r>
            <a:br>
              <a:rPr lang="sl-SI" altLang="sl-SI" sz="4000" b="1"/>
            </a:br>
            <a:endParaRPr lang="sl-SI" altLang="sl-SI" sz="4000" b="1"/>
          </a:p>
        </p:txBody>
      </p:sp>
      <p:sp>
        <p:nvSpPr>
          <p:cNvPr id="7170" name="Rectangle 2">
            <a:extLst>
              <a:ext uri="{FF2B5EF4-FFF2-40B4-BE49-F238E27FC236}">
                <a16:creationId xmlns:a16="http://schemas.microsoft.com/office/drawing/2014/main" id="{9ED99A26-B0B3-4BCC-9D18-7531C24C94A3}"/>
              </a:ext>
            </a:extLst>
          </p:cNvPr>
          <p:cNvSpPr>
            <a:spLocks noGrp="1" noChangeArrowheads="1"/>
          </p:cNvSpPr>
          <p:nvPr>
            <p:ph type="body" idx="1"/>
          </p:nvPr>
        </p:nvSpPr>
        <p:spPr>
          <a:xfrm>
            <a:off x="457200" y="1600200"/>
            <a:ext cx="8229600" cy="4703763"/>
          </a:xfrm>
        </p:spPr>
        <p:txBody>
          <a:bodyPr/>
          <a:lstStyle/>
          <a:p>
            <a:pPr marL="341313" indent="-341313"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rPr>
              <a:t>Poznamo več načinov fosilizacije, ti so:</a:t>
            </a:r>
          </a:p>
          <a:p>
            <a:pPr marL="341313" indent="-341313" eaLnBrk="1" hangingPunct="1">
              <a:buClr>
                <a:srgbClr val="0099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hlinkClick r:id="rId3"/>
              </a:rPr>
              <a:t>Karbonizacija</a:t>
            </a:r>
            <a:r>
              <a:rPr lang="sl-SI" altLang="sl-SI">
                <a:solidFill>
                  <a:schemeClr val="bg1"/>
                </a:solidFill>
              </a:rPr>
              <a:t> ali pooglenitev, </a:t>
            </a:r>
          </a:p>
          <a:p>
            <a:pPr marL="341313" indent="-341313" eaLnBrk="1" hangingPunct="1">
              <a:buClr>
                <a:srgbClr val="0099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hlinkClick r:id="rId4"/>
              </a:rPr>
              <a:t>Petrifikacija</a:t>
            </a:r>
            <a:r>
              <a:rPr lang="sl-SI" altLang="sl-SI">
                <a:solidFill>
                  <a:schemeClr val="bg1"/>
                </a:solidFill>
              </a:rPr>
              <a:t> ali okamenitev, </a:t>
            </a:r>
          </a:p>
          <a:p>
            <a:pPr marL="341313" indent="-341313" eaLnBrk="1" hangingPunct="1">
              <a:buClr>
                <a:srgbClr val="0099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hlinkClick r:id="rId5"/>
              </a:rPr>
              <a:t>Impregnacija</a:t>
            </a:r>
            <a:r>
              <a:rPr lang="sl-SI" altLang="sl-SI">
                <a:solidFill>
                  <a:schemeClr val="bg1"/>
                </a:solidFill>
              </a:rPr>
              <a:t> ali prepojitev, </a:t>
            </a:r>
          </a:p>
          <a:p>
            <a:pPr marL="341313" indent="-341313" eaLnBrk="1" hangingPunct="1">
              <a:buClr>
                <a:srgbClr val="0099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hlinkClick r:id="rId6"/>
              </a:rPr>
              <a:t>Inkrustracija</a:t>
            </a:r>
            <a:r>
              <a:rPr lang="sl-SI" altLang="sl-SI">
                <a:solidFill>
                  <a:schemeClr val="bg1"/>
                </a:solidFill>
              </a:rPr>
              <a:t> ali prekrivanje, </a:t>
            </a:r>
          </a:p>
          <a:p>
            <a:pPr marL="341313" indent="-341313" eaLnBrk="1" hangingPunct="1">
              <a:buClr>
                <a:srgbClr val="0099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hlinkClick r:id="rId7"/>
              </a:rPr>
              <a:t>Mumifikacija</a:t>
            </a:r>
            <a:r>
              <a:rPr lang="sl-SI" altLang="sl-SI">
                <a:solidFill>
                  <a:schemeClr val="bg1"/>
                </a:solidFill>
              </a:rPr>
              <a:t> ali izsušitev, </a:t>
            </a:r>
          </a:p>
          <a:p>
            <a:pPr marL="341313" indent="-341313" eaLnBrk="1" hangingPunct="1">
              <a:buClr>
                <a:srgbClr val="0099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l-SI" altLang="sl-SI">
                <a:solidFill>
                  <a:schemeClr val="bg1"/>
                </a:solidFill>
                <a:hlinkClick r:id="rId8"/>
              </a:rPr>
              <a:t>Konservacija</a:t>
            </a:r>
            <a:r>
              <a:rPr lang="sl-SI" altLang="sl-SI">
                <a:solidFill>
                  <a:schemeClr val="bg1"/>
                </a:solidFill>
              </a:rPr>
              <a:t> </a:t>
            </a:r>
          </a:p>
          <a:p>
            <a:pPr marL="341313" indent="-341313"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l-SI" altLang="sl-SI"/>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additive="repl">
                                        <p:cTn id="6" dur="1" fill="hold">
                                          <p:stCondLst>
                                            <p:cond delay="0"/>
                                          </p:stCondLst>
                                        </p:cTn>
                                        <p:tgtEl>
                                          <p:spTgt spid="7169"/>
                                        </p:tgtEl>
                                        <p:attrNameLst>
                                          <p:attrName>style.visibility</p:attrName>
                                        </p:attrNameLst>
                                      </p:cBhvr>
                                      <p:to>
                                        <p:strVal val="visible"/>
                                      </p:to>
                                    </p:set>
                                    <p:animEffect transition="in" filter="plus(in)">
                                      <p:cBhvr additive="repl">
                                        <p:cTn id="7" dur="20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additive="repl">
                                        <p:cTn id="11" dur="1" fill="hold">
                                          <p:stCondLst>
                                            <p:cond delay="0"/>
                                          </p:stCondLst>
                                        </p:cTn>
                                        <p:tgtEl>
                                          <p:spTgt spid="7170">
                                            <p:txEl>
                                              <p:pRg st="0" end="0"/>
                                            </p:txEl>
                                          </p:spTgt>
                                        </p:tgtEl>
                                        <p:attrNameLst>
                                          <p:attrName>style.visibility</p:attrName>
                                        </p:attrNameLst>
                                      </p:cBhvr>
                                      <p:to>
                                        <p:strVal val="visible"/>
                                      </p:to>
                                    </p:set>
                                    <p:animEffect transition="in" filter="plus(in)">
                                      <p:cBhvr additive="repl">
                                        <p:cTn id="12" dur="2000"/>
                                        <p:tgtEl>
                                          <p:spTgt spid="717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additive="repl">
                                        <p:cTn id="16" dur="1" fill="hold">
                                          <p:stCondLst>
                                            <p:cond delay="0"/>
                                          </p:stCondLst>
                                        </p:cTn>
                                        <p:tgtEl>
                                          <p:spTgt spid="7170">
                                            <p:txEl>
                                              <p:pRg st="1" end="1"/>
                                            </p:txEl>
                                          </p:spTgt>
                                        </p:tgtEl>
                                        <p:attrNameLst>
                                          <p:attrName>style.visibility</p:attrName>
                                        </p:attrNameLst>
                                      </p:cBhvr>
                                      <p:to>
                                        <p:strVal val="visible"/>
                                      </p:to>
                                    </p:set>
                                    <p:animEffect transition="in" filter="plus(in)">
                                      <p:cBhvr additive="repl">
                                        <p:cTn id="17" dur="2000"/>
                                        <p:tgtEl>
                                          <p:spTgt spid="717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additive="repl">
                                        <p:cTn id="21" dur="1" fill="hold">
                                          <p:stCondLst>
                                            <p:cond delay="0"/>
                                          </p:stCondLst>
                                        </p:cTn>
                                        <p:tgtEl>
                                          <p:spTgt spid="7170">
                                            <p:txEl>
                                              <p:pRg st="3" end="3"/>
                                            </p:txEl>
                                          </p:spTgt>
                                        </p:tgtEl>
                                        <p:attrNameLst>
                                          <p:attrName>style.visibility</p:attrName>
                                        </p:attrNameLst>
                                      </p:cBhvr>
                                      <p:to>
                                        <p:strVal val="visible"/>
                                      </p:to>
                                    </p:set>
                                    <p:animEffect transition="in" filter="plus(in)">
                                      <p:cBhvr additive="repl">
                                        <p:cTn id="22" dur="2000"/>
                                        <p:tgtEl>
                                          <p:spTgt spid="71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additive="repl">
                                        <p:cTn id="26" dur="1" fill="hold">
                                          <p:stCondLst>
                                            <p:cond delay="0"/>
                                          </p:stCondLst>
                                        </p:cTn>
                                        <p:tgtEl>
                                          <p:spTgt spid="7170">
                                            <p:txEl>
                                              <p:pRg st="5" end="5"/>
                                            </p:txEl>
                                          </p:spTgt>
                                        </p:tgtEl>
                                        <p:attrNameLst>
                                          <p:attrName>style.visibility</p:attrName>
                                        </p:attrNameLst>
                                      </p:cBhvr>
                                      <p:to>
                                        <p:strVal val="visible"/>
                                      </p:to>
                                    </p:set>
                                    <p:animEffect transition="in" filter="plus(in)">
                                      <p:cBhvr additive="repl">
                                        <p:cTn id="27" dur="2000"/>
                                        <p:tgtEl>
                                          <p:spTgt spid="717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additive="repl">
                                        <p:cTn id="31" dur="1" fill="hold">
                                          <p:stCondLst>
                                            <p:cond delay="0"/>
                                          </p:stCondLst>
                                        </p:cTn>
                                        <p:tgtEl>
                                          <p:spTgt spid="7170">
                                            <p:txEl>
                                              <p:pRg st="6" end="6"/>
                                            </p:txEl>
                                          </p:spTgt>
                                        </p:tgtEl>
                                        <p:attrNameLst>
                                          <p:attrName>style.visibility</p:attrName>
                                        </p:attrNameLst>
                                      </p:cBhvr>
                                      <p:to>
                                        <p:strVal val="visible"/>
                                      </p:to>
                                    </p:set>
                                    <p:animEffect transition="in" filter="plus(in)">
                                      <p:cBhvr additive="repl">
                                        <p:cTn id="32" dur="2000"/>
                                        <p:tgtEl>
                                          <p:spTgt spid="717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nodeType="clickEffect">
                                  <p:stCondLst>
                                    <p:cond delay="0"/>
                                  </p:stCondLst>
                                  <p:childTnLst>
                                    <p:set>
                                      <p:cBhvr additive="repl">
                                        <p:cTn id="36" dur="1" fill="hold">
                                          <p:stCondLst>
                                            <p:cond delay="0"/>
                                          </p:stCondLst>
                                        </p:cTn>
                                        <p:tgtEl>
                                          <p:spTgt spid="7170"/>
                                        </p:tgtEl>
                                        <p:attrNameLst>
                                          <p:attrName>style.visibility</p:attrName>
                                        </p:attrNameLst>
                                      </p:cBhvr>
                                      <p:to>
                                        <p:strVal val="visible"/>
                                      </p:to>
                                    </p:set>
                                    <p:animEffect transition="in" filter="plus(in)">
                                      <p:cBhvr additive="repl">
                                        <p:cTn id="37" dur="2000"/>
                                        <p:tgtEl>
                                          <p:spTgt spid="71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16" fill="hold" nodeType="clickEffect">
                                  <p:stCondLst>
                                    <p:cond delay="0"/>
                                  </p:stCondLst>
                                  <p:childTnLst>
                                    <p:set>
                                      <p:cBhvr additive="repl">
                                        <p:cTn id="41" dur="1" fill="hold">
                                          <p:stCondLst>
                                            <p:cond delay="0"/>
                                          </p:stCondLst>
                                        </p:cTn>
                                        <p:tgtEl>
                                          <p:spTgt spid="7170"/>
                                        </p:tgtEl>
                                        <p:attrNameLst>
                                          <p:attrName>style.visibility</p:attrName>
                                        </p:attrNameLst>
                                      </p:cBhvr>
                                      <p:to>
                                        <p:strVal val="visible"/>
                                      </p:to>
                                    </p:set>
                                    <p:animEffect transition="in" filter="plus(in)">
                                      <p:cBhvr additive="repl">
                                        <p:cTn id="4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F221ACC3-A152-4AE1-A6A7-3750E90433A5}"/>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8194" name="Rectangle 2">
            <a:extLst>
              <a:ext uri="{FF2B5EF4-FFF2-40B4-BE49-F238E27FC236}">
                <a16:creationId xmlns:a16="http://schemas.microsoft.com/office/drawing/2014/main" id="{5AA03EC4-0454-4E16-84FF-438C2644ADCE}"/>
              </a:ext>
            </a:extLst>
          </p:cNvPr>
          <p:cNvSpPr>
            <a:spLocks noGrp="1" noChangeArrowheads="1"/>
          </p:cNvSpPr>
          <p:nvPr>
            <p:ph type="body" idx="1"/>
          </p:nvPr>
        </p:nvSpPr>
        <p:spPr>
          <a:xfrm>
            <a:off x="457200" y="1600200"/>
            <a:ext cx="8229600" cy="4525963"/>
          </a:xfrm>
        </p:spPr>
        <p:txBody>
          <a:bodyPr/>
          <a:lstStyle/>
          <a:p>
            <a:pPr eaLnBrk="1" hangingPunct="1">
              <a:buFont typeface="Arial" panose="020B0604020202020204" pitchFamily="34" charset="0"/>
              <a:buChar char="•"/>
            </a:pPr>
            <a:r>
              <a:rPr lang="sl-SI" altLang="sl-SI">
                <a:solidFill>
                  <a:schemeClr val="bg1"/>
                </a:solidFill>
              </a:rPr>
              <a:t>Živali in rastline, katerih telesna zgradba se ni spremenila že nekaj milijonov let, imenujemo </a:t>
            </a:r>
            <a:r>
              <a:rPr lang="sl-SI" altLang="sl-SI" u="sng">
                <a:solidFill>
                  <a:schemeClr val="bg1"/>
                </a:solidFill>
              </a:rPr>
              <a:t>živi fosili.</a:t>
            </a:r>
          </a:p>
        </p:txBody>
      </p:sp>
      <p:pic>
        <p:nvPicPr>
          <p:cNvPr id="8195" name="Picture 3">
            <a:extLst>
              <a:ext uri="{FF2B5EF4-FFF2-40B4-BE49-F238E27FC236}">
                <a16:creationId xmlns:a16="http://schemas.microsoft.com/office/drawing/2014/main" id="{9CCA70DC-896E-4D84-8CAE-3A98FA43E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
            <a:ext cx="8783638"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animEffect transition="in" filter="box(in)">
                                      <p:cBhvr additive="repl">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8195"/>
                                        </p:tgtEl>
                                        <p:attrNameLst>
                                          <p:attrName>style.visibility</p:attrName>
                                        </p:attrNameLst>
                                      </p:cBhvr>
                                      <p:to>
                                        <p:strVal val="visible"/>
                                      </p:to>
                                    </p:set>
                                    <p:animEffect transition="in" filter="diamond(in)">
                                      <p:cBhvr additive="repl">
                                        <p:cTn id="12"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B3A292F1-05FA-4E28-A90F-29CCC4CD59A8}"/>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9218" name="Rectangle 2">
            <a:extLst>
              <a:ext uri="{FF2B5EF4-FFF2-40B4-BE49-F238E27FC236}">
                <a16:creationId xmlns:a16="http://schemas.microsoft.com/office/drawing/2014/main" id="{7AAFC732-2FC0-4E4A-AEDF-C18DC0086642}"/>
              </a:ext>
            </a:extLst>
          </p:cNvPr>
          <p:cNvSpPr>
            <a:spLocks noGrp="1" noChangeArrowheads="1"/>
          </p:cNvSpPr>
          <p:nvPr>
            <p:ph type="body" idx="1"/>
          </p:nvPr>
        </p:nvSpPr>
        <p:spPr>
          <a:xfrm>
            <a:off x="457200" y="1600200"/>
            <a:ext cx="8229600" cy="4525963"/>
          </a:xfrm>
        </p:spPr>
        <p:txBody>
          <a:bodyPr/>
          <a:lstStyle/>
          <a:p>
            <a:pPr eaLnBrk="1" hangingPunct="1">
              <a:buFont typeface="Arial" panose="020B0604020202020204" pitchFamily="34" charset="0"/>
              <a:buChar char="•"/>
            </a:pPr>
            <a:r>
              <a:rPr lang="sl-SI" altLang="sl-SI">
                <a:solidFill>
                  <a:schemeClr val="bg1"/>
                </a:solidFill>
              </a:rPr>
              <a:t>Kljunaša prištevamo med žive fosile. Čeprav leže jajca je sesalec. Predstavlja vmesni del med plazilci in sesalci.</a:t>
            </a:r>
          </a:p>
          <a:p>
            <a:pPr eaLnBrk="1" hangingPunct="1">
              <a:buFont typeface="Arial" panose="020B0604020202020204" pitchFamily="34" charset="0"/>
              <a:buNone/>
            </a:pPr>
            <a:endParaRPr lang="sl-SI" altLang="sl-SI"/>
          </a:p>
        </p:txBody>
      </p:sp>
      <p:pic>
        <p:nvPicPr>
          <p:cNvPr id="9219" name="Picture 3">
            <a:extLst>
              <a:ext uri="{FF2B5EF4-FFF2-40B4-BE49-F238E27FC236}">
                <a16:creationId xmlns:a16="http://schemas.microsoft.com/office/drawing/2014/main" id="{8417DD4B-4B21-44C2-8D2A-1C95E4CE5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29000"/>
            <a:ext cx="30670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0" name="Picture 4">
            <a:extLst>
              <a:ext uri="{FF2B5EF4-FFF2-40B4-BE49-F238E27FC236}">
                <a16:creationId xmlns:a16="http://schemas.microsoft.com/office/drawing/2014/main" id="{2FAB9001-8EED-4136-AD61-A51A694AF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644900"/>
            <a:ext cx="52212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additive="repl">
                                        <p:cTn id="7" dur="1000" fill="hold"/>
                                        <p:tgtEl>
                                          <p:spTgt spid="9218">
                                            <p:txEl>
                                              <p:pRg st="0" end="0"/>
                                            </p:txEl>
                                          </p:spTgt>
                                        </p:tgtEl>
                                        <p:attrNameLst>
                                          <p:attrName>ppt_w</p:attrName>
                                        </p:attrNameLst>
                                      </p:cBhvr>
                                      <p:tavLst>
                                        <p:tav tm="100000">
                                          <p:val>
                                            <p:strVal val="#ppt_w*0.70"/>
                                          </p:val>
                                        </p:tav>
                                        <p:tav>
                                          <p:val>
                                            <p:strVal val="#ppt_w"/>
                                          </p:val>
                                        </p:tav>
                                      </p:tavLst>
                                    </p:anim>
                                    <p:anim calcmode="lin" valueType="num">
                                      <p:cBhvr additive="repl">
                                        <p:cTn id="8" dur="1000" fill="hold"/>
                                        <p:tgtEl>
                                          <p:spTgt spid="9218">
                                            <p:txEl>
                                              <p:pRg st="0" end="0"/>
                                            </p:txEl>
                                          </p:spTgt>
                                        </p:tgtEl>
                                        <p:attrNameLst>
                                          <p:attrName>ppt_h</p:attrName>
                                        </p:attrNameLst>
                                      </p:cBhvr>
                                      <p:tavLst>
                                        <p:tav tm="100000">
                                          <p:val>
                                            <p:strVal val="#ppt_h"/>
                                          </p:val>
                                        </p:tav>
                                        <p:tav>
                                          <p:val>
                                            <p:strVal val="#ppt_h"/>
                                          </p:val>
                                        </p:tav>
                                      </p:tavLst>
                                    </p:anim>
                                    <p:animEffect transition="in" filter="fade">
                                      <p:cBhvr additive="repl">
                                        <p:cTn id="9" dur="1000"/>
                                        <p:tgtEl>
                                          <p:spTgt spid="921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fill="hold" nodeType="clickEffect">
                                  <p:stCondLst>
                                    <p:cond delay="0"/>
                                  </p:stCondLst>
                                  <p:childTnLst>
                                    <p:set>
                                      <p:cBhvr additive="repl">
                                        <p:cTn id="13" dur="1" fill="hold">
                                          <p:stCondLst>
                                            <p:cond delay="0"/>
                                          </p:stCondLst>
                                        </p:cTn>
                                        <p:tgtEl>
                                          <p:spTgt spid="9219"/>
                                        </p:tgtEl>
                                        <p:attrNameLst>
                                          <p:attrName>style.visibility</p:attrName>
                                        </p:attrNameLst>
                                      </p:cBhvr>
                                      <p:to>
                                        <p:strVal val="visible"/>
                                      </p:to>
                                    </p:set>
                                    <p:anim calcmode="lin" valueType="num">
                                      <p:cBhvr additive="repl">
                                        <p:cTn id="14" dur="1000" fill="hold"/>
                                        <p:tgtEl>
                                          <p:spTgt spid="9219"/>
                                        </p:tgtEl>
                                        <p:attrNameLst>
                                          <p:attrName>ppt_w</p:attrName>
                                        </p:attrNameLst>
                                      </p:cBhvr>
                                      <p:tavLst>
                                        <p:tav tm="100000">
                                          <p:val>
                                            <p:strVal val="#ppt_w*0.70"/>
                                          </p:val>
                                        </p:tav>
                                        <p:tav>
                                          <p:val>
                                            <p:strVal val="#ppt_w"/>
                                          </p:val>
                                        </p:tav>
                                      </p:tavLst>
                                    </p:anim>
                                    <p:anim calcmode="lin" valueType="num">
                                      <p:cBhvr additive="repl">
                                        <p:cTn id="15" dur="1000" fill="hold"/>
                                        <p:tgtEl>
                                          <p:spTgt spid="9219"/>
                                        </p:tgtEl>
                                        <p:attrNameLst>
                                          <p:attrName>ppt_h</p:attrName>
                                        </p:attrNameLst>
                                      </p:cBhvr>
                                      <p:tavLst>
                                        <p:tav tm="100000">
                                          <p:val>
                                            <p:strVal val="#ppt_h"/>
                                          </p:val>
                                        </p:tav>
                                        <p:tav>
                                          <p:val>
                                            <p:strVal val="#ppt_h"/>
                                          </p:val>
                                        </p:tav>
                                      </p:tavLst>
                                    </p:anim>
                                    <p:animEffect transition="in" filter="fade">
                                      <p:cBhvr additive="repl">
                                        <p:cTn id="16" dur="1000"/>
                                        <p:tgtEl>
                                          <p:spTgt spid="92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fill="hold" nodeType="clickEffect">
                                  <p:stCondLst>
                                    <p:cond delay="0"/>
                                  </p:stCondLst>
                                  <p:childTnLst>
                                    <p:set>
                                      <p:cBhvr additive="repl">
                                        <p:cTn id="20" dur="1" fill="hold">
                                          <p:stCondLst>
                                            <p:cond delay="0"/>
                                          </p:stCondLst>
                                        </p:cTn>
                                        <p:tgtEl>
                                          <p:spTgt spid="9220"/>
                                        </p:tgtEl>
                                        <p:attrNameLst>
                                          <p:attrName>style.visibility</p:attrName>
                                        </p:attrNameLst>
                                      </p:cBhvr>
                                      <p:to>
                                        <p:strVal val="visible"/>
                                      </p:to>
                                    </p:set>
                                    <p:anim calcmode="lin" valueType="num">
                                      <p:cBhvr additive="repl">
                                        <p:cTn id="21" dur="1000" fill="hold"/>
                                        <p:tgtEl>
                                          <p:spTgt spid="9220"/>
                                        </p:tgtEl>
                                        <p:attrNameLst>
                                          <p:attrName>ppt_w</p:attrName>
                                        </p:attrNameLst>
                                      </p:cBhvr>
                                      <p:tavLst>
                                        <p:tav tm="100000">
                                          <p:val>
                                            <p:strVal val="#ppt_w*0.70"/>
                                          </p:val>
                                        </p:tav>
                                        <p:tav>
                                          <p:val>
                                            <p:strVal val="#ppt_w"/>
                                          </p:val>
                                        </p:tav>
                                      </p:tavLst>
                                    </p:anim>
                                    <p:anim calcmode="lin" valueType="num">
                                      <p:cBhvr additive="repl">
                                        <p:cTn id="22" dur="1000" fill="hold"/>
                                        <p:tgtEl>
                                          <p:spTgt spid="9220"/>
                                        </p:tgtEl>
                                        <p:attrNameLst>
                                          <p:attrName>ppt_h</p:attrName>
                                        </p:attrNameLst>
                                      </p:cBhvr>
                                      <p:tavLst>
                                        <p:tav tm="100000">
                                          <p:val>
                                            <p:strVal val="#ppt_h"/>
                                          </p:val>
                                        </p:tav>
                                        <p:tav>
                                          <p:val>
                                            <p:strVal val="#ppt_h"/>
                                          </p:val>
                                        </p:tav>
                                      </p:tavLst>
                                    </p:anim>
                                    <p:animEffect transition="in" filter="fade">
                                      <p:cBhvr additive="repl">
                                        <p:cTn id="23"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2E3AF146-82BE-4FE7-A613-CC393083BECB}"/>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10242" name="Rectangle 2">
            <a:extLst>
              <a:ext uri="{FF2B5EF4-FFF2-40B4-BE49-F238E27FC236}">
                <a16:creationId xmlns:a16="http://schemas.microsoft.com/office/drawing/2014/main" id="{7E0FB998-A38E-421F-9A43-3FA2F3B4F5BF}"/>
              </a:ext>
            </a:extLst>
          </p:cNvPr>
          <p:cNvSpPr>
            <a:spLocks noGrp="1" noChangeArrowheads="1"/>
          </p:cNvSpPr>
          <p:nvPr>
            <p:ph type="body" idx="1"/>
          </p:nvPr>
        </p:nvSpPr>
        <p:spPr>
          <a:xfrm>
            <a:off x="457200" y="1600200"/>
            <a:ext cx="8229600" cy="4525963"/>
          </a:xfrm>
        </p:spPr>
        <p:txBody>
          <a:bodyPr/>
          <a:lstStyle/>
          <a:p>
            <a:pPr eaLnBrk="1" hangingPunct="1">
              <a:buFont typeface="Arial" panose="020B0604020202020204" pitchFamily="34" charset="0"/>
              <a:buChar char="•"/>
            </a:pPr>
            <a:r>
              <a:rPr lang="sl-SI" altLang="sl-SI">
                <a:solidFill>
                  <a:schemeClr val="bg1"/>
                </a:solidFill>
              </a:rPr>
              <a:t>Brodnik ali nautilus. Danes živi le še v indijskem oceanu</a:t>
            </a:r>
          </a:p>
        </p:txBody>
      </p:sp>
      <p:pic>
        <p:nvPicPr>
          <p:cNvPr id="10243" name="Picture 3">
            <a:extLst>
              <a:ext uri="{FF2B5EF4-FFF2-40B4-BE49-F238E27FC236}">
                <a16:creationId xmlns:a16="http://schemas.microsoft.com/office/drawing/2014/main" id="{939BFFAB-8D41-4E47-AFF8-29371C99D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852738"/>
            <a:ext cx="2587625"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4" name="Picture 4">
            <a:extLst>
              <a:ext uri="{FF2B5EF4-FFF2-40B4-BE49-F238E27FC236}">
                <a16:creationId xmlns:a16="http://schemas.microsoft.com/office/drawing/2014/main" id="{F2FFD2F6-64E7-494D-994E-7E464C9A9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708275"/>
            <a:ext cx="4846638"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Effect transition="in" filter="randombar(horizontal)">
                                      <p:cBhvr additive="repl">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additive="repl">
                                        <p:cTn id="11" dur="1" fill="hold">
                                          <p:stCondLst>
                                            <p:cond delay="0"/>
                                          </p:stCondLst>
                                        </p:cTn>
                                        <p:tgtEl>
                                          <p:spTgt spid="10243"/>
                                        </p:tgtEl>
                                        <p:attrNameLst>
                                          <p:attrName>style.visibility</p:attrName>
                                        </p:attrNameLst>
                                      </p:cBhvr>
                                      <p:to>
                                        <p:strVal val="visible"/>
                                      </p:to>
                                    </p:set>
                                    <p:animEffect transition="in" filter="randombar(horizontal)">
                                      <p:cBhvr additive="repl">
                                        <p:cTn id="12" dur="5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additive="repl">
                                        <p:cTn id="16" dur="1" fill="hold">
                                          <p:stCondLst>
                                            <p:cond delay="0"/>
                                          </p:stCondLst>
                                        </p:cTn>
                                        <p:tgtEl>
                                          <p:spTgt spid="10244"/>
                                        </p:tgtEl>
                                        <p:attrNameLst>
                                          <p:attrName>style.visibility</p:attrName>
                                        </p:attrNameLst>
                                      </p:cBhvr>
                                      <p:to>
                                        <p:strVal val="visible"/>
                                      </p:to>
                                    </p:set>
                                    <p:animEffect transition="in" filter="randombar(horizontal)">
                                      <p:cBhvr additive="repl">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ABB752BF-759E-48C4-8177-CEE22157BCFA}"/>
              </a:ext>
            </a:extLst>
          </p:cNvPr>
          <p:cNvSpPr>
            <a:spLocks noGrp="1" noChangeArrowheads="1"/>
          </p:cNvSpPr>
          <p:nvPr>
            <p:ph type="title"/>
          </p:nvPr>
        </p:nvSpPr>
        <p:spPr>
          <a:xfrm>
            <a:off x="457200" y="273050"/>
            <a:ext cx="8229600" cy="1236663"/>
          </a:xfrm>
        </p:spPr>
        <p:txBody>
          <a:bodyPr/>
          <a:lstStyle/>
          <a:p>
            <a:pPr eaLnBrk="1" hangingPunct="1"/>
            <a:endParaRPr lang="sl-SI" altLang="sl-SI"/>
          </a:p>
        </p:txBody>
      </p:sp>
      <p:sp>
        <p:nvSpPr>
          <p:cNvPr id="11266" name="Rectangle 2">
            <a:extLst>
              <a:ext uri="{FF2B5EF4-FFF2-40B4-BE49-F238E27FC236}">
                <a16:creationId xmlns:a16="http://schemas.microsoft.com/office/drawing/2014/main" id="{E41F00B0-A62D-4E68-9E2F-BE453B34A6C2}"/>
              </a:ext>
            </a:extLst>
          </p:cNvPr>
          <p:cNvSpPr>
            <a:spLocks noGrp="1" noChangeArrowheads="1"/>
          </p:cNvSpPr>
          <p:nvPr>
            <p:ph type="body" idx="1"/>
          </p:nvPr>
        </p:nvSpPr>
        <p:spPr>
          <a:xfrm>
            <a:off x="457200" y="1600200"/>
            <a:ext cx="8229600" cy="4525963"/>
          </a:xfrm>
        </p:spPr>
        <p:txBody>
          <a:bodyPr/>
          <a:lstStyle/>
          <a:p>
            <a:pPr eaLnBrk="1" hangingPunct="1">
              <a:buFont typeface="Arial" panose="020B0604020202020204" pitchFamily="34" charset="0"/>
              <a:buChar char="•"/>
            </a:pPr>
            <a:r>
              <a:rPr lang="sl-SI" altLang="sl-SI">
                <a:solidFill>
                  <a:schemeClr val="bg1"/>
                </a:solidFill>
              </a:rPr>
              <a:t>Latimerijo so našli ob vzhodnoafriški obali. </a:t>
            </a:r>
          </a:p>
          <a:p>
            <a:pPr eaLnBrk="1" hangingPunct="1">
              <a:buFont typeface="Arial" panose="020B0604020202020204" pitchFamily="34" charset="0"/>
              <a:buNone/>
            </a:pPr>
            <a:endParaRPr lang="sl-SI" altLang="sl-SI"/>
          </a:p>
        </p:txBody>
      </p:sp>
      <p:pic>
        <p:nvPicPr>
          <p:cNvPr id="11267" name="Picture 3">
            <a:extLst>
              <a:ext uri="{FF2B5EF4-FFF2-40B4-BE49-F238E27FC236}">
                <a16:creationId xmlns:a16="http://schemas.microsoft.com/office/drawing/2014/main" id="{B0B5D5C9-0135-4C87-A266-B0A28F116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133600"/>
            <a:ext cx="3303587"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68" name="Picture 4">
            <a:extLst>
              <a:ext uri="{FF2B5EF4-FFF2-40B4-BE49-F238E27FC236}">
                <a16:creationId xmlns:a16="http://schemas.microsoft.com/office/drawing/2014/main" id="{91F65143-6541-4721-AB25-21D06CA32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213100"/>
            <a:ext cx="31496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strips(downLeft)">
                                      <p:cBhvr additive="repl">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additive="repl">
                                        <p:cTn id="11" dur="1" fill="hold">
                                          <p:stCondLst>
                                            <p:cond delay="0"/>
                                          </p:stCondLst>
                                        </p:cTn>
                                        <p:tgtEl>
                                          <p:spTgt spid="11267"/>
                                        </p:tgtEl>
                                        <p:attrNameLst>
                                          <p:attrName>style.visibility</p:attrName>
                                        </p:attrNameLst>
                                      </p:cBhvr>
                                      <p:to>
                                        <p:strVal val="visible"/>
                                      </p:to>
                                    </p:set>
                                    <p:animEffect transition="in" filter="strips(downLeft)">
                                      <p:cBhvr additive="repl">
                                        <p:cTn id="12" dur="5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additive="repl">
                                        <p:cTn id="16" dur="1" fill="hold">
                                          <p:stCondLst>
                                            <p:cond delay="0"/>
                                          </p:stCondLst>
                                        </p:cTn>
                                        <p:tgtEl>
                                          <p:spTgt spid="11268"/>
                                        </p:tgtEl>
                                        <p:attrNameLst>
                                          <p:attrName>style.visibility</p:attrName>
                                        </p:attrNameLst>
                                      </p:cBhvr>
                                      <p:to>
                                        <p:strVal val="visible"/>
                                      </p:to>
                                    </p:set>
                                    <p:animEffect transition="in" filter="strips(downLeft)">
                                      <p:cBhvr additive="repl">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Officeova 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ova tema">
      <a:majorFont>
        <a:latin typeface="Arial"/>
        <a:ea typeface=""/>
        <a:cs typeface="Arial Unicode MS"/>
      </a:majorFont>
      <a:minorFont>
        <a:latin typeface="Arial"/>
        <a:ea typeface=""/>
        <a:cs typeface="Arial Unicode MS"/>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ova 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ova 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ova 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ova 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ova 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ova 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ova 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On-screen Show (4:3)</PresentationFormat>
  <Paragraphs>52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Officeova tema</vt:lpstr>
      <vt:lpstr>Fosili ali okamnine</vt:lpstr>
      <vt:lpstr>PowerPoint Presentation</vt:lpstr>
      <vt:lpstr>Največ se jih je ohranilo v: </vt:lpstr>
      <vt:lpstr>PowerPoint Presentation</vt:lpstr>
      <vt:lpstr>Načini fosilizacije </vt:lpstr>
      <vt:lpstr>PowerPoint Presentation</vt:lpstr>
      <vt:lpstr>PowerPoint Presentation</vt:lpstr>
      <vt:lpstr>PowerPoint Presentation</vt:lpstr>
      <vt:lpstr>PowerPoint Presentation</vt:lpstr>
      <vt:lpstr>PowerPoint Presentation</vt:lpstr>
      <vt:lpstr>PowerPoint Presentation</vt:lpstr>
      <vt:lpstr>POJMI</vt:lpstr>
      <vt:lpstr>IZPIS</vt:lpstr>
      <vt:lpstr>PowerPoint Presentation</vt:lpstr>
      <vt:lpstr>VPRAŠANJA ZA PONAVLJANJE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2019-05-30T09:29:39Z</dcterms:created>
  <dcterms:modified xsi:type="dcterms:W3CDTF">2019-05-30T09:29:39Z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